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3"/>
  </p:notesMasterIdLst>
  <p:handoutMasterIdLst>
    <p:handoutMasterId r:id="rId14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10080625" cy="7559675" type="screen4x3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60" y="120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Espace réservé de la date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Espace réservé du pied de page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Espace réservé du numéro de diapositive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B28FD8EC-2600-4DD8-AE19-89016059AB59}" type="slidenum">
              <a:t>‹N°›</a:t>
            </a:fld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481823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4" name="Espace réservé de l'en-tête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36696E59-05EC-4DCA-96D1-BC72EA04E13A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8847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fr-FR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>
            <a:spAutoFit/>
          </a:bodyPr>
          <a:lstStyle/>
          <a:p>
            <a:endParaRPr lang="fr-FR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fr-FR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fr-FR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fr-FR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fr-FR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fr-FR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fr-FR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fr-FR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fr-FR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9D1F005-7B15-48DA-ADCB-EF32212ECED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16722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7CC6ACB-13EB-4EE0-A4E5-C92C0344580A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9652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680E97C-DD4F-4DE9-83DE-F0E2CA83D66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4555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6757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0352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809285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41363" y="2101850"/>
            <a:ext cx="4227512" cy="4762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21275" y="2101850"/>
            <a:ext cx="4227513" cy="4762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11643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3395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4158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2143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0043224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1008E1B-E502-42CF-89D1-0926355A0C01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8962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100891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7522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97725" y="555625"/>
            <a:ext cx="2151063" cy="63087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741363" y="555625"/>
            <a:ext cx="6303962" cy="63087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239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16125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86185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737813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41363" y="1963738"/>
            <a:ext cx="4310062" cy="4937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03825" y="1963738"/>
            <a:ext cx="4310063" cy="4937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1427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5279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5849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1001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790336E-2DCA-4389-A5B6-714C7EC99A40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6151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202110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79137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3545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21550" y="282575"/>
            <a:ext cx="2192338" cy="661828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741363" y="282575"/>
            <a:ext cx="6427787" cy="661828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2393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F08CD4B-16F6-483D-A22B-FB8CE1EC36C1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4101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2275310-6433-4FB0-BFD1-2699ADEF812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8384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4689B03-3DC3-4A09-B7C3-402374A5961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7028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2916F9A-0E26-4AEF-B4A3-3927263ED23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4633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E7E4C8B-1072-42A3-A8DC-CACD997FBBF1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7591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E8F26E5-C056-4414-9AFA-084A1E13E5D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0444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fr-FR"/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fr-F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fr-F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fr-FR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fr-FR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fr-F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91ADC9DE-F039-4E78-8581-A512B42AEC8B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fr-FR" sz="24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414"/>
        </a:spcAft>
        <a:tabLst/>
        <a:defRPr lang="fr-FR" sz="32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5360" y="1893960"/>
            <a:ext cx="9674640" cy="5666040"/>
          </a:xfrm>
          <a:prstGeom prst="rect">
            <a:avLst/>
          </a:prstGeom>
          <a:solidFill>
            <a:srgbClr val="DDDDDD"/>
          </a:solidFill>
          <a:ln w="25400">
            <a:solidFill>
              <a:srgbClr val="C0C0C0"/>
            </a:solidFill>
            <a:prstDash val="solid"/>
          </a:ln>
        </p:spPr>
        <p:txBody>
          <a:bodyPr lIns="0" tIns="0" rIns="0" bIns="0" anchor="ctr" anchorCtr="1"/>
          <a:lstStyle/>
          <a:p>
            <a:pPr lvl="0" rtl="0" hangingPunct="0">
              <a:buNone/>
              <a:tabLst/>
            </a:pPr>
            <a:endParaRPr lang="fr-FR" sz="2400">
              <a:latin typeface="Thorndale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Espace réservé du titre 2"/>
          <p:cNvSpPr txBox="1">
            <a:spLocks noGrp="1"/>
          </p:cNvSpPr>
          <p:nvPr>
            <p:ph type="title"/>
          </p:nvPr>
        </p:nvSpPr>
        <p:spPr>
          <a:xfrm>
            <a:off x="740879" y="555480"/>
            <a:ext cx="860796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endParaRPr lang="fr-FR"/>
          </a:p>
        </p:txBody>
      </p:sp>
      <p:sp>
        <p:nvSpPr>
          <p:cNvPr id="4" name="Espace réservé du texte 3"/>
          <p:cNvSpPr txBox="1">
            <a:spLocks noGrp="1"/>
          </p:cNvSpPr>
          <p:nvPr>
            <p:ph type="body" idx="1"/>
          </p:nvPr>
        </p:nvSpPr>
        <p:spPr>
          <a:xfrm>
            <a:off x="740879" y="2101680"/>
            <a:ext cx="8607960" cy="4762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None/>
              <a:defRPr lang="fr-FR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Char char="●"/>
              <a:defRPr lang="fr-FR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1134"/>
              </a:spcAft>
              <a:buClr>
                <a:srgbClr val="000000"/>
              </a:buClr>
              <a:buSzPct val="75000"/>
              <a:buFont typeface="StarSymbol"/>
              <a:buChar char="–"/>
              <a:defRPr lang="fr-FR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StarSymbol"/>
              <a:buChar char="●"/>
              <a:defRPr lang="fr-FR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567"/>
              </a:spcAft>
              <a:buClr>
                <a:srgbClr val="000000"/>
              </a:buClr>
              <a:buSzPct val="75000"/>
              <a:buFont typeface="StarSymbol"/>
              <a:buChar char="–"/>
              <a:defRPr lang="fr-FR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81440" cy="918359"/>
          </a:xfrm>
          <a:prstGeom prst="rect">
            <a:avLst/>
          </a:prstGeom>
          <a:solidFill>
            <a:srgbClr val="125C8D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  <p:txBody>
          <a:bodyPr lIns="0" tIns="0" rIns="0" bIns="0" anchor="ctr" anchorCtr="1"/>
          <a:lstStyle/>
          <a:p>
            <a:pPr lvl="0" rtl="0" hangingPunct="0">
              <a:buNone/>
              <a:tabLst/>
            </a:pPr>
            <a:endParaRPr lang="fr-FR" sz="2400">
              <a:latin typeface="Thorndale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381399"/>
            <a:ext cx="181440" cy="918359"/>
          </a:xfrm>
          <a:prstGeom prst="rect">
            <a:avLst/>
          </a:prstGeom>
          <a:solidFill>
            <a:srgbClr val="125C8D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  <p:txBody>
          <a:bodyPr lIns="0" tIns="0" rIns="0" bIns="0" anchor="ctr" anchorCtr="1"/>
          <a:lstStyle/>
          <a:p>
            <a:pPr lvl="0" rtl="0" hangingPunct="0">
              <a:buNone/>
              <a:tabLst/>
            </a:pPr>
            <a:endParaRPr lang="fr-FR" sz="2400">
              <a:latin typeface="Thorndale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168560"/>
            <a:ext cx="181440" cy="918359"/>
          </a:xfrm>
          <a:prstGeom prst="rect">
            <a:avLst/>
          </a:prstGeom>
          <a:solidFill>
            <a:srgbClr val="125C8D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  <p:txBody>
          <a:bodyPr lIns="0" tIns="0" rIns="0" bIns="0" anchor="ctr" anchorCtr="1"/>
          <a:lstStyle/>
          <a:p>
            <a:pPr lvl="0" rtl="0" hangingPunct="0">
              <a:buNone/>
              <a:tabLst/>
            </a:pPr>
            <a:endParaRPr lang="fr-FR" sz="2400">
              <a:latin typeface="Thorndale" pitchFamily="18"/>
              <a:ea typeface="Lucida Sans Unicode" pitchFamily="2"/>
              <a:cs typeface="Tahoma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fr-FR" sz="2400" b="1" i="0" u="none" strike="noStrike">
          <a:ln>
            <a:noFill/>
          </a:ln>
          <a:solidFill>
            <a:srgbClr val="333333"/>
          </a:solidFill>
          <a:latin typeface="Albany" pitchFamily="34"/>
          <a:cs typeface="Tahoma" pitchFamily="2"/>
        </a:defRPr>
      </a:lvl1pPr>
    </p:titleStyle>
    <p:bodyStyle>
      <a:lvl1pPr marL="0" marR="0" indent="0" algn="l" rtl="0" hangingPunct="0">
        <a:spcBef>
          <a:spcPts val="0"/>
        </a:spcBef>
        <a:spcAft>
          <a:spcPts val="1417"/>
        </a:spcAft>
        <a:tabLst/>
        <a:defRPr lang="fr-FR" sz="2400" b="0" i="0" u="none" strike="noStrike">
          <a:ln>
            <a:noFill/>
          </a:ln>
          <a:solidFill>
            <a:srgbClr val="000000"/>
          </a:solidFill>
          <a:latin typeface="Albany" pitchFamily="34"/>
          <a:cs typeface="Tahoma" pitchFamily="2"/>
        </a:defRPr>
      </a:lvl1pPr>
    </p:bodyStyle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 txBox="1">
            <a:spLocks noGrp="1"/>
          </p:cNvSpPr>
          <p:nvPr>
            <p:ph type="title"/>
          </p:nvPr>
        </p:nvSpPr>
        <p:spPr>
          <a:xfrm>
            <a:off x="740879" y="282240"/>
            <a:ext cx="860796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endParaRPr lang="fr-FR"/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740879" y="1963080"/>
            <a:ext cx="8772480" cy="49370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E6E6E6"/>
              </a:buClr>
              <a:buSzPct val="45000"/>
              <a:buFont typeface="StarSymbol"/>
              <a:buNone/>
              <a:defRPr lang="fr-FR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1134"/>
              </a:spcAft>
              <a:buClr>
                <a:srgbClr val="E6E6E6"/>
              </a:buClr>
              <a:buSzPct val="75000"/>
              <a:buFont typeface="StarSymbol"/>
              <a:buChar char="–"/>
              <a:defRPr lang="fr-FR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850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567"/>
              </a:spcAft>
              <a:buClr>
                <a:srgbClr val="E6E6E6"/>
              </a:buClr>
              <a:buSzPct val="75000"/>
              <a:buFont typeface="StarSymbol"/>
              <a:buChar char="–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725039" y="7076880"/>
            <a:ext cx="9354959" cy="96480"/>
          </a:xfrm>
          <a:prstGeom prst="rect">
            <a:avLst/>
          </a:prstGeom>
          <a:solidFill>
            <a:srgbClr val="FF9966"/>
          </a:solidFill>
          <a:ln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87919" y="7289279"/>
            <a:ext cx="8092079" cy="96480"/>
          </a:xfrm>
          <a:prstGeom prst="rect">
            <a:avLst/>
          </a:prstGeom>
          <a:solidFill>
            <a:srgbClr val="FF9966"/>
          </a:solidFill>
          <a:ln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l" rtl="0" hangingPunct="0">
        <a:tabLst/>
        <a:defRPr lang="fr-FR" sz="2400" b="1" i="1" u="none" strike="noStrike">
          <a:ln>
            <a:noFill/>
          </a:ln>
          <a:solidFill>
            <a:srgbClr val="FF9966"/>
          </a:solidFill>
          <a:latin typeface="Albany" pitchFamily="34"/>
          <a:cs typeface="Tahoma" pitchFamily="2"/>
        </a:defRPr>
      </a:lvl1pPr>
    </p:titleStyle>
    <p:bodyStyle>
      <a:lvl1pPr marL="0" marR="0" indent="0" algn="l" rtl="0" hangingPunct="0">
        <a:spcBef>
          <a:spcPts val="0"/>
        </a:spcBef>
        <a:spcAft>
          <a:spcPts val="1417"/>
        </a:spcAft>
        <a:tabLst/>
        <a:defRPr lang="fr-FR" sz="2400" b="0" i="0" u="none" strike="noStrike">
          <a:ln>
            <a:noFill/>
          </a:ln>
          <a:solidFill>
            <a:srgbClr val="E6E6E6"/>
          </a:solidFill>
          <a:latin typeface="Thorndale" pitchFamily="18"/>
          <a:cs typeface="Tahoma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 algn="ctr">
              <a:buNone/>
            </a:pPr>
            <a:r>
              <a:rPr lang="fr-FR"/>
              <a:t>Classe de troisième du collège d'Île Rousse</a:t>
            </a:r>
            <a:br>
              <a:rPr lang="fr-FR"/>
            </a:br>
            <a:r>
              <a:rPr lang="fr-FR"/>
              <a:t>Imprimantes 3D et développement durable</a:t>
            </a:r>
          </a:p>
        </p:txBody>
      </p:sp>
      <p:sp>
        <p:nvSpPr>
          <p:cNvPr id="3" name="Sous-titre 2"/>
          <p:cNvSpPr txBox="1">
            <a:spLocks noGrp="1"/>
          </p:cNvSpPr>
          <p:nvPr>
            <p:ph type="subTitle" idx="4294967295"/>
          </p:nvPr>
        </p:nvSpPr>
        <p:spPr/>
        <p:txBody>
          <a:bodyPr anchor="ctr">
            <a:spAutoFit/>
          </a:bodyPr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●"/>
            </a:lvl1pPr>
            <a:lvl2pPr lvl="1">
              <a:buClr>
                <a:srgbClr val="000000"/>
              </a:buClr>
              <a:buSzPct val="45000"/>
              <a:buFont typeface="StarSymbol"/>
              <a:buChar char="●"/>
            </a:lvl2pPr>
            <a:lvl3pPr lvl="2">
              <a:buClr>
                <a:srgbClr val="000000"/>
              </a:buClr>
              <a:buSzPct val="45000"/>
              <a:buFont typeface="StarSymbol"/>
              <a:buChar char="●"/>
            </a:lvl3pPr>
            <a:lvl4pPr lvl="3">
              <a:buClr>
                <a:srgbClr val="000000"/>
              </a:buClr>
              <a:buSzPct val="45000"/>
              <a:buFont typeface="StarSymbol"/>
              <a:buChar char="●"/>
            </a:lvl4pPr>
            <a:lvl5pPr lvl="4">
              <a:buClr>
                <a:srgbClr val="000000"/>
              </a:buClr>
              <a:buSzPct val="45000"/>
              <a:buFont typeface="StarSymbol"/>
              <a:buChar char="●"/>
            </a:lvl5pPr>
            <a:lvl6pPr lvl="5">
              <a:buClr>
                <a:srgbClr val="000000"/>
              </a:buClr>
              <a:buSzPct val="45000"/>
              <a:buFont typeface="StarSymbol"/>
              <a:buChar char="●"/>
            </a:lvl6pPr>
            <a:lvl7pPr lvl="6">
              <a:buClr>
                <a:srgbClr val="000000"/>
              </a:buClr>
              <a:buSzPct val="45000"/>
              <a:buFont typeface="StarSymbol"/>
              <a:buChar char="●"/>
            </a:lvl7pPr>
            <a:lvl8pPr lvl="7">
              <a:buClr>
                <a:srgbClr val="000000"/>
              </a:buClr>
              <a:buSzPct val="45000"/>
              <a:buFont typeface="StarSymbol"/>
              <a:buChar char="●"/>
            </a:lvl8pPr>
            <a:lvl9pPr lvl="8">
              <a:buClr>
                <a:srgbClr val="000000"/>
              </a:buClr>
              <a:buSzPct val="45000"/>
              <a:buFont typeface="StarSymbol"/>
              <a:buChar char="●"/>
            </a:lvl9pPr>
          </a:lstStyle>
          <a:p>
            <a:pPr marL="216000" lvl="0" indent="-216000" algn="ctr">
              <a:buNone/>
            </a:pPr>
            <a:r>
              <a:rPr lang="fr-FR">
                <a:solidFill>
                  <a:srgbClr val="CCCCCC"/>
                </a:solidFill>
              </a:rPr>
              <a:t>Oui, les imprimantes 3D peuvent participer au développement durable !</a:t>
            </a:r>
          </a:p>
          <a:p>
            <a:pPr marL="216000" lvl="0" indent="-216000" algn="ctr">
              <a:buNone/>
            </a:pPr>
            <a:endParaRPr lang="fr-FR">
              <a:solidFill>
                <a:srgbClr val="CCCCCC"/>
              </a:solidFill>
            </a:endParaRPr>
          </a:p>
          <a:p>
            <a:pPr marL="216000" lvl="0" indent="-216000" algn="ctr">
              <a:buNone/>
            </a:pPr>
            <a:endParaRPr lang="fr-FR">
              <a:solidFill>
                <a:srgbClr val="CCCCCC"/>
              </a:solidFill>
            </a:endParaRPr>
          </a:p>
        </p:txBody>
      </p:sp>
    </p:spTree>
  </p:cSld>
  <p:clrMapOvr>
    <a:masterClrMapping/>
  </p:clrMapOvr>
  <p:transition spd="slow" advTm="10000">
    <p:wheel spokes="2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 algn="ctr">
              <a:buNone/>
            </a:pPr>
            <a:r>
              <a:rPr lang="fr-FR"/>
              <a:t>Classe de troisième du collège d'Île Rousse</a:t>
            </a:r>
            <a:br>
              <a:rPr lang="fr-FR"/>
            </a:br>
            <a:r>
              <a:rPr lang="fr-FR"/>
              <a:t>Imprimantes 3D et développement durable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E6E6E6"/>
              </a:buClr>
              <a:buSzPct val="45000"/>
              <a:buFont typeface="StarSymbol"/>
              <a:buNone/>
              <a:defRPr lang="fr-FR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1134"/>
              </a:spcAft>
              <a:buClr>
                <a:srgbClr val="E6E6E6"/>
              </a:buClr>
              <a:buSzPct val="75000"/>
              <a:buFont typeface="StarSymbol"/>
              <a:buChar char="–"/>
              <a:defRPr lang="fr-FR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850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567"/>
              </a:spcAft>
              <a:buClr>
                <a:srgbClr val="E6E6E6"/>
              </a:buClr>
              <a:buSzPct val="75000"/>
              <a:buFont typeface="StarSymbol"/>
              <a:buChar char="–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9pPr>
          </a:lstStyle>
          <a:p>
            <a:pPr lvl="0">
              <a:buNone/>
            </a:pPr>
            <a:endParaRPr lang="fr-FR"/>
          </a:p>
          <a:p>
            <a:pPr lvl="0">
              <a:buNone/>
            </a:pPr>
            <a:r>
              <a:rPr lang="fr-FR"/>
              <a:t>Dans le domaine des infrastructures et des bâtiments</a:t>
            </a:r>
          </a:p>
          <a:p>
            <a:pPr lvl="0">
              <a:buNone/>
            </a:pPr>
            <a:endParaRPr lang="fr-FR"/>
          </a:p>
          <a:p>
            <a:pPr lvl="0">
              <a:buNone/>
            </a:pPr>
            <a:r>
              <a:rPr lang="fr-FR"/>
              <a:t>elles rendent la construction</a:t>
            </a:r>
          </a:p>
          <a:p>
            <a:pPr lvl="0"/>
            <a:r>
              <a:rPr lang="fr-FR"/>
              <a:t>automatique,</a:t>
            </a:r>
          </a:p>
          <a:p>
            <a:pPr lvl="0"/>
            <a:r>
              <a:rPr lang="fr-FR"/>
              <a:t>rapide</a:t>
            </a:r>
          </a:p>
          <a:p>
            <a:pPr lvl="0"/>
            <a:r>
              <a:rPr lang="fr-FR"/>
              <a:t>et sans besoin de main d’œuvre</a:t>
            </a:r>
          </a:p>
          <a:p>
            <a:pPr lvl="0"/>
            <a:endParaRPr lang="fr-FR"/>
          </a:p>
          <a:p>
            <a:pPr lvl="0"/>
            <a:endParaRPr lang="fr-FR"/>
          </a:p>
        </p:txBody>
      </p:sp>
    </p:spTree>
  </p:cSld>
  <p:clrMapOvr>
    <a:masterClrMapping/>
  </p:clrMapOvr>
  <p:transition spd="slow" advTm="10000">
    <p:wheel spokes="2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 algn="ctr">
              <a:buNone/>
            </a:pPr>
            <a:r>
              <a:rPr lang="fr-FR"/>
              <a:t>Classe de troisième du collège d'Île Rousse</a:t>
            </a:r>
            <a:br>
              <a:rPr lang="fr-FR"/>
            </a:br>
            <a:r>
              <a:rPr lang="fr-FR"/>
              <a:t>Imprimantes 3D et développement durable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E6E6E6"/>
              </a:buClr>
              <a:buSzPct val="45000"/>
              <a:buFont typeface="StarSymbol"/>
              <a:buNone/>
              <a:defRPr lang="fr-FR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1134"/>
              </a:spcAft>
              <a:buClr>
                <a:srgbClr val="E6E6E6"/>
              </a:buClr>
              <a:buSzPct val="75000"/>
              <a:buFont typeface="StarSymbol"/>
              <a:buChar char="–"/>
              <a:defRPr lang="fr-FR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850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567"/>
              </a:spcAft>
              <a:buClr>
                <a:srgbClr val="E6E6E6"/>
              </a:buClr>
              <a:buSzPct val="75000"/>
              <a:buFont typeface="StarSymbol"/>
              <a:buChar char="–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9pPr>
          </a:lstStyle>
          <a:p>
            <a:pPr lvl="0">
              <a:buNone/>
            </a:pPr>
            <a:endParaRPr lang="fr-FR"/>
          </a:p>
          <a:p>
            <a:pPr lvl="0">
              <a:buNone/>
            </a:pPr>
            <a:r>
              <a:rPr lang="fr-FR"/>
              <a:t>Dans le domaine de la protection de la faune sous-marine</a:t>
            </a:r>
          </a:p>
          <a:p>
            <a:pPr lvl="0">
              <a:buNone/>
            </a:pPr>
            <a:endParaRPr lang="fr-FR"/>
          </a:p>
          <a:p>
            <a:pPr lvl="0">
              <a:buNone/>
            </a:pPr>
            <a:r>
              <a:rPr lang="fr-FR"/>
              <a:t>elles agglomèrent</a:t>
            </a:r>
          </a:p>
          <a:p>
            <a:pPr lvl="0"/>
            <a:r>
              <a:rPr lang="fr-FR"/>
              <a:t>Couche par couche,</a:t>
            </a:r>
          </a:p>
          <a:p>
            <a:pPr lvl="0"/>
            <a:r>
              <a:rPr lang="fr-FR"/>
              <a:t>du sable marin</a:t>
            </a:r>
          </a:p>
          <a:p>
            <a:pPr lvl="0"/>
            <a:r>
              <a:rPr lang="fr-FR"/>
              <a:t>et de la colle naturelle</a:t>
            </a:r>
          </a:p>
          <a:p>
            <a:pPr lvl="0"/>
            <a:endParaRPr lang="fr-FR"/>
          </a:p>
          <a:p>
            <a:pPr lvl="0"/>
            <a:r>
              <a:rPr lang="fr-FR"/>
              <a:t>pour faire des récifs artificiels qui aident le repeuplement et la vie</a:t>
            </a:r>
          </a:p>
        </p:txBody>
      </p:sp>
    </p:spTree>
  </p:cSld>
  <p:clrMapOvr>
    <a:masterClrMapping/>
  </p:clrMapOvr>
  <p:transition spd="slow" advTm="10000">
    <p:wheel spokes="2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 algn="ctr">
              <a:buNone/>
            </a:pPr>
            <a:r>
              <a:rPr lang="fr-FR"/>
              <a:t>Classe de troisième du collège d'Île Rousse</a:t>
            </a:r>
            <a:br>
              <a:rPr lang="fr-FR"/>
            </a:br>
            <a:r>
              <a:rPr lang="fr-FR"/>
              <a:t>Imprimantes 3D et développement durable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E6E6E6"/>
              </a:buClr>
              <a:buSzPct val="45000"/>
              <a:buFont typeface="StarSymbol"/>
              <a:buNone/>
              <a:defRPr lang="fr-FR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1134"/>
              </a:spcAft>
              <a:buClr>
                <a:srgbClr val="E6E6E6"/>
              </a:buClr>
              <a:buSzPct val="75000"/>
              <a:buFont typeface="StarSymbol"/>
              <a:buChar char="–"/>
              <a:defRPr lang="fr-FR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850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567"/>
              </a:spcAft>
              <a:buClr>
                <a:srgbClr val="E6E6E6"/>
              </a:buClr>
              <a:buSzPct val="75000"/>
              <a:buFont typeface="StarSymbol"/>
              <a:buChar char="–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9pPr>
          </a:lstStyle>
          <a:p>
            <a:pPr lvl="0">
              <a:buNone/>
            </a:pPr>
            <a:endParaRPr lang="fr-FR"/>
          </a:p>
          <a:p>
            <a:pPr lvl="0">
              <a:buNone/>
            </a:pPr>
            <a:r>
              <a:rPr lang="fr-FR"/>
              <a:t>Dans le domaine de la santé</a:t>
            </a:r>
          </a:p>
          <a:p>
            <a:pPr lvl="0">
              <a:buNone/>
            </a:pPr>
            <a:endParaRPr lang="fr-FR"/>
          </a:p>
          <a:p>
            <a:pPr lvl="0">
              <a:buNone/>
            </a:pPr>
            <a:r>
              <a:rPr lang="fr-FR"/>
              <a:t>Les imprimantes les plus hi tech fabriquent</a:t>
            </a:r>
          </a:p>
          <a:p>
            <a:pPr lvl="0"/>
            <a:r>
              <a:rPr lang="fr-FR"/>
              <a:t>des prothèses métaliques adaptées au mieux au patient</a:t>
            </a:r>
          </a:p>
          <a:p>
            <a:pPr lvl="0"/>
            <a:r>
              <a:rPr lang="fr-FR"/>
              <a:t>et très bientôt des organes en tissu vivant pour les greffes d'organes</a:t>
            </a:r>
          </a:p>
        </p:txBody>
      </p:sp>
    </p:spTree>
  </p:cSld>
  <p:clrMapOvr>
    <a:masterClrMapping/>
  </p:clrMapOvr>
  <p:transition spd="slow" advTm="10000">
    <p:wheel spokes="2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 algn="ctr">
              <a:buNone/>
            </a:pPr>
            <a:r>
              <a:rPr lang="fr-FR"/>
              <a:t>Classe de troisième du collège d'Île Rousse</a:t>
            </a:r>
            <a:br>
              <a:rPr lang="fr-FR"/>
            </a:br>
            <a:r>
              <a:rPr lang="fr-FR"/>
              <a:t>Imprimantes 3D et développement durable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E6E6E6"/>
              </a:buClr>
              <a:buSzPct val="45000"/>
              <a:buFont typeface="StarSymbol"/>
              <a:buNone/>
              <a:defRPr lang="fr-FR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1134"/>
              </a:spcAft>
              <a:buClr>
                <a:srgbClr val="E6E6E6"/>
              </a:buClr>
              <a:buSzPct val="75000"/>
              <a:buFont typeface="StarSymbol"/>
              <a:buChar char="–"/>
              <a:defRPr lang="fr-FR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850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567"/>
              </a:spcAft>
              <a:buClr>
                <a:srgbClr val="E6E6E6"/>
              </a:buClr>
              <a:buSzPct val="75000"/>
              <a:buFont typeface="StarSymbol"/>
              <a:buChar char="–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9pPr>
          </a:lstStyle>
          <a:p>
            <a:pPr lvl="0">
              <a:buNone/>
            </a:pPr>
            <a:r>
              <a:rPr lang="fr-FR"/>
              <a:t>C'est ce domaine de l’accès aux soins que nous avons choisi</a:t>
            </a:r>
          </a:p>
          <a:p>
            <a:pPr lvl="0">
              <a:buNone/>
            </a:pPr>
            <a:endParaRPr lang="fr-FR"/>
          </a:p>
          <a:p>
            <a:pPr lvl="0"/>
            <a:r>
              <a:rPr lang="fr-FR"/>
              <a:t>les imprimantes 3D plus simples,</a:t>
            </a:r>
          </a:p>
          <a:p>
            <a:pPr lvl="0"/>
            <a:r>
              <a:rPr lang="fr-FR"/>
              <a:t>celles qui impriment du plastique</a:t>
            </a:r>
          </a:p>
          <a:p>
            <a:pPr lvl="0"/>
            <a:r>
              <a:rPr lang="fr-FR"/>
              <a:t>qui coûtent aujourd'hui moins de deux cents euros</a:t>
            </a:r>
          </a:p>
          <a:p>
            <a:pPr lvl="0"/>
            <a:endParaRPr lang="fr-FR"/>
          </a:p>
          <a:p>
            <a:pPr lvl="0"/>
            <a:r>
              <a:rPr lang="fr-FR"/>
              <a:t>peuvent fabriquer les prothèses</a:t>
            </a:r>
          </a:p>
          <a:p>
            <a:pPr lvl="0"/>
            <a:r>
              <a:rPr lang="fr-FR"/>
              <a:t>adaptées et résistantes,</a:t>
            </a:r>
          </a:p>
          <a:p>
            <a:pPr lvl="0"/>
            <a:r>
              <a:rPr lang="fr-FR"/>
              <a:t>peu coûteuses et partout dans le monde</a:t>
            </a:r>
          </a:p>
        </p:txBody>
      </p:sp>
    </p:spTree>
  </p:cSld>
  <p:clrMapOvr>
    <a:masterClrMapping/>
  </p:clrMapOvr>
  <p:transition spd="slow" advTm="10000">
    <p:wheel spokes="2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 algn="ctr">
              <a:buNone/>
            </a:pPr>
            <a:r>
              <a:rPr lang="fr-FR"/>
              <a:t>Classe de troisième du collège d'Île Rousse</a:t>
            </a:r>
            <a:br>
              <a:rPr lang="fr-FR"/>
            </a:br>
            <a:r>
              <a:rPr lang="fr-FR"/>
              <a:t>Imprimantes 3D et développement durable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E6E6E6"/>
              </a:buClr>
              <a:buSzPct val="45000"/>
              <a:buFont typeface="StarSymbol"/>
              <a:buNone/>
              <a:defRPr lang="fr-FR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1134"/>
              </a:spcAft>
              <a:buClr>
                <a:srgbClr val="E6E6E6"/>
              </a:buClr>
              <a:buSzPct val="75000"/>
              <a:buFont typeface="StarSymbol"/>
              <a:buChar char="–"/>
              <a:defRPr lang="fr-FR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850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567"/>
              </a:spcAft>
              <a:buClr>
                <a:srgbClr val="E6E6E6"/>
              </a:buClr>
              <a:buSzPct val="75000"/>
              <a:buFont typeface="StarSymbol"/>
              <a:buChar char="–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9pPr>
          </a:lstStyle>
          <a:p>
            <a:pPr lvl="0">
              <a:buNone/>
            </a:pPr>
            <a:r>
              <a:rPr lang="fr-FR"/>
              <a:t>La classe de troisième bilingue du collège d'Île Rousse</a:t>
            </a:r>
          </a:p>
          <a:p>
            <a:pPr lvl="0">
              <a:buNone/>
            </a:pPr>
            <a:r>
              <a:rPr lang="fr-FR"/>
              <a:t>a demandé au Fab Lab de Corte</a:t>
            </a:r>
          </a:p>
          <a:p>
            <a:pPr lvl="0">
              <a:buNone/>
            </a:pPr>
            <a:r>
              <a:rPr lang="fr-FR"/>
              <a:t>de passer une convention pour</a:t>
            </a:r>
          </a:p>
          <a:p>
            <a:pPr lvl="0">
              <a:buNone/>
            </a:pPr>
            <a:endParaRPr lang="fr-FR"/>
          </a:p>
          <a:p>
            <a:pPr lvl="0"/>
            <a:r>
              <a:rPr lang="fr-FR"/>
              <a:t>Découvrir les possibilités des machines</a:t>
            </a:r>
          </a:p>
          <a:p>
            <a:pPr lvl="0"/>
            <a:r>
              <a:rPr lang="fr-FR"/>
              <a:t>Apprendre à modéliser en 3D</a:t>
            </a:r>
          </a:p>
          <a:p>
            <a:pPr lvl="0"/>
            <a:r>
              <a:rPr lang="fr-FR"/>
              <a:t>Et finalement fabriquer</a:t>
            </a:r>
            <a:br>
              <a:rPr lang="fr-FR"/>
            </a:br>
            <a:endParaRPr lang="fr-FR"/>
          </a:p>
        </p:txBody>
      </p:sp>
    </p:spTree>
  </p:cSld>
  <p:clrMapOvr>
    <a:masterClrMapping/>
  </p:clrMapOvr>
  <p:transition spd="slow" advTm="10000">
    <p:wheel spokes="2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 algn="ctr">
              <a:buNone/>
            </a:pPr>
            <a:r>
              <a:rPr lang="fr-FR"/>
              <a:t>Classe de troisième du collège d'Île Rousse</a:t>
            </a:r>
            <a:br>
              <a:rPr lang="fr-FR"/>
            </a:br>
            <a:r>
              <a:rPr lang="fr-FR"/>
              <a:t>Imprimantes 3D et développement durable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E6E6E6"/>
              </a:buClr>
              <a:buSzPct val="45000"/>
              <a:buFont typeface="StarSymbol"/>
              <a:buNone/>
              <a:defRPr lang="fr-FR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1134"/>
              </a:spcAft>
              <a:buClr>
                <a:srgbClr val="E6E6E6"/>
              </a:buClr>
              <a:buSzPct val="75000"/>
              <a:buFont typeface="StarSymbol"/>
              <a:buChar char="–"/>
              <a:defRPr lang="fr-FR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850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567"/>
              </a:spcAft>
              <a:buClr>
                <a:srgbClr val="E6E6E6"/>
              </a:buClr>
              <a:buSzPct val="75000"/>
              <a:buFont typeface="StarSymbol"/>
              <a:buChar char="–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9pPr>
          </a:lstStyle>
          <a:p>
            <a:pPr lvl="0">
              <a:buNone/>
            </a:pPr>
            <a:endParaRPr lang="fr-FR"/>
          </a:p>
          <a:p>
            <a:pPr lvl="0">
              <a:buNone/>
            </a:pPr>
            <a:r>
              <a:rPr lang="fr-FR"/>
              <a:t>La classe de troisième bilingue du collège d'Île Rousse</a:t>
            </a:r>
          </a:p>
          <a:p>
            <a:pPr lvl="0">
              <a:buNone/>
            </a:pPr>
            <a:r>
              <a:rPr lang="fr-FR"/>
              <a:t>s'est aussi mise en relation avec de nouveaux correspondants</a:t>
            </a:r>
          </a:p>
          <a:p>
            <a:pPr lvl="0">
              <a:buNone/>
            </a:pPr>
            <a:endParaRPr lang="fr-FR"/>
          </a:p>
          <a:p>
            <a:pPr lvl="0">
              <a:buNone/>
            </a:pPr>
            <a:r>
              <a:rPr lang="fr-FR"/>
              <a:t>à Majunga, Madagascar,</a:t>
            </a:r>
          </a:p>
          <a:p>
            <a:pPr lvl="0">
              <a:buNone/>
            </a:pPr>
            <a:r>
              <a:rPr lang="fr-FR"/>
              <a:t>où le collège français a été intéressée par notre projet</a:t>
            </a:r>
          </a:p>
        </p:txBody>
      </p:sp>
    </p:spTree>
  </p:cSld>
  <p:clrMapOvr>
    <a:masterClrMapping/>
  </p:clrMapOvr>
  <p:transition spd="slow" advTm="10000">
    <p:wheel spokes="2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 algn="ctr">
              <a:buNone/>
            </a:pPr>
            <a:r>
              <a:rPr lang="fr-FR"/>
              <a:t>Classe de troisième du collège d'Île Rousse</a:t>
            </a:r>
            <a:br>
              <a:rPr lang="fr-FR"/>
            </a:br>
            <a:r>
              <a:rPr lang="fr-FR"/>
              <a:t>Imprimantes 3D et développement durable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4294967295"/>
          </p:nvPr>
        </p:nvSpPr>
        <p:spPr>
          <a:xfrm>
            <a:off x="740879" y="1963080"/>
            <a:ext cx="8772480" cy="5051160"/>
          </a:xfrm>
        </p:spPr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E6E6E6"/>
              </a:buClr>
              <a:buSzPct val="45000"/>
              <a:buFont typeface="StarSymbol"/>
              <a:buNone/>
              <a:defRPr lang="fr-FR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1134"/>
              </a:spcAft>
              <a:buClr>
                <a:srgbClr val="E6E6E6"/>
              </a:buClr>
              <a:buSzPct val="75000"/>
              <a:buFont typeface="StarSymbol"/>
              <a:buChar char="–"/>
              <a:defRPr lang="fr-FR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850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567"/>
              </a:spcAft>
              <a:buClr>
                <a:srgbClr val="E6E6E6"/>
              </a:buClr>
              <a:buSzPct val="75000"/>
              <a:buFont typeface="StarSymbol"/>
              <a:buChar char="–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9pPr>
          </a:lstStyle>
          <a:p>
            <a:pPr lvl="0">
              <a:buNone/>
            </a:pPr>
            <a:endParaRPr lang="fr-FR"/>
          </a:p>
          <a:p>
            <a:pPr lvl="0">
              <a:buNone/>
            </a:pPr>
            <a:r>
              <a:rPr lang="fr-FR"/>
              <a:t>Grâce à nos actions de ventes et en sollicitant le foyer du collège</a:t>
            </a:r>
          </a:p>
          <a:p>
            <a:pPr lvl="0">
              <a:buNone/>
            </a:pPr>
            <a:endParaRPr lang="fr-FR"/>
          </a:p>
          <a:p>
            <a:pPr lvl="0"/>
            <a:r>
              <a:rPr lang="fr-FR"/>
              <a:t>Nous avons acheté et expédié à nos correspondants à Majunga</a:t>
            </a:r>
          </a:p>
          <a:p>
            <a:pPr lvl="0"/>
            <a:r>
              <a:rPr lang="fr-FR"/>
              <a:t>une imprimante 3D</a:t>
            </a:r>
          </a:p>
          <a:p>
            <a:pPr lvl="0"/>
            <a:r>
              <a:rPr lang="fr-FR"/>
              <a:t>pour qu'ils développent leur connaissance de cette technologie</a:t>
            </a:r>
          </a:p>
          <a:p>
            <a:pPr lvl="0"/>
            <a:r>
              <a:rPr lang="fr-FR"/>
              <a:t>et fabriquent des prothèses là bas</a:t>
            </a:r>
          </a:p>
          <a:p>
            <a:pPr lvl="0"/>
            <a:endParaRPr lang="fr-FR"/>
          </a:p>
          <a:p>
            <a:pPr lvl="0"/>
            <a:r>
              <a:rPr lang="fr-FR"/>
              <a:t>cette imprimante est en cours d'acheminement</a:t>
            </a:r>
          </a:p>
          <a:p>
            <a:pPr lvl="0"/>
            <a:r>
              <a:rPr lang="fr-FR"/>
              <a:t>Suivi de colis sur le site de colissimo, CW028924411FR</a:t>
            </a:r>
          </a:p>
        </p:txBody>
      </p:sp>
    </p:spTree>
  </p:cSld>
  <p:clrMapOvr>
    <a:masterClrMapping/>
  </p:clrMapOvr>
  <p:transition spd="slow" advTm="10000">
    <p:wheel spokes="2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 algn="ctr">
              <a:buNone/>
            </a:pPr>
            <a:r>
              <a:rPr lang="fr-FR"/>
              <a:t>Classe de troisième du collège d'Île Rousse</a:t>
            </a:r>
            <a:br>
              <a:rPr lang="fr-FR"/>
            </a:br>
            <a:r>
              <a:rPr lang="fr-FR"/>
              <a:t>Imprimantes 3D et développement durable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E6E6E6"/>
              </a:buClr>
              <a:buSzPct val="45000"/>
              <a:buFont typeface="StarSymbol"/>
              <a:buNone/>
              <a:defRPr lang="fr-FR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1134"/>
              </a:spcAft>
              <a:buClr>
                <a:srgbClr val="E6E6E6"/>
              </a:buClr>
              <a:buSzPct val="75000"/>
              <a:buFont typeface="StarSymbol"/>
              <a:buChar char="–"/>
              <a:defRPr lang="fr-FR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850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567"/>
              </a:spcAft>
              <a:buClr>
                <a:srgbClr val="E6E6E6"/>
              </a:buClr>
              <a:buSzPct val="75000"/>
              <a:buFont typeface="StarSymbol"/>
              <a:buChar char="–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283"/>
              </a:spcAft>
              <a:buClr>
                <a:srgbClr val="E6E6E6"/>
              </a:buClr>
              <a:buSzPct val="45000"/>
              <a:buFont typeface="StarSymbol"/>
              <a:buChar char="●"/>
              <a:defRPr lang="fr-FR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9pPr>
          </a:lstStyle>
          <a:p>
            <a:pPr lvl="0">
              <a:buNone/>
            </a:pPr>
            <a:endParaRPr lang="fr-FR"/>
          </a:p>
          <a:p>
            <a:pPr lvl="0">
              <a:buNone/>
            </a:pPr>
            <a:endParaRPr lang="fr-FR"/>
          </a:p>
          <a:p>
            <a:pPr lvl="0">
              <a:buNone/>
            </a:pPr>
            <a:endParaRPr lang="fr-FR"/>
          </a:p>
          <a:p>
            <a:pPr lvl="0" algn="ctr">
              <a:buNone/>
            </a:pPr>
            <a:r>
              <a:rPr lang="fr-FR"/>
              <a:t>Merci</a:t>
            </a:r>
          </a:p>
        </p:txBody>
      </p:sp>
    </p:spTree>
  </p:cSld>
  <p:clrMapOvr>
    <a:masterClrMapping/>
  </p:clrMapOvr>
  <p:transition spd="slow" advTm="10000">
    <p:wheel spokes="2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yt-coo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yt-dark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332</Words>
  <Application>Microsoft Office PowerPoint</Application>
  <PresentationFormat>Affichage à l'écran (4:3)</PresentationFormat>
  <Paragraphs>68</Paragraphs>
  <Slides>9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3</vt:i4>
      </vt:variant>
      <vt:variant>
        <vt:lpstr>Titres des diapositives</vt:lpstr>
      </vt:variant>
      <vt:variant>
        <vt:i4>9</vt:i4>
      </vt:variant>
    </vt:vector>
  </HeadingPairs>
  <TitlesOfParts>
    <vt:vector size="12" baseType="lpstr">
      <vt:lpstr>Standard</vt:lpstr>
      <vt:lpstr>lyt-cool</vt:lpstr>
      <vt:lpstr>lyt-darkblue</vt:lpstr>
      <vt:lpstr>Classe de troisième du collège d'Île Rousse Imprimantes 3D et développement durable</vt:lpstr>
      <vt:lpstr>Classe de troisième du collège d'Île Rousse Imprimantes 3D et développement durable</vt:lpstr>
      <vt:lpstr>Classe de troisième du collège d'Île Rousse Imprimantes 3D et développement durable</vt:lpstr>
      <vt:lpstr>Classe de troisième du collège d'Île Rousse Imprimantes 3D et développement durable</vt:lpstr>
      <vt:lpstr>Classe de troisième du collège d'Île Rousse Imprimantes 3D et développement durable</vt:lpstr>
      <vt:lpstr>Classe de troisième du collège d'Île Rousse Imprimantes 3D et développement durable</vt:lpstr>
      <vt:lpstr>Classe de troisième du collège d'Île Rousse Imprimantes 3D et développement durable</vt:lpstr>
      <vt:lpstr>Classe de troisième du collège d'Île Rousse Imprimantes 3D et développement durable</vt:lpstr>
      <vt:lpstr>Classe de troisième du collège d'Île Rousse Imprimantes 3D et développement durable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Classe de troisième du collège d'Île Rousse Imprimantes 3D et développement durable</dc:title>
  <dc:creator>clement courtois</dc:creator>
  <cp:lastModifiedBy>Stra, Christelle</cp:lastModifiedBy>
  <cp:revision>5</cp:revision>
  <dcterms:created xsi:type="dcterms:W3CDTF">2019-05-20T06:25:55Z</dcterms:created>
  <dcterms:modified xsi:type="dcterms:W3CDTF">2019-05-20T07:32:00Z</dcterms:modified>
</cp:coreProperties>
</file>