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0" r:id="rId4"/>
    <p:sldId id="267" r:id="rId5"/>
    <p:sldId id="269" r:id="rId6"/>
    <p:sldId id="276" r:id="rId7"/>
    <p:sldId id="270" r:id="rId8"/>
    <p:sldId id="277" r:id="rId9"/>
    <p:sldId id="271" r:id="rId10"/>
    <p:sldId id="259"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ck"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170" autoAdjust="0"/>
  </p:normalViewPr>
  <p:slideViewPr>
    <p:cSldViewPr>
      <p:cViewPr>
        <p:scale>
          <a:sx n="70" d="100"/>
          <a:sy n="70" d="100"/>
        </p:scale>
        <p:origin x="-1374"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83E9D13-4435-4D7C-8972-D6DA7F0453D7}"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199414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3E9D13-4435-4D7C-8972-D6DA7F0453D7}"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257167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3E9D13-4435-4D7C-8972-D6DA7F0453D7}"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227210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3E9D13-4435-4D7C-8972-D6DA7F0453D7}"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39175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83E9D13-4435-4D7C-8972-D6DA7F0453D7}" type="datetimeFigureOut">
              <a:rPr lang="fr-FR" smtClean="0"/>
              <a:t>08/05/2019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97297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83E9D13-4435-4D7C-8972-D6DA7F0453D7}" type="datetimeFigureOut">
              <a:rPr lang="fr-FR" smtClean="0"/>
              <a:t>08/05/2019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125547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83E9D13-4435-4D7C-8972-D6DA7F0453D7}" type="datetimeFigureOut">
              <a:rPr lang="fr-FR" smtClean="0"/>
              <a:t>08/05/2019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419026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83E9D13-4435-4D7C-8972-D6DA7F0453D7}" type="datetimeFigureOut">
              <a:rPr lang="fr-FR" smtClean="0"/>
              <a:t>08/05/2019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72215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3E9D13-4435-4D7C-8972-D6DA7F0453D7}" type="datetimeFigureOut">
              <a:rPr lang="fr-FR" smtClean="0"/>
              <a:t>08/05/2019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170583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3E9D13-4435-4D7C-8972-D6DA7F0453D7}" type="datetimeFigureOut">
              <a:rPr lang="fr-FR" smtClean="0"/>
              <a:t>08/05/2019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37843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83E9D13-4435-4D7C-8972-D6DA7F0453D7}" type="datetimeFigureOut">
              <a:rPr lang="fr-FR" smtClean="0"/>
              <a:t>08/05/2019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4DBAF6-28AD-453A-BB89-946A18D293FA}" type="slidenum">
              <a:rPr lang="fr-FR" smtClean="0"/>
              <a:t>‹N°›</a:t>
            </a:fld>
            <a:endParaRPr lang="fr-FR"/>
          </a:p>
        </p:txBody>
      </p:sp>
    </p:spTree>
    <p:extLst>
      <p:ext uri="{BB962C8B-B14F-4D97-AF65-F5344CB8AC3E}">
        <p14:creationId xmlns:p14="http://schemas.microsoft.com/office/powerpoint/2010/main" val="323551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E9D13-4435-4D7C-8972-D6DA7F0453D7}" type="datetimeFigureOut">
              <a:rPr lang="fr-FR" smtClean="0"/>
              <a:t>08/05/2019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DBAF6-28AD-453A-BB89-946A18D293FA}" type="slidenum">
              <a:rPr lang="fr-FR" smtClean="0"/>
              <a:t>‹N°›</a:t>
            </a:fld>
            <a:endParaRPr lang="fr-FR"/>
          </a:p>
        </p:txBody>
      </p:sp>
    </p:spTree>
    <p:extLst>
      <p:ext uri="{BB962C8B-B14F-4D97-AF65-F5344CB8AC3E}">
        <p14:creationId xmlns:p14="http://schemas.microsoft.com/office/powerpoint/2010/main" val="2301677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jpg"/><Relationship Id="rId3" Type="http://schemas.openxmlformats.org/officeDocument/2006/relationships/image" Target="../media/image40.png"/><Relationship Id="rId7" Type="http://schemas.openxmlformats.org/officeDocument/2006/relationships/image" Target="../media/image44.jpeg"/><Relationship Id="rId12" Type="http://schemas.microsoft.com/office/2007/relationships/hdphoto" Target="../media/hdphoto27.wdp"/><Relationship Id="rId17" Type="http://schemas.openxmlformats.org/officeDocument/2006/relationships/image" Target="../media/image52.jpeg"/><Relationship Id="rId2" Type="http://schemas.openxmlformats.org/officeDocument/2006/relationships/image" Target="../media/image5.png"/><Relationship Id="rId16" Type="http://schemas.openxmlformats.org/officeDocument/2006/relationships/hyperlink" Target="https://www.agenda-2030.fr/odd/" TargetMode="External"/><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png"/><Relationship Id="rId15" Type="http://schemas.openxmlformats.org/officeDocument/2006/relationships/image" Target="../media/image51.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www.agenda-2030.fr/odd/"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3.jpeg"/><Relationship Id="rId10" Type="http://schemas.openxmlformats.org/officeDocument/2006/relationships/image" Target="../media/image16.jpeg"/><Relationship Id="rId4" Type="http://schemas.microsoft.com/office/2007/relationships/hdphoto" Target="../media/hdphoto5.wdp"/><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7.jpeg"/><Relationship Id="rId7" Type="http://schemas.openxmlformats.org/officeDocument/2006/relationships/image" Target="../media/image19.jpeg"/><Relationship Id="rId12" Type="http://schemas.microsoft.com/office/2007/relationships/hdphoto" Target="../media/hdphoto11.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9.wdp"/><Relationship Id="rId11" Type="http://schemas.openxmlformats.org/officeDocument/2006/relationships/image" Target="../media/image20.jpeg"/><Relationship Id="rId5" Type="http://schemas.openxmlformats.org/officeDocument/2006/relationships/image" Target="../media/image18.jpeg"/><Relationship Id="rId10" Type="http://schemas.openxmlformats.org/officeDocument/2006/relationships/image" Target="../media/image16.jpeg"/><Relationship Id="rId4" Type="http://schemas.microsoft.com/office/2007/relationships/hdphoto" Target="../media/hdphoto8.wdp"/><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3.jpeg"/><Relationship Id="rId12" Type="http://schemas.microsoft.com/office/2007/relationships/hdphoto" Target="../media/hdphoto15.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2.wdp"/><Relationship Id="rId11" Type="http://schemas.openxmlformats.org/officeDocument/2006/relationships/image" Target="../media/image25.jpeg"/><Relationship Id="rId5" Type="http://schemas.openxmlformats.org/officeDocument/2006/relationships/image" Target="../media/image22.jpeg"/><Relationship Id="rId10" Type="http://schemas.microsoft.com/office/2007/relationships/hdphoto" Target="../media/hdphoto14.wdp"/><Relationship Id="rId4" Type="http://schemas.openxmlformats.org/officeDocument/2006/relationships/image" Target="../media/image16.jpeg"/><Relationship Id="rId9" Type="http://schemas.openxmlformats.org/officeDocument/2006/relationships/image" Target="../media/image24.jpeg"/><Relationship Id="rId14" Type="http://schemas.microsoft.com/office/2007/relationships/hdphoto" Target="../media/hdphoto16.wdp"/></Relationships>
</file>

<file path=ppt/slides/_rels/slide8.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image" Target="../media/image31.jpeg"/><Relationship Id="rId18" Type="http://schemas.microsoft.com/office/2007/relationships/hdphoto" Target="../media/hdphoto23.wdp"/><Relationship Id="rId3" Type="http://schemas.openxmlformats.org/officeDocument/2006/relationships/image" Target="../media/image21.jpeg"/><Relationship Id="rId21" Type="http://schemas.openxmlformats.org/officeDocument/2006/relationships/image" Target="../media/image35.jpeg"/><Relationship Id="rId7" Type="http://schemas.openxmlformats.org/officeDocument/2006/relationships/image" Target="../media/image28.jpeg"/><Relationship Id="rId12" Type="http://schemas.microsoft.com/office/2007/relationships/hdphoto" Target="../media/hdphoto20.wdp"/><Relationship Id="rId17" Type="http://schemas.openxmlformats.org/officeDocument/2006/relationships/image" Target="../media/image33.jpeg"/><Relationship Id="rId2" Type="http://schemas.openxmlformats.org/officeDocument/2006/relationships/image" Target="../media/image5.png"/><Relationship Id="rId16" Type="http://schemas.microsoft.com/office/2007/relationships/hdphoto" Target="../media/hdphoto22.wdp"/><Relationship Id="rId20" Type="http://schemas.microsoft.com/office/2007/relationships/hdphoto" Target="../media/hdphoto24.wdp"/><Relationship Id="rId1" Type="http://schemas.openxmlformats.org/officeDocument/2006/relationships/slideLayout" Target="../slideLayouts/slideLayout1.xml"/><Relationship Id="rId6" Type="http://schemas.microsoft.com/office/2007/relationships/hdphoto" Target="../media/hdphoto17.wdp"/><Relationship Id="rId11" Type="http://schemas.openxmlformats.org/officeDocument/2006/relationships/image" Target="../media/image30.jpeg"/><Relationship Id="rId5" Type="http://schemas.openxmlformats.org/officeDocument/2006/relationships/image" Target="../media/image27.jpeg"/><Relationship Id="rId15" Type="http://schemas.openxmlformats.org/officeDocument/2006/relationships/image" Target="../media/image32.jpeg"/><Relationship Id="rId10" Type="http://schemas.microsoft.com/office/2007/relationships/hdphoto" Target="../media/hdphoto19.wdp"/><Relationship Id="rId19" Type="http://schemas.openxmlformats.org/officeDocument/2006/relationships/image" Target="../media/image34.jpeg"/><Relationship Id="rId4" Type="http://schemas.openxmlformats.org/officeDocument/2006/relationships/image" Target="../media/image16.jpeg"/><Relationship Id="rId9" Type="http://schemas.openxmlformats.org/officeDocument/2006/relationships/image" Target="../media/image29.jpeg"/><Relationship Id="rId14" Type="http://schemas.microsoft.com/office/2007/relationships/hdphoto" Target="../media/hdphoto21.wdp"/><Relationship Id="rId22" Type="http://schemas.microsoft.com/office/2007/relationships/hdphoto" Target="../media/hdphoto25.wdp"/></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jpe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agenda-2030.fr/odd/" TargetMode="External"/><Relationship Id="rId5" Type="http://schemas.openxmlformats.org/officeDocument/2006/relationships/image" Target="../media/image36.png"/><Relationship Id="rId10" Type="http://schemas.microsoft.com/office/2007/relationships/hdphoto" Target="../media/hdphoto26.wdp"/><Relationship Id="rId4" Type="http://schemas.openxmlformats.org/officeDocument/2006/relationships/image" Target="../media/image10.jpe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22"/>
          <p:cNvSpPr/>
          <p:nvPr/>
        </p:nvSpPr>
        <p:spPr>
          <a:xfrm>
            <a:off x="3563888" y="1228427"/>
            <a:ext cx="4212000" cy="421200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p:cNvSpPr/>
          <p:nvPr/>
        </p:nvSpPr>
        <p:spPr>
          <a:xfrm flipV="1">
            <a:off x="1187624" y="2420888"/>
            <a:ext cx="2991856" cy="144016"/>
          </a:xfrm>
          <a:prstGeom prst="triangle">
            <a:avLst>
              <a:gd name="adj" fmla="val 10000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Triangle rectangle 6"/>
          <p:cNvSpPr/>
          <p:nvPr/>
        </p:nvSpPr>
        <p:spPr>
          <a:xfrm rot="1146884">
            <a:off x="4736053" y="3238552"/>
            <a:ext cx="709273" cy="649566"/>
          </a:xfrm>
          <a:prstGeom prst="rtTriangle">
            <a:avLst/>
          </a:prstGeom>
          <a:solidFill>
            <a:srgbClr val="0070C0"/>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Triangle isocèle 10"/>
          <p:cNvSpPr/>
          <p:nvPr/>
        </p:nvSpPr>
        <p:spPr>
          <a:xfrm rot="1404241" flipV="1">
            <a:off x="4612905" y="2048444"/>
            <a:ext cx="864000" cy="972000"/>
          </a:xfrm>
          <a:prstGeom prst="triangle">
            <a:avLst>
              <a:gd name="adj" fmla="val 48185"/>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Triangle isocèle 11"/>
          <p:cNvSpPr/>
          <p:nvPr/>
        </p:nvSpPr>
        <p:spPr>
          <a:xfrm rot="1273527" flipV="1">
            <a:off x="5133624" y="4185245"/>
            <a:ext cx="835571" cy="1270166"/>
          </a:xfrm>
          <a:prstGeom prst="triangl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Triangle rectangle 17"/>
          <p:cNvSpPr/>
          <p:nvPr/>
        </p:nvSpPr>
        <p:spPr>
          <a:xfrm rot="17321454">
            <a:off x="4688193" y="1681530"/>
            <a:ext cx="2061418" cy="1115220"/>
          </a:xfrm>
          <a:prstGeom prst="rtTriangl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Triangle isocèle 9"/>
          <p:cNvSpPr/>
          <p:nvPr/>
        </p:nvSpPr>
        <p:spPr>
          <a:xfrm flipV="1">
            <a:off x="4860397" y="3035009"/>
            <a:ext cx="2879955" cy="970055"/>
          </a:xfrm>
          <a:prstGeom prst="triangle">
            <a:avLst>
              <a:gd name="adj" fmla="val 1817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0" name="Triangle rectangle 19"/>
          <p:cNvSpPr/>
          <p:nvPr/>
        </p:nvSpPr>
        <p:spPr>
          <a:xfrm rot="1274697" flipH="1">
            <a:off x="5529682" y="3537097"/>
            <a:ext cx="709273" cy="649566"/>
          </a:xfrm>
          <a:prstGeom prst="rtTriangl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5" name="Cœur 24"/>
          <p:cNvSpPr/>
          <p:nvPr/>
        </p:nvSpPr>
        <p:spPr>
          <a:xfrm rot="5400000">
            <a:off x="3491968" y="3861136"/>
            <a:ext cx="1008000" cy="576000"/>
          </a:xfrm>
          <a:prstGeom prst="heart">
            <a:avLst/>
          </a:prstGeom>
          <a:solidFill>
            <a:srgbClr val="FFFF0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Cœur 25"/>
          <p:cNvSpPr/>
          <p:nvPr/>
        </p:nvSpPr>
        <p:spPr>
          <a:xfrm rot="16200000" flipH="1">
            <a:off x="2950553" y="3861136"/>
            <a:ext cx="1008000" cy="576000"/>
          </a:xfrm>
          <a:prstGeom prst="heart">
            <a:avLst/>
          </a:prstGeom>
          <a:solidFill>
            <a:srgbClr val="FFFF0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p:cNvSpPr/>
          <p:nvPr/>
        </p:nvSpPr>
        <p:spPr>
          <a:xfrm>
            <a:off x="3704109" y="3789135"/>
            <a:ext cx="36000" cy="72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Cœur 28"/>
          <p:cNvSpPr/>
          <p:nvPr/>
        </p:nvSpPr>
        <p:spPr>
          <a:xfrm rot="5400000">
            <a:off x="6985647" y="4437200"/>
            <a:ext cx="1008000" cy="576000"/>
          </a:xfrm>
          <a:prstGeom prst="heart">
            <a:avLst/>
          </a:prstGeom>
          <a:solidFill>
            <a:schemeClr val="accent3">
              <a:lumMod val="60000"/>
              <a:lumOff val="4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Cœur 29"/>
          <p:cNvSpPr/>
          <p:nvPr/>
        </p:nvSpPr>
        <p:spPr>
          <a:xfrm rot="16200000" flipH="1">
            <a:off x="6444232" y="4437200"/>
            <a:ext cx="1008000" cy="576000"/>
          </a:xfrm>
          <a:prstGeom prst="heart">
            <a:avLst/>
          </a:prstGeom>
          <a:solidFill>
            <a:schemeClr val="accent3">
              <a:lumMod val="60000"/>
              <a:lumOff val="4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Ellipse 30"/>
          <p:cNvSpPr/>
          <p:nvPr/>
        </p:nvSpPr>
        <p:spPr>
          <a:xfrm>
            <a:off x="7197788" y="4365199"/>
            <a:ext cx="36000" cy="72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Cœur 31"/>
          <p:cNvSpPr/>
          <p:nvPr/>
        </p:nvSpPr>
        <p:spPr>
          <a:xfrm rot="5400000">
            <a:off x="7176590" y="1840836"/>
            <a:ext cx="1008000" cy="576000"/>
          </a:xfrm>
          <a:prstGeom prst="heart">
            <a:avLst/>
          </a:prstGeom>
          <a:solidFill>
            <a:schemeClr val="accent6">
              <a:lumMod val="40000"/>
              <a:lumOff val="6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Cœur 32"/>
          <p:cNvSpPr/>
          <p:nvPr/>
        </p:nvSpPr>
        <p:spPr>
          <a:xfrm rot="16200000" flipH="1">
            <a:off x="6635175" y="1840836"/>
            <a:ext cx="1008000" cy="576000"/>
          </a:xfrm>
          <a:prstGeom prst="heart">
            <a:avLst/>
          </a:prstGeom>
          <a:solidFill>
            <a:schemeClr val="accent6">
              <a:lumMod val="40000"/>
              <a:lumOff val="6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Ellipse 33"/>
          <p:cNvSpPr/>
          <p:nvPr/>
        </p:nvSpPr>
        <p:spPr>
          <a:xfrm>
            <a:off x="7395034" y="1768835"/>
            <a:ext cx="36000" cy="72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Cœur 34"/>
          <p:cNvSpPr/>
          <p:nvPr/>
        </p:nvSpPr>
        <p:spPr>
          <a:xfrm rot="5400000">
            <a:off x="5372267" y="940427"/>
            <a:ext cx="1008000" cy="576000"/>
          </a:xfrm>
          <a:prstGeom prst="heart">
            <a:avLst/>
          </a:prstGeom>
          <a:solidFill>
            <a:schemeClr val="accent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Cœur 35"/>
          <p:cNvSpPr/>
          <p:nvPr/>
        </p:nvSpPr>
        <p:spPr>
          <a:xfrm rot="16200000" flipH="1">
            <a:off x="4830852" y="940427"/>
            <a:ext cx="1008000" cy="576000"/>
          </a:xfrm>
          <a:prstGeom prst="heart">
            <a:avLst/>
          </a:prstGeom>
          <a:solidFill>
            <a:schemeClr val="accent1">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Ellipse 36"/>
          <p:cNvSpPr/>
          <p:nvPr/>
        </p:nvSpPr>
        <p:spPr>
          <a:xfrm>
            <a:off x="5584408" y="868426"/>
            <a:ext cx="36000" cy="72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Triangle rectangle 37"/>
          <p:cNvSpPr/>
          <p:nvPr/>
        </p:nvSpPr>
        <p:spPr>
          <a:xfrm rot="16200000">
            <a:off x="4104024" y="1734001"/>
            <a:ext cx="504000" cy="864000"/>
          </a:xfrm>
          <a:prstGeom prst="rtTriangle">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9" name="Triangle rectangle 38"/>
          <p:cNvSpPr/>
          <p:nvPr/>
        </p:nvSpPr>
        <p:spPr>
          <a:xfrm rot="5400000" flipV="1">
            <a:off x="4104024" y="2240888"/>
            <a:ext cx="504000" cy="864000"/>
          </a:xfrm>
          <a:prstGeom prst="rtTriangle">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1" name="Ellipse 40"/>
          <p:cNvSpPr/>
          <p:nvPr/>
        </p:nvSpPr>
        <p:spPr>
          <a:xfrm>
            <a:off x="4289280" y="2316845"/>
            <a:ext cx="252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2" name="ZoneTexte 41"/>
          <p:cNvSpPr txBox="1"/>
          <p:nvPr/>
        </p:nvSpPr>
        <p:spPr>
          <a:xfrm>
            <a:off x="251520" y="548680"/>
            <a:ext cx="4032448" cy="1569660"/>
          </a:xfrm>
          <a:prstGeom prst="rect">
            <a:avLst/>
          </a:prstGeom>
          <a:noFill/>
        </p:spPr>
        <p:txBody>
          <a:bodyPr wrap="square" rtlCol="0">
            <a:spAutoFit/>
          </a:bodyPr>
          <a:lstStyle/>
          <a:p>
            <a:pPr algn="ctr"/>
            <a:r>
              <a:rPr lang="fr-FR" sz="2800" b="1" dirty="0" smtClean="0">
                <a:solidFill>
                  <a:schemeClr val="accent1">
                    <a:lumMod val="75000"/>
                  </a:schemeClr>
                </a:solidFill>
              </a:rPr>
              <a:t>Projet</a:t>
            </a:r>
          </a:p>
          <a:p>
            <a:r>
              <a:rPr lang="fr-FR" sz="2800" b="1" dirty="0" smtClean="0">
                <a:solidFill>
                  <a:schemeClr val="accent1">
                    <a:lumMod val="75000"/>
                  </a:schemeClr>
                </a:solidFill>
              </a:rPr>
              <a:t>« Retour vers le durable »</a:t>
            </a:r>
          </a:p>
          <a:p>
            <a:pPr algn="ctr"/>
            <a:r>
              <a:rPr lang="fr-FR" sz="2000" b="1" i="1" dirty="0">
                <a:solidFill>
                  <a:schemeClr val="accent1">
                    <a:lumMod val="75000"/>
                  </a:schemeClr>
                </a:solidFill>
              </a:rPr>
              <a:t>Comment </a:t>
            </a:r>
            <a:r>
              <a:rPr lang="fr-FR" sz="2000" b="1" i="1" dirty="0" smtClean="0">
                <a:solidFill>
                  <a:schemeClr val="accent1">
                    <a:lumMod val="75000"/>
                  </a:schemeClr>
                </a:solidFill>
              </a:rPr>
              <a:t>consommer </a:t>
            </a:r>
            <a:r>
              <a:rPr lang="fr-FR" sz="2000" b="1" i="1" dirty="0">
                <a:solidFill>
                  <a:schemeClr val="accent1">
                    <a:lumMod val="75000"/>
                  </a:schemeClr>
                </a:solidFill>
              </a:rPr>
              <a:t>de manière durable ?</a:t>
            </a:r>
          </a:p>
        </p:txBody>
      </p:sp>
      <p:pic>
        <p:nvPicPr>
          <p:cNvPr id="43" name="Imag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06" y="4768746"/>
            <a:ext cx="612000" cy="612000"/>
          </a:xfrm>
          <a:prstGeom prst="rect">
            <a:avLst/>
          </a:prstGeom>
        </p:spPr>
      </p:pic>
      <p:pic>
        <p:nvPicPr>
          <p:cNvPr id="44" name="Imag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413" y="6112746"/>
            <a:ext cx="612000" cy="612000"/>
          </a:xfrm>
          <a:prstGeom prst="rect">
            <a:avLst/>
          </a:prstGeom>
        </p:spPr>
      </p:pic>
      <p:pic>
        <p:nvPicPr>
          <p:cNvPr id="45" name="Imag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6112746"/>
            <a:ext cx="612000" cy="612000"/>
          </a:xfrm>
          <a:prstGeom prst="rect">
            <a:avLst/>
          </a:prstGeom>
        </p:spPr>
      </p:pic>
      <p:pic>
        <p:nvPicPr>
          <p:cNvPr id="46" name="Imag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906" y="5500746"/>
            <a:ext cx="612000" cy="612000"/>
          </a:xfrm>
          <a:prstGeom prst="rect">
            <a:avLst/>
          </a:prstGeom>
        </p:spPr>
      </p:pic>
      <p:sp>
        <p:nvSpPr>
          <p:cNvPr id="47" name="Rectangle 46"/>
          <p:cNvSpPr/>
          <p:nvPr/>
        </p:nvSpPr>
        <p:spPr>
          <a:xfrm>
            <a:off x="4067944" y="5733256"/>
            <a:ext cx="4968552" cy="1200329"/>
          </a:xfrm>
          <a:prstGeom prst="rect">
            <a:avLst/>
          </a:prstGeom>
        </p:spPr>
        <p:txBody>
          <a:bodyPr wrap="square">
            <a:spAutoFit/>
          </a:bodyPr>
          <a:lstStyle/>
          <a:p>
            <a:pPr algn="r"/>
            <a:r>
              <a:rPr lang="fr-FR" sz="1200" dirty="0" smtClean="0"/>
              <a:t>Classe de 6</a:t>
            </a:r>
            <a:r>
              <a:rPr lang="fr-FR" sz="1200" baseline="30000" dirty="0" smtClean="0"/>
              <a:t>ème</a:t>
            </a:r>
            <a:r>
              <a:rPr lang="fr-FR" sz="1200" dirty="0" smtClean="0"/>
              <a:t> bilingue</a:t>
            </a:r>
            <a:r>
              <a:rPr lang="fr-FR" sz="1200" dirty="0"/>
              <a:t>, 28 élèves</a:t>
            </a:r>
            <a:br>
              <a:rPr lang="fr-FR" sz="1200" dirty="0"/>
            </a:br>
            <a:r>
              <a:rPr lang="fr-FR" sz="1200" dirty="0"/>
              <a:t>Classe de 6</a:t>
            </a:r>
            <a:r>
              <a:rPr lang="fr-FR" sz="1200" baseline="30000" dirty="0"/>
              <a:t>ème</a:t>
            </a:r>
            <a:r>
              <a:rPr lang="fr-FR" sz="1200" dirty="0"/>
              <a:t> </a:t>
            </a:r>
            <a:r>
              <a:rPr lang="fr-FR" sz="1200" dirty="0" smtClean="0"/>
              <a:t>non </a:t>
            </a:r>
            <a:r>
              <a:rPr lang="fr-FR" sz="1200" dirty="0"/>
              <a:t>bilingue, 26 élèves </a:t>
            </a:r>
            <a:endParaRPr lang="fr-FR" sz="1200" dirty="0" smtClean="0"/>
          </a:p>
          <a:p>
            <a:pPr algn="r"/>
            <a:r>
              <a:rPr lang="fr-FR" sz="1200" dirty="0" smtClean="0"/>
              <a:t>Collège </a:t>
            </a:r>
            <a:r>
              <a:rPr lang="fr-FR" sz="1200" dirty="0"/>
              <a:t>Jean-Félix </a:t>
            </a:r>
            <a:r>
              <a:rPr lang="fr-FR" sz="1200" dirty="0" err="1"/>
              <a:t>Orabona</a:t>
            </a:r>
            <a:r>
              <a:rPr lang="fr-FR" sz="1200" dirty="0"/>
              <a:t>, Stéphanie Le </a:t>
            </a:r>
            <a:r>
              <a:rPr lang="fr-FR" sz="1200" dirty="0" err="1" smtClean="0"/>
              <a:t>Gleut</a:t>
            </a:r>
            <a:r>
              <a:rPr lang="fr-FR" sz="1200" dirty="0" smtClean="0"/>
              <a:t>, professeur de SVT</a:t>
            </a:r>
          </a:p>
          <a:p>
            <a:pPr algn="r"/>
            <a:r>
              <a:rPr lang="fr-FR" sz="1200" dirty="0" smtClean="0"/>
              <a:t>JP, </a:t>
            </a:r>
            <a:r>
              <a:rPr lang="fr-FR" sz="1200" dirty="0" err="1" smtClean="0"/>
              <a:t>Preger</a:t>
            </a:r>
            <a:r>
              <a:rPr lang="fr-FR" sz="1200" dirty="0" smtClean="0"/>
              <a:t> </a:t>
            </a:r>
            <a:r>
              <a:rPr lang="fr-FR" sz="1200" dirty="0" err="1" smtClean="0"/>
              <a:t>Lanzi</a:t>
            </a:r>
            <a:r>
              <a:rPr lang="fr-FR" sz="1200" dirty="0" smtClean="0"/>
              <a:t> , professeur de technologie </a:t>
            </a:r>
          </a:p>
          <a:p>
            <a:pPr algn="r"/>
            <a:r>
              <a:rPr lang="fr-FR" sz="1200" dirty="0" err="1" smtClean="0"/>
              <a:t>A,Simeoni</a:t>
            </a:r>
            <a:r>
              <a:rPr lang="fr-FR" sz="1200" dirty="0" smtClean="0"/>
              <a:t> , professeur documentaliste </a:t>
            </a:r>
          </a:p>
          <a:p>
            <a:pPr algn="r"/>
            <a:r>
              <a:rPr lang="fr-FR" sz="1200" dirty="0" smtClean="0"/>
              <a:t>Marie </a:t>
            </a:r>
            <a:r>
              <a:rPr lang="fr-FR" sz="1200" dirty="0" err="1" smtClean="0"/>
              <a:t>Grisoni</a:t>
            </a:r>
            <a:r>
              <a:rPr lang="fr-FR" sz="1200" dirty="0" smtClean="0"/>
              <a:t> , AED </a:t>
            </a:r>
            <a:endParaRPr lang="fr-FR" sz="1200" dirty="0"/>
          </a:p>
        </p:txBody>
      </p:sp>
      <p:sp>
        <p:nvSpPr>
          <p:cNvPr id="48" name="Rectangle 47"/>
          <p:cNvSpPr/>
          <p:nvPr/>
        </p:nvSpPr>
        <p:spPr>
          <a:xfrm>
            <a:off x="179512" y="2845385"/>
            <a:ext cx="2808312" cy="1015663"/>
          </a:xfrm>
          <a:prstGeom prst="rect">
            <a:avLst/>
          </a:prstGeom>
        </p:spPr>
        <p:txBody>
          <a:bodyPr wrap="square">
            <a:spAutoFit/>
          </a:bodyPr>
          <a:lstStyle/>
          <a:p>
            <a:pPr algn="ctr"/>
            <a:r>
              <a:rPr lang="fr-FR" sz="2000" b="1" u="sng" dirty="0" smtClean="0">
                <a:solidFill>
                  <a:schemeClr val="accent1">
                    <a:lumMod val="75000"/>
                  </a:schemeClr>
                </a:solidFill>
              </a:rPr>
              <a:t>Objectif</a:t>
            </a:r>
            <a:r>
              <a:rPr lang="fr-FR" sz="2000" b="1" dirty="0" smtClean="0">
                <a:solidFill>
                  <a:schemeClr val="accent1">
                    <a:lumMod val="75000"/>
                  </a:schemeClr>
                </a:solidFill>
              </a:rPr>
              <a:t> : </a:t>
            </a:r>
            <a:r>
              <a:rPr lang="fr-FR" sz="2000" dirty="0" smtClean="0">
                <a:solidFill>
                  <a:schemeClr val="accent1">
                    <a:lumMod val="75000"/>
                  </a:schemeClr>
                </a:solidFill>
              </a:rPr>
              <a:t>Promouvoir </a:t>
            </a:r>
            <a:r>
              <a:rPr lang="fr-FR" sz="2000" dirty="0">
                <a:solidFill>
                  <a:schemeClr val="accent1">
                    <a:lumMod val="75000"/>
                  </a:schemeClr>
                </a:solidFill>
              </a:rPr>
              <a:t>un mode de consommation </a:t>
            </a:r>
            <a:r>
              <a:rPr lang="fr-FR" sz="2000" dirty="0" smtClean="0">
                <a:solidFill>
                  <a:schemeClr val="accent1">
                    <a:lumMod val="75000"/>
                  </a:schemeClr>
                </a:solidFill>
              </a:rPr>
              <a:t>durable.</a:t>
            </a:r>
            <a:endParaRPr lang="fr-FR" sz="2000" dirty="0">
              <a:solidFill>
                <a:schemeClr val="accent1">
                  <a:lumMod val="75000"/>
                </a:schemeClr>
              </a:solidFill>
            </a:endParaRPr>
          </a:p>
        </p:txBody>
      </p:sp>
      <p:sp>
        <p:nvSpPr>
          <p:cNvPr id="50" name="ZoneTexte 49"/>
          <p:cNvSpPr txBox="1"/>
          <p:nvPr/>
        </p:nvSpPr>
        <p:spPr>
          <a:xfrm>
            <a:off x="251520" y="6348809"/>
            <a:ext cx="380232" cy="307777"/>
          </a:xfrm>
          <a:prstGeom prst="rect">
            <a:avLst/>
          </a:prstGeom>
          <a:noFill/>
        </p:spPr>
        <p:txBody>
          <a:bodyPr wrap="none" rtlCol="0">
            <a:spAutoFit/>
          </a:bodyPr>
          <a:lstStyle/>
          <a:p>
            <a:r>
              <a:rPr lang="fr-FR" sz="1400" dirty="0" smtClean="0"/>
              <a:t>(a)</a:t>
            </a:r>
            <a:endParaRPr lang="fr-FR" sz="1400" dirty="0"/>
          </a:p>
        </p:txBody>
      </p:sp>
      <p:sp>
        <p:nvSpPr>
          <p:cNvPr id="51" name="ZoneTexte 50"/>
          <p:cNvSpPr txBox="1"/>
          <p:nvPr/>
        </p:nvSpPr>
        <p:spPr>
          <a:xfrm>
            <a:off x="7904306" y="3568210"/>
            <a:ext cx="388248" cy="307777"/>
          </a:xfrm>
          <a:prstGeom prst="rect">
            <a:avLst/>
          </a:prstGeom>
          <a:noFill/>
        </p:spPr>
        <p:txBody>
          <a:bodyPr wrap="none" rtlCol="0">
            <a:spAutoFit/>
          </a:bodyPr>
          <a:lstStyle/>
          <a:p>
            <a:r>
              <a:rPr lang="fr-FR" sz="1400" dirty="0" smtClean="0"/>
              <a:t>(b)</a:t>
            </a:r>
            <a:endParaRPr lang="fr-FR" sz="1400" dirty="0"/>
          </a:p>
        </p:txBody>
      </p:sp>
      <p:sp>
        <p:nvSpPr>
          <p:cNvPr id="2" name="ZoneTexte 1"/>
          <p:cNvSpPr txBox="1"/>
          <p:nvPr/>
        </p:nvSpPr>
        <p:spPr>
          <a:xfrm>
            <a:off x="0" y="44624"/>
            <a:ext cx="8892480" cy="369332"/>
          </a:xfrm>
          <a:prstGeom prst="rect">
            <a:avLst/>
          </a:prstGeom>
          <a:noFill/>
        </p:spPr>
        <p:txBody>
          <a:bodyPr wrap="square" rtlCol="0">
            <a:spAutoFit/>
          </a:bodyPr>
          <a:lstStyle/>
          <a:p>
            <a:pPr algn="ctr"/>
            <a:r>
              <a:rPr lang="it-IT" b="1" i="1" dirty="0">
                <a:solidFill>
                  <a:schemeClr val="accent3">
                    <a:lumMod val="50000"/>
                  </a:schemeClr>
                </a:solidFill>
              </a:rPr>
              <a:t>« I trufei scularii di u sviluppu à longu andà »</a:t>
            </a:r>
            <a:endParaRPr lang="fr-FR" i="1" dirty="0">
              <a:solidFill>
                <a:schemeClr val="accent3">
                  <a:lumMod val="50000"/>
                </a:schemeClr>
              </a:solidFill>
            </a:endParaRPr>
          </a:p>
        </p:txBody>
      </p:sp>
    </p:spTree>
    <p:extLst>
      <p:ext uri="{BB962C8B-B14F-4D97-AF65-F5344CB8AC3E}">
        <p14:creationId xmlns:p14="http://schemas.microsoft.com/office/powerpoint/2010/main" val="257401301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3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3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3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348880"/>
            <a:ext cx="7772400" cy="1470025"/>
          </a:xfrm>
        </p:spPr>
        <p:txBody>
          <a:bodyPr>
            <a:noAutofit/>
          </a:bodyPr>
          <a:lstStyle/>
          <a:p>
            <a:r>
              <a:rPr lang="fr-FR" sz="2000" u="sng" dirty="0" smtClean="0">
                <a:solidFill>
                  <a:srgbClr val="002060"/>
                </a:solidFill>
              </a:rPr>
              <a:t>Partenaires ayant rendu ce projet possible </a:t>
            </a:r>
            <a:r>
              <a:rPr lang="fr-FR" sz="2000" dirty="0" smtClean="0">
                <a:solidFill>
                  <a:srgbClr val="002060"/>
                </a:solidFill>
              </a:rPr>
              <a:t>:</a:t>
            </a:r>
            <a:br>
              <a:rPr lang="fr-FR" sz="2000" dirty="0" smtClean="0">
                <a:solidFill>
                  <a:srgbClr val="002060"/>
                </a:solidFill>
              </a:rPr>
            </a:br>
            <a:r>
              <a:rPr lang="fr-FR" sz="1400" dirty="0" smtClean="0">
                <a:solidFill>
                  <a:srgbClr val="002060"/>
                </a:solidFill>
              </a:rPr>
              <a:t> </a:t>
            </a:r>
            <a:r>
              <a:rPr lang="fr-FR" sz="2000" dirty="0" smtClean="0">
                <a:solidFill>
                  <a:srgbClr val="002060"/>
                </a:solidFill>
              </a:rPr>
              <a:t/>
            </a:r>
            <a:br>
              <a:rPr lang="fr-FR" sz="2000" dirty="0" smtClean="0">
                <a:solidFill>
                  <a:srgbClr val="002060"/>
                </a:solidFill>
              </a:rPr>
            </a:br>
            <a:r>
              <a:rPr lang="fr-FR" sz="2000" dirty="0" smtClean="0">
                <a:solidFill>
                  <a:srgbClr val="002060"/>
                </a:solidFill>
              </a:rPr>
              <a:t>Collectivité de Corse </a:t>
            </a:r>
            <a:r>
              <a:rPr lang="fr-FR" sz="2000" dirty="0">
                <a:solidFill>
                  <a:srgbClr val="002060"/>
                </a:solidFill>
              </a:rPr>
              <a:t/>
            </a:r>
            <a:br>
              <a:rPr lang="fr-FR" sz="2000" dirty="0">
                <a:solidFill>
                  <a:srgbClr val="002060"/>
                </a:solidFill>
              </a:rPr>
            </a:br>
            <a:r>
              <a:rPr lang="fr-FR" sz="2000" dirty="0">
                <a:solidFill>
                  <a:srgbClr val="002060"/>
                </a:solidFill>
              </a:rPr>
              <a:t>I </a:t>
            </a:r>
            <a:r>
              <a:rPr lang="fr-FR" sz="2000" dirty="0" err="1">
                <a:solidFill>
                  <a:srgbClr val="002060"/>
                </a:solidFill>
              </a:rPr>
              <a:t>Sbuleca</a:t>
            </a:r>
            <a:r>
              <a:rPr lang="fr-FR" sz="2000" dirty="0">
                <a:solidFill>
                  <a:srgbClr val="002060"/>
                </a:solidFill>
              </a:rPr>
              <a:t> Mare </a:t>
            </a:r>
            <a:r>
              <a:rPr lang="fr-FR" sz="1600" dirty="0">
                <a:solidFill>
                  <a:srgbClr val="002060"/>
                </a:solidFill>
              </a:rPr>
              <a:t>(d) </a:t>
            </a:r>
            <a:r>
              <a:rPr lang="fr-FR" sz="1600" dirty="0" smtClean="0">
                <a:solidFill>
                  <a:srgbClr val="002060"/>
                </a:solidFill>
              </a:rPr>
              <a:t/>
            </a:r>
            <a:br>
              <a:rPr lang="fr-FR" sz="1600" dirty="0" smtClean="0">
                <a:solidFill>
                  <a:srgbClr val="002060"/>
                </a:solidFill>
              </a:rPr>
            </a:br>
            <a:r>
              <a:rPr lang="fr-FR" sz="2000" dirty="0">
                <a:solidFill>
                  <a:srgbClr val="002060"/>
                </a:solidFill>
              </a:rPr>
              <a:t>PNRC </a:t>
            </a:r>
            <a:r>
              <a:rPr lang="fr-FR" sz="1600" dirty="0">
                <a:solidFill>
                  <a:srgbClr val="002060"/>
                </a:solidFill>
              </a:rPr>
              <a:t>(e) </a:t>
            </a:r>
            <a:r>
              <a:rPr lang="fr-FR" sz="1600" dirty="0" smtClean="0">
                <a:solidFill>
                  <a:srgbClr val="002060"/>
                </a:solidFill>
              </a:rPr>
              <a:t/>
            </a:r>
            <a:br>
              <a:rPr lang="fr-FR" sz="1600" dirty="0" smtClean="0">
                <a:solidFill>
                  <a:srgbClr val="002060"/>
                </a:solidFill>
              </a:rPr>
            </a:br>
            <a:r>
              <a:rPr lang="fr-FR" sz="2000" dirty="0" smtClean="0">
                <a:solidFill>
                  <a:srgbClr val="002060"/>
                </a:solidFill>
              </a:rPr>
              <a:t>Conservatoire du littoral </a:t>
            </a:r>
            <a:r>
              <a:rPr lang="fr-FR" sz="1600" dirty="0" smtClean="0">
                <a:solidFill>
                  <a:srgbClr val="002060"/>
                </a:solidFill>
              </a:rPr>
              <a:t>(f)</a:t>
            </a:r>
            <a:r>
              <a:rPr lang="fr-FR" sz="2000" dirty="0" smtClean="0">
                <a:solidFill>
                  <a:srgbClr val="002060"/>
                </a:solidFill>
              </a:rPr>
              <a:t/>
            </a:r>
            <a:br>
              <a:rPr lang="fr-FR" sz="2000" dirty="0" smtClean="0">
                <a:solidFill>
                  <a:srgbClr val="002060"/>
                </a:solidFill>
              </a:rPr>
            </a:br>
            <a:r>
              <a:rPr lang="fr-FR" sz="2000" dirty="0" smtClean="0">
                <a:solidFill>
                  <a:srgbClr val="002060"/>
                </a:solidFill>
              </a:rPr>
              <a:t>Communauté de communes de Calvi-Balagne </a:t>
            </a:r>
            <a:r>
              <a:rPr lang="fr-FR" sz="1600" dirty="0" smtClean="0">
                <a:solidFill>
                  <a:srgbClr val="002060"/>
                </a:solidFill>
              </a:rPr>
              <a:t>(g)</a:t>
            </a:r>
            <a:r>
              <a:rPr lang="fr-FR" sz="2000" dirty="0" smtClean="0">
                <a:solidFill>
                  <a:srgbClr val="002060"/>
                </a:solidFill>
              </a:rPr>
              <a:t/>
            </a:r>
            <a:br>
              <a:rPr lang="fr-FR" sz="2000" dirty="0" smtClean="0">
                <a:solidFill>
                  <a:srgbClr val="002060"/>
                </a:solidFill>
              </a:rPr>
            </a:br>
            <a:r>
              <a:rPr lang="fr-FR" sz="2000" dirty="0" smtClean="0">
                <a:solidFill>
                  <a:srgbClr val="002060"/>
                </a:solidFill>
              </a:rPr>
              <a:t>Via Télé </a:t>
            </a:r>
            <a:r>
              <a:rPr lang="fr-FR" sz="2000" dirty="0" err="1" smtClean="0">
                <a:solidFill>
                  <a:srgbClr val="002060"/>
                </a:solidFill>
              </a:rPr>
              <a:t>Paese</a:t>
            </a:r>
            <a:r>
              <a:rPr lang="fr-FR" sz="2000" dirty="0" smtClean="0">
                <a:solidFill>
                  <a:srgbClr val="002060"/>
                </a:solidFill>
              </a:rPr>
              <a:t/>
            </a:r>
            <a:br>
              <a:rPr lang="fr-FR" sz="2000" dirty="0" smtClean="0">
                <a:solidFill>
                  <a:srgbClr val="002060"/>
                </a:solidFill>
              </a:rPr>
            </a:br>
            <a:r>
              <a:rPr lang="fr-FR" sz="2000" dirty="0">
                <a:solidFill>
                  <a:srgbClr val="002060"/>
                </a:solidFill>
              </a:rPr>
              <a:t>Jean-Marc Nobili, éleveur bovin </a:t>
            </a:r>
            <a:r>
              <a:rPr lang="fr-FR" sz="1600" dirty="0">
                <a:solidFill>
                  <a:srgbClr val="002060"/>
                </a:solidFill>
              </a:rPr>
              <a:t>(h) </a:t>
            </a:r>
            <a:r>
              <a:rPr lang="fr-FR" sz="1600" dirty="0" smtClean="0">
                <a:solidFill>
                  <a:srgbClr val="002060"/>
                </a:solidFill>
              </a:rPr>
              <a:t/>
            </a:r>
            <a:br>
              <a:rPr lang="fr-FR" sz="1600" dirty="0" smtClean="0">
                <a:solidFill>
                  <a:srgbClr val="002060"/>
                </a:solidFill>
              </a:rPr>
            </a:br>
            <a:r>
              <a:rPr lang="fr-FR" sz="2000" dirty="0">
                <a:solidFill>
                  <a:srgbClr val="002060"/>
                </a:solidFill>
              </a:rPr>
              <a:t>Thomas Orsini, éleveur ovin </a:t>
            </a:r>
            <a:r>
              <a:rPr lang="fr-FR" sz="1600" dirty="0">
                <a:solidFill>
                  <a:srgbClr val="002060"/>
                </a:solidFill>
              </a:rPr>
              <a:t>(i) </a:t>
            </a:r>
            <a:r>
              <a:rPr lang="fr-FR" sz="1600" dirty="0" smtClean="0">
                <a:solidFill>
                  <a:srgbClr val="002060"/>
                </a:solidFill>
              </a:rPr>
              <a:t/>
            </a:r>
            <a:br>
              <a:rPr lang="fr-FR" sz="1600" dirty="0" smtClean="0">
                <a:solidFill>
                  <a:srgbClr val="002060"/>
                </a:solidFill>
              </a:rPr>
            </a:br>
            <a:r>
              <a:rPr lang="fr-FR" sz="2000" dirty="0" smtClean="0">
                <a:solidFill>
                  <a:srgbClr val="002060"/>
                </a:solidFill>
              </a:rPr>
              <a:t>Jean-Luc </a:t>
            </a:r>
            <a:r>
              <a:rPr lang="fr-FR" sz="2000" dirty="0" err="1" smtClean="0">
                <a:solidFill>
                  <a:srgbClr val="002060"/>
                </a:solidFill>
              </a:rPr>
              <a:t>Geronimi</a:t>
            </a:r>
            <a:r>
              <a:rPr lang="fr-FR" sz="2000" dirty="0" smtClean="0">
                <a:solidFill>
                  <a:srgbClr val="002060"/>
                </a:solidFill>
              </a:rPr>
              <a:t>, maraîcher </a:t>
            </a:r>
            <a:r>
              <a:rPr lang="fr-FR" sz="1600" dirty="0" smtClean="0">
                <a:solidFill>
                  <a:srgbClr val="002060"/>
                </a:solidFill>
              </a:rPr>
              <a:t>(j)</a:t>
            </a:r>
            <a:r>
              <a:rPr lang="fr-FR" sz="2000" dirty="0" smtClean="0">
                <a:solidFill>
                  <a:srgbClr val="002060"/>
                </a:solidFill>
              </a:rPr>
              <a:t/>
            </a:r>
            <a:br>
              <a:rPr lang="fr-FR" sz="2000" dirty="0" smtClean="0">
                <a:solidFill>
                  <a:srgbClr val="002060"/>
                </a:solidFill>
              </a:rPr>
            </a:br>
            <a:r>
              <a:rPr lang="fr-FR" sz="2000" dirty="0">
                <a:solidFill>
                  <a:srgbClr val="002060"/>
                </a:solidFill>
              </a:rPr>
              <a:t>Yves Tercé, apiculteur (k) </a:t>
            </a:r>
            <a:r>
              <a:rPr lang="fr-FR" sz="2000" dirty="0" smtClean="0">
                <a:solidFill>
                  <a:srgbClr val="002060"/>
                </a:solidFill>
              </a:rPr>
              <a:t/>
            </a:r>
            <a:br>
              <a:rPr lang="fr-FR" sz="2000" dirty="0" smtClean="0">
                <a:solidFill>
                  <a:srgbClr val="002060"/>
                </a:solidFill>
              </a:rPr>
            </a:br>
            <a:r>
              <a:rPr lang="fr-FR" sz="2000" dirty="0" smtClean="0">
                <a:solidFill>
                  <a:srgbClr val="002060"/>
                </a:solidFill>
              </a:rPr>
              <a:t>Annick Rony, vannière </a:t>
            </a:r>
            <a:r>
              <a:rPr lang="fr-FR" sz="1600" dirty="0" smtClean="0">
                <a:solidFill>
                  <a:srgbClr val="002060"/>
                </a:solidFill>
              </a:rPr>
              <a:t>(l)</a:t>
            </a:r>
            <a:r>
              <a:rPr lang="fr-FR" sz="2000" dirty="0" smtClean="0">
                <a:solidFill>
                  <a:srgbClr val="002060"/>
                </a:solidFill>
              </a:rPr>
              <a:t/>
            </a:r>
            <a:br>
              <a:rPr lang="fr-FR" sz="2000" dirty="0" smtClean="0">
                <a:solidFill>
                  <a:srgbClr val="002060"/>
                </a:solidFill>
              </a:rPr>
            </a:br>
            <a:r>
              <a:rPr lang="fr-FR" sz="2000" dirty="0" err="1" smtClean="0">
                <a:solidFill>
                  <a:srgbClr val="002060"/>
                </a:solidFill>
              </a:rPr>
              <a:t>Astratella</a:t>
            </a:r>
            <a:r>
              <a:rPr lang="fr-FR" sz="2000" dirty="0" smtClean="0">
                <a:solidFill>
                  <a:srgbClr val="002060"/>
                </a:solidFill>
              </a:rPr>
              <a:t/>
            </a:r>
            <a:br>
              <a:rPr lang="fr-FR" sz="2000" dirty="0" smtClean="0">
                <a:solidFill>
                  <a:srgbClr val="002060"/>
                </a:solidFill>
              </a:rPr>
            </a:br>
            <a:r>
              <a:rPr lang="fr-FR" sz="2000" dirty="0" err="1" smtClean="0">
                <a:solidFill>
                  <a:srgbClr val="002060"/>
                </a:solidFill>
              </a:rPr>
              <a:t>Corsic’Agropôle</a:t>
            </a:r>
            <a:r>
              <a:rPr lang="fr-FR" sz="2000" dirty="0" smtClean="0">
                <a:solidFill>
                  <a:srgbClr val="002060"/>
                </a:solidFill>
              </a:rPr>
              <a:t/>
            </a:r>
            <a:br>
              <a:rPr lang="fr-FR" sz="2000" dirty="0" smtClean="0">
                <a:solidFill>
                  <a:srgbClr val="002060"/>
                </a:solidFill>
              </a:rPr>
            </a:br>
            <a:r>
              <a:rPr lang="fr-FR" sz="2000" dirty="0" smtClean="0">
                <a:solidFill>
                  <a:srgbClr val="002060"/>
                </a:solidFill>
              </a:rPr>
              <a:t>INRA</a:t>
            </a:r>
            <a:br>
              <a:rPr lang="fr-FR" sz="2000" dirty="0" smtClean="0">
                <a:solidFill>
                  <a:srgbClr val="002060"/>
                </a:solidFill>
              </a:rPr>
            </a:br>
            <a:r>
              <a:rPr lang="fr-FR" sz="2000" dirty="0">
                <a:solidFill>
                  <a:srgbClr val="002060"/>
                </a:solidFill>
              </a:rPr>
              <a:t>AM </a:t>
            </a:r>
            <a:r>
              <a:rPr lang="fr-FR" sz="2000" dirty="0" smtClean="0">
                <a:solidFill>
                  <a:srgbClr val="002060"/>
                </a:solidFill>
              </a:rPr>
              <a:t>Environnement</a:t>
            </a:r>
            <a:r>
              <a:rPr lang="fr-FR" sz="2000" dirty="0" smtClean="0"/>
              <a:t/>
            </a:r>
            <a:br>
              <a:rPr lang="fr-FR" sz="2000" dirty="0" smtClean="0"/>
            </a:br>
            <a:r>
              <a:rPr lang="fr-FR" sz="2000" dirty="0"/>
              <a:t/>
            </a:r>
            <a:br>
              <a:rPr lang="fr-FR" sz="2000" dirty="0"/>
            </a:br>
            <a:r>
              <a:rPr lang="fr-FR" sz="2800" b="1" i="1" dirty="0" smtClean="0">
                <a:solidFill>
                  <a:srgbClr val="002060"/>
                </a:solidFill>
              </a:rPr>
              <a:t>Nous vous remercions</a:t>
            </a:r>
            <a:r>
              <a:rPr lang="fr-FR" sz="2800" i="1" dirty="0" smtClean="0">
                <a:solidFill>
                  <a:srgbClr val="002060"/>
                </a:solidFill>
              </a:rPr>
              <a:t>.</a:t>
            </a:r>
            <a:endParaRPr lang="fr-FR" sz="2800" i="1" dirty="0">
              <a:solidFill>
                <a:srgbClr val="002060"/>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8213" t="10518" r="8213" b="9596"/>
          <a:stretch/>
        </p:blipFill>
        <p:spPr>
          <a:xfrm>
            <a:off x="531819" y="2132936"/>
            <a:ext cx="753230" cy="7200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76" y="4869192"/>
            <a:ext cx="702572" cy="28800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4149080"/>
            <a:ext cx="1034549" cy="396000"/>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895" y="4797152"/>
            <a:ext cx="819077" cy="396000"/>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147" y="764704"/>
            <a:ext cx="1254000" cy="396000"/>
          </a:xfrm>
          <a:prstGeom prst="rect">
            <a:avLst/>
          </a:prstGeom>
        </p:spPr>
      </p:pic>
      <p:pic>
        <p:nvPicPr>
          <p:cNvPr id="10" name="Image 9"/>
          <p:cNvPicPr>
            <a:picLocks noChangeAspect="1"/>
          </p:cNvPicPr>
          <p:nvPr/>
        </p:nvPicPr>
        <p:blipFill rotWithShape="1">
          <a:blip r:embed="rId8" cstate="print">
            <a:extLst>
              <a:ext uri="{28A0092B-C50C-407E-A947-70E740481C1C}">
                <a14:useLocalDpi xmlns:a14="http://schemas.microsoft.com/office/drawing/2010/main" val="0"/>
              </a:ext>
            </a:extLst>
          </a:blip>
          <a:srcRect l="5541" t="31497" b="25340"/>
          <a:stretch/>
        </p:blipFill>
        <p:spPr>
          <a:xfrm>
            <a:off x="365910" y="476672"/>
            <a:ext cx="1181754" cy="540000"/>
          </a:xfrm>
          <a:prstGeom prst="rect">
            <a:avLst/>
          </a:prstGeom>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819" y="1052736"/>
            <a:ext cx="799998" cy="828000"/>
          </a:xfrm>
          <a:prstGeom prst="rect">
            <a:avLst/>
          </a:prstGeom>
        </p:spPr>
      </p:pic>
      <p:pic>
        <p:nvPicPr>
          <p:cNvPr id="307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 t="13594" r="92237" b="68876"/>
          <a:stretch/>
        </p:blipFill>
        <p:spPr bwMode="auto">
          <a:xfrm>
            <a:off x="8007707" y="1880904"/>
            <a:ext cx="538679"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12"/>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27166" t="17799" r="29166" b="26200"/>
          <a:stretch/>
        </p:blipFill>
        <p:spPr>
          <a:xfrm>
            <a:off x="7865802" y="2636912"/>
            <a:ext cx="798470" cy="576000"/>
          </a:xfrm>
          <a:prstGeom prst="rect">
            <a:avLst/>
          </a:prstGeom>
        </p:spPr>
      </p:pic>
      <p:pic>
        <p:nvPicPr>
          <p:cNvPr id="14" name="Imag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93793" y="3400786"/>
            <a:ext cx="743040" cy="864000"/>
          </a:xfrm>
          <a:prstGeom prst="rect">
            <a:avLst/>
          </a:prstGeom>
        </p:spPr>
      </p:pic>
      <p:pic>
        <p:nvPicPr>
          <p:cNvPr id="15" name="Imag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33311" y="4437136"/>
            <a:ext cx="942970" cy="216000"/>
          </a:xfrm>
          <a:prstGeom prst="rect">
            <a:avLst/>
          </a:prstGeom>
        </p:spPr>
      </p:pic>
      <p:pic>
        <p:nvPicPr>
          <p:cNvPr id="16" name="Image 15"/>
          <p:cNvPicPr>
            <a:picLocks noChangeAspect="1"/>
          </p:cNvPicPr>
          <p:nvPr/>
        </p:nvPicPr>
        <p:blipFill rotWithShape="1">
          <a:blip r:embed="rId15" cstate="print">
            <a:extLst>
              <a:ext uri="{28A0092B-C50C-407E-A947-70E740481C1C}">
                <a14:useLocalDpi xmlns:a14="http://schemas.microsoft.com/office/drawing/2010/main" val="0"/>
              </a:ext>
            </a:extLst>
          </a:blip>
          <a:srcRect t="5985"/>
          <a:stretch/>
        </p:blipFill>
        <p:spPr>
          <a:xfrm>
            <a:off x="314569" y="3102833"/>
            <a:ext cx="1234497" cy="830223"/>
          </a:xfrm>
          <a:prstGeom prst="rect">
            <a:avLst/>
          </a:prstGeom>
        </p:spPr>
      </p:pic>
      <p:sp>
        <p:nvSpPr>
          <p:cNvPr id="18" name="Rectangle 17"/>
          <p:cNvSpPr/>
          <p:nvPr/>
        </p:nvSpPr>
        <p:spPr>
          <a:xfrm>
            <a:off x="35496" y="6165304"/>
            <a:ext cx="6782691" cy="646331"/>
          </a:xfrm>
          <a:prstGeom prst="rect">
            <a:avLst/>
          </a:prstGeom>
        </p:spPr>
        <p:txBody>
          <a:bodyPr wrap="none">
            <a:spAutoFit/>
          </a:bodyPr>
          <a:lstStyle/>
          <a:p>
            <a:pPr marL="228600" indent="-228600">
              <a:buAutoNum type="alphaLcParenBoth"/>
            </a:pPr>
            <a:r>
              <a:rPr lang="fr-FR" sz="1200" dirty="0" smtClean="0">
                <a:hlinkClick r:id="rId16"/>
              </a:rPr>
              <a:t>Logos issus du site internet « https</a:t>
            </a:r>
            <a:r>
              <a:rPr lang="fr-FR" sz="1200" dirty="0">
                <a:hlinkClick r:id="rId16"/>
              </a:rPr>
              <a:t>://</a:t>
            </a:r>
            <a:r>
              <a:rPr lang="fr-FR" sz="1200" dirty="0" smtClean="0">
                <a:hlinkClick r:id="rId16"/>
              </a:rPr>
              <a:t>www.agenda-2030.fr »</a:t>
            </a:r>
            <a:r>
              <a:rPr lang="fr-FR" sz="1200" dirty="0" smtClean="0"/>
              <a:t>.</a:t>
            </a:r>
          </a:p>
          <a:p>
            <a:pPr marL="228600" indent="-228600">
              <a:buAutoNum type="alphaLcParenBoth"/>
            </a:pPr>
            <a:r>
              <a:rPr lang="fr-FR" sz="1200" dirty="0" smtClean="0"/>
              <a:t>Logo du projet « Retour vers le durable » imaginé à partir de la légende du colibri et de l’effet papillon.</a:t>
            </a:r>
          </a:p>
          <a:p>
            <a:pPr marL="228600" indent="-228600">
              <a:buAutoNum type="alphaLcParenBoth"/>
            </a:pPr>
            <a:r>
              <a:rPr lang="fr-FR" sz="1200" dirty="0" smtClean="0"/>
              <a:t>Photos prises par les élèves et les enseignants acteurs du projet.</a:t>
            </a:r>
            <a:endParaRPr lang="fr-FR" sz="1200" dirty="0"/>
          </a:p>
        </p:txBody>
      </p:sp>
      <p:pic>
        <p:nvPicPr>
          <p:cNvPr id="3" name="Image 2"/>
          <p:cNvPicPr>
            <a:picLocks noChangeAspect="1"/>
          </p:cNvPicPr>
          <p:nvPr/>
        </p:nvPicPr>
        <p:blipFill rotWithShape="1">
          <a:blip r:embed="rId17" cstate="print">
            <a:extLst>
              <a:ext uri="{28A0092B-C50C-407E-A947-70E740481C1C}">
                <a14:useLocalDpi xmlns:a14="http://schemas.microsoft.com/office/drawing/2010/main" val="0"/>
              </a:ext>
            </a:extLst>
          </a:blip>
          <a:srcRect l="3618" t="30028" r="3451" b="31986"/>
          <a:stretch/>
        </p:blipFill>
        <p:spPr>
          <a:xfrm>
            <a:off x="7638147" y="1376696"/>
            <a:ext cx="1277801" cy="378152"/>
          </a:xfrm>
          <a:prstGeom prst="rect">
            <a:avLst/>
          </a:prstGeom>
        </p:spPr>
      </p:pic>
    </p:spTree>
    <p:extLst>
      <p:ext uri="{BB962C8B-B14F-4D97-AF65-F5344CB8AC3E}">
        <p14:creationId xmlns:p14="http://schemas.microsoft.com/office/powerpoint/2010/main" val="3244753415"/>
      </p:ext>
    </p:extLst>
  </p:cSld>
  <p:clrMapOvr>
    <a:masterClrMapping/>
  </p:clrMapOvr>
  <mc:AlternateContent xmlns:mc="http://schemas.openxmlformats.org/markup-compatibility/2006" xmlns:p14="http://schemas.microsoft.com/office/powerpoint/2010/main">
    <mc:Choice Requires="p14">
      <p:transition spd="slow" p14:dur="2000">
        <p:cover dir="rd"/>
      </p:transition>
    </mc:Choice>
    <mc:Fallback xmlns="">
      <p:transition spd="slow">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0"/>
                                        <p:tgtEl>
                                          <p:spTgt spid="2"/>
                                        </p:tgtEl>
                                      </p:cBhvr>
                                    </p:animEffect>
                                  </p:childTnLst>
                                </p:cTn>
                              </p:par>
                            </p:childTnLst>
                          </p:cTn>
                        </p:par>
                        <p:par>
                          <p:cTn id="8" fill="hold">
                            <p:stCondLst>
                              <p:cond delay="10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5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10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11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120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12500"/>
                            </p:stCondLst>
                            <p:childTnLst>
                              <p:par>
                                <p:cTn id="29" presetID="22" presetClass="entr" presetSubtype="1"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wipe(up)">
                                      <p:cBhvr>
                                        <p:cTn id="31" dur="500"/>
                                        <p:tgtEl>
                                          <p:spTgt spid="3074"/>
                                        </p:tgtEl>
                                      </p:cBhvr>
                                    </p:animEffect>
                                  </p:childTnLst>
                                </p:cTn>
                              </p:par>
                            </p:childTnLst>
                          </p:cTn>
                        </p:par>
                        <p:par>
                          <p:cTn id="32" fill="hold">
                            <p:stCondLst>
                              <p:cond delay="130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13500"/>
                            </p:stCondLst>
                            <p:childTnLst>
                              <p:par>
                                <p:cTn id="37" presetID="22" presetClass="entr" presetSubtype="1"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140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14500"/>
                            </p:stCondLst>
                            <p:childTnLst>
                              <p:par>
                                <p:cTn id="45" presetID="22" presetClass="entr" presetSubtype="1"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15000"/>
                            </p:stCondLst>
                            <p:childTnLst>
                              <p:par>
                                <p:cTn id="49" presetID="22" presetClass="entr" presetSubtype="1"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up)">
                                      <p:cBhvr>
                                        <p:cTn id="51" dur="500"/>
                                        <p:tgtEl>
                                          <p:spTgt spid="7"/>
                                        </p:tgtEl>
                                      </p:cBhvr>
                                    </p:animEffect>
                                  </p:childTnLst>
                                </p:cTn>
                              </p:par>
                            </p:childTnLst>
                          </p:cTn>
                        </p:par>
                        <p:par>
                          <p:cTn id="52" fill="hold">
                            <p:stCondLst>
                              <p:cond delay="15500"/>
                            </p:stCondLst>
                            <p:childTnLst>
                              <p:par>
                                <p:cTn id="53" presetID="22" presetClass="entr" presetSubtype="1"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500"/>
                                        <p:tgtEl>
                                          <p:spTgt spid="6"/>
                                        </p:tgtEl>
                                      </p:cBhvr>
                                    </p:animEffect>
                                  </p:childTnLst>
                                </p:cTn>
                              </p:par>
                            </p:childTnLst>
                          </p:cTn>
                        </p:par>
                        <p:par>
                          <p:cTn id="56" fill="hold">
                            <p:stCondLst>
                              <p:cond delay="160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174999"/>
            <a:ext cx="8784976" cy="1470025"/>
          </a:xfrm>
        </p:spPr>
        <p:txBody>
          <a:bodyPr>
            <a:noAutofit/>
          </a:bodyPr>
          <a:lstStyle/>
          <a:p>
            <a:r>
              <a:rPr lang="fr-FR" sz="2400" dirty="0" smtClean="0"/>
              <a:t/>
            </a:r>
            <a:br>
              <a:rPr lang="fr-FR" sz="2400" dirty="0" smtClean="0"/>
            </a:br>
            <a:r>
              <a:rPr lang="fr-FR" sz="2000" b="1" u="sng" dirty="0" smtClean="0">
                <a:solidFill>
                  <a:schemeClr val="accent1">
                    <a:lumMod val="75000"/>
                  </a:schemeClr>
                </a:solidFill>
              </a:rPr>
              <a:t>Introduction à la </a:t>
            </a:r>
            <a:r>
              <a:rPr lang="fr-FR" sz="2000" b="1" u="sng" dirty="0">
                <a:solidFill>
                  <a:schemeClr val="accent1">
                    <a:lumMod val="75000"/>
                  </a:schemeClr>
                </a:solidFill>
              </a:rPr>
              <a:t>réalisation du projet</a:t>
            </a:r>
            <a:r>
              <a:rPr lang="fr-FR" sz="2000" b="1" dirty="0" smtClean="0">
                <a:solidFill>
                  <a:schemeClr val="accent1">
                    <a:lumMod val="75000"/>
                  </a:schemeClr>
                </a:solidFill>
              </a:rPr>
              <a:t> :</a:t>
            </a:r>
            <a:br>
              <a:rPr lang="fr-FR" sz="2000" b="1" dirty="0" smtClean="0">
                <a:solidFill>
                  <a:schemeClr val="accent1">
                    <a:lumMod val="75000"/>
                  </a:schemeClr>
                </a:solidFill>
              </a:rPr>
            </a:br>
            <a:r>
              <a:rPr lang="fr-FR" sz="2400" dirty="0" smtClean="0"/>
              <a:t> </a:t>
            </a:r>
            <a:br>
              <a:rPr lang="fr-FR" sz="2400" dirty="0" smtClean="0"/>
            </a:br>
            <a:r>
              <a:rPr lang="fr-FR" sz="2400" dirty="0" smtClean="0">
                <a:solidFill>
                  <a:schemeClr val="accent1">
                    <a:lumMod val="75000"/>
                  </a:schemeClr>
                </a:solidFill>
              </a:rPr>
              <a:t>Nous, élèves du </a:t>
            </a:r>
            <a:r>
              <a:rPr lang="fr-FR" sz="2400" b="1" dirty="0" smtClean="0">
                <a:solidFill>
                  <a:schemeClr val="accent1">
                    <a:lumMod val="75000"/>
                  </a:schemeClr>
                </a:solidFill>
              </a:rPr>
              <a:t>collège Jean-Felix </a:t>
            </a:r>
            <a:r>
              <a:rPr lang="fr-FR" sz="2400" b="1" dirty="0" err="1" smtClean="0">
                <a:solidFill>
                  <a:schemeClr val="accent1">
                    <a:lumMod val="75000"/>
                  </a:schemeClr>
                </a:solidFill>
              </a:rPr>
              <a:t>Orabona</a:t>
            </a:r>
            <a:r>
              <a:rPr lang="fr-FR" sz="2400" b="1" dirty="0" smtClean="0">
                <a:solidFill>
                  <a:schemeClr val="accent1">
                    <a:lumMod val="75000"/>
                  </a:schemeClr>
                </a:solidFill>
              </a:rPr>
              <a:t> </a:t>
            </a:r>
            <a:r>
              <a:rPr lang="fr-FR" sz="2400" dirty="0" smtClean="0">
                <a:solidFill>
                  <a:schemeClr val="accent1">
                    <a:lumMod val="75000"/>
                  </a:schemeClr>
                </a:solidFill>
              </a:rPr>
              <a:t>des classes de 6C et de 6D, avons été interpellés par la pollution plastique du littoral calvais.</a:t>
            </a:r>
            <a:br>
              <a:rPr lang="fr-FR" sz="2400" dirty="0" smtClean="0">
                <a:solidFill>
                  <a:schemeClr val="accent1">
                    <a:lumMod val="75000"/>
                  </a:schemeClr>
                </a:solidFill>
              </a:rPr>
            </a:br>
            <a:r>
              <a:rPr lang="fr-FR" sz="2400" dirty="0" smtClean="0">
                <a:solidFill>
                  <a:schemeClr val="accent1">
                    <a:lumMod val="75000"/>
                  </a:schemeClr>
                </a:solidFill>
              </a:rPr>
              <a:t>Durant l’année, notre constat fut relayé, dans l’actualité, par le problème des centres d’enfouissement des déchets de l’île.</a:t>
            </a:r>
            <a:br>
              <a:rPr lang="fr-FR" sz="2400" dirty="0" smtClean="0">
                <a:solidFill>
                  <a:schemeClr val="accent1">
                    <a:lumMod val="75000"/>
                  </a:schemeClr>
                </a:solidFill>
              </a:rPr>
            </a:br>
            <a:r>
              <a:rPr lang="fr-FR" sz="2400" dirty="0" smtClean="0">
                <a:solidFill>
                  <a:schemeClr val="accent1">
                    <a:lumMod val="75000"/>
                  </a:schemeClr>
                </a:solidFill>
              </a:rPr>
              <a:t/>
            </a:r>
            <a:br>
              <a:rPr lang="fr-FR" sz="2400" dirty="0" smtClean="0">
                <a:solidFill>
                  <a:schemeClr val="accent1">
                    <a:lumMod val="75000"/>
                  </a:schemeClr>
                </a:solidFill>
              </a:rPr>
            </a:br>
            <a:r>
              <a:rPr lang="fr-FR" sz="2400" dirty="0" smtClean="0">
                <a:solidFill>
                  <a:schemeClr val="accent1">
                    <a:lumMod val="75000"/>
                  </a:schemeClr>
                </a:solidFill>
              </a:rPr>
              <a:t>Nous sommes allés à la rencontre de professionnels locaux, acteurs d’</a:t>
            </a:r>
            <a:r>
              <a:rPr lang="fr-FR" sz="2400" b="1" dirty="0" smtClean="0">
                <a:solidFill>
                  <a:schemeClr val="accent1">
                    <a:lumMod val="75000"/>
                  </a:schemeClr>
                </a:solidFill>
              </a:rPr>
              <a:t>une gestion durable de l’environnement</a:t>
            </a:r>
            <a:r>
              <a:rPr lang="fr-FR" sz="2400" dirty="0" smtClean="0">
                <a:solidFill>
                  <a:schemeClr val="accent1">
                    <a:lumMod val="75000"/>
                  </a:schemeClr>
                </a:solidFill>
              </a:rPr>
              <a:t>, pour trouver des solutions.</a:t>
            </a:r>
            <a:br>
              <a:rPr lang="fr-FR" sz="2400" dirty="0" smtClean="0">
                <a:solidFill>
                  <a:schemeClr val="accent1">
                    <a:lumMod val="75000"/>
                  </a:schemeClr>
                </a:solidFill>
              </a:rPr>
            </a:br>
            <a:r>
              <a:rPr lang="fr-FR" sz="2400" dirty="0" smtClean="0">
                <a:solidFill>
                  <a:schemeClr val="accent1">
                    <a:lumMod val="75000"/>
                  </a:schemeClr>
                </a:solidFill>
              </a:rPr>
              <a:t/>
            </a:r>
            <a:br>
              <a:rPr lang="fr-FR" sz="2400" dirty="0" smtClean="0">
                <a:solidFill>
                  <a:schemeClr val="accent1">
                    <a:lumMod val="75000"/>
                  </a:schemeClr>
                </a:solidFill>
              </a:rPr>
            </a:br>
            <a:r>
              <a:rPr lang="fr-FR" sz="2400" dirty="0" smtClean="0">
                <a:solidFill>
                  <a:schemeClr val="accent1">
                    <a:lumMod val="75000"/>
                  </a:schemeClr>
                </a:solidFill>
              </a:rPr>
              <a:t>Nous sommes convaincus de l’effet papillon des petits gestes de colibris que nous avons entrepris au collège et dans nos familles.</a:t>
            </a:r>
            <a:br>
              <a:rPr lang="fr-FR" sz="2400" dirty="0" smtClean="0">
                <a:solidFill>
                  <a:schemeClr val="accent1">
                    <a:lumMod val="75000"/>
                  </a:schemeClr>
                </a:solidFill>
              </a:rPr>
            </a:br>
            <a:r>
              <a:rPr lang="fr-FR" sz="2400" dirty="0" smtClean="0">
                <a:solidFill>
                  <a:schemeClr val="accent1">
                    <a:lumMod val="75000"/>
                  </a:schemeClr>
                </a:solidFill>
              </a:rPr>
              <a:t>Nous pouvons, chacun, être acteur de notre consommation pour …</a:t>
            </a:r>
            <a:br>
              <a:rPr lang="fr-FR" sz="2400" dirty="0" smtClean="0">
                <a:solidFill>
                  <a:schemeClr val="accent1">
                    <a:lumMod val="75000"/>
                  </a:schemeClr>
                </a:solidFill>
              </a:rPr>
            </a:br>
            <a:r>
              <a:rPr lang="fr-FR" sz="2400" dirty="0" smtClean="0">
                <a:solidFill>
                  <a:schemeClr val="accent1">
                    <a:lumMod val="75000"/>
                  </a:schemeClr>
                </a:solidFill>
              </a:rPr>
              <a:t/>
            </a:r>
            <a:br>
              <a:rPr lang="fr-FR" sz="2400" dirty="0" smtClean="0">
                <a:solidFill>
                  <a:schemeClr val="accent1">
                    <a:lumMod val="75000"/>
                  </a:schemeClr>
                </a:solidFill>
              </a:rPr>
            </a:br>
            <a:r>
              <a:rPr lang="fr-FR" sz="2400" b="1" i="1" dirty="0" smtClean="0">
                <a:solidFill>
                  <a:schemeClr val="accent3">
                    <a:lumMod val="50000"/>
                  </a:schemeClr>
                </a:solidFill>
              </a:rPr>
              <a:t>…un retour vers le durable !</a:t>
            </a:r>
            <a:endParaRPr lang="fr-FR" sz="2400" b="1" i="1" dirty="0">
              <a:solidFill>
                <a:schemeClr val="accent3">
                  <a:lumMod val="50000"/>
                </a:schemeClr>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243041"/>
      </p:ext>
    </p:extLst>
  </p:cSld>
  <p:clrMapOvr>
    <a:masterClrMapping/>
  </p:clrMapOvr>
  <mc:AlternateContent xmlns:mc="http://schemas.openxmlformats.org/markup-compatibility/2006" xmlns:p14="http://schemas.microsoft.com/office/powerpoint/2010/main">
    <mc:Choice Requires="p14">
      <p:transition spd="slow" p14:dur="2000" advTm="24000">
        <p:cover dir="rd"/>
      </p:transition>
    </mc:Choice>
    <mc:Fallback xmlns="">
      <p:transition spd="slow" advTm="24000">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844824"/>
            <a:ext cx="8784976" cy="1470025"/>
          </a:xfrm>
        </p:spPr>
        <p:txBody>
          <a:bodyPr>
            <a:noAutofit/>
          </a:bodyPr>
          <a:lstStyle/>
          <a:p>
            <a:r>
              <a:rPr lang="fr-FR" sz="2000" u="sng" dirty="0" smtClean="0">
                <a:solidFill>
                  <a:schemeClr val="accent1">
                    <a:lumMod val="50000"/>
                  </a:schemeClr>
                </a:solidFill>
              </a:rPr>
              <a:t>Résultats obtenus</a:t>
            </a:r>
            <a:r>
              <a:rPr lang="fr-FR" sz="2000" dirty="0" smtClean="0">
                <a:solidFill>
                  <a:schemeClr val="accent1">
                    <a:lumMod val="50000"/>
                  </a:schemeClr>
                </a:solidFill>
              </a:rPr>
              <a:t> :</a:t>
            </a:r>
            <a:r>
              <a:rPr lang="fr-FR" sz="2400" dirty="0" smtClean="0">
                <a:solidFill>
                  <a:schemeClr val="accent1">
                    <a:lumMod val="50000"/>
                  </a:schemeClr>
                </a:solidFill>
              </a:rPr>
              <a:t> </a:t>
            </a:r>
            <a:r>
              <a:rPr lang="fr-FR" sz="2400" dirty="0"/>
              <a:t/>
            </a:r>
            <a:br>
              <a:rPr lang="fr-FR" sz="2400" dirty="0"/>
            </a:br>
            <a:r>
              <a:rPr lang="fr-FR" sz="2400" b="1" u="sng" dirty="0" smtClean="0">
                <a:solidFill>
                  <a:schemeClr val="accent1">
                    <a:lumMod val="50000"/>
                  </a:schemeClr>
                </a:solidFill>
              </a:rPr>
              <a:t>Petits gestes adoptés pour une consommation durable</a:t>
            </a:r>
            <a:r>
              <a:rPr lang="fr-FR" sz="2400" b="1" dirty="0" smtClean="0">
                <a:solidFill>
                  <a:schemeClr val="accent1">
                    <a:lumMod val="50000"/>
                  </a:schemeClr>
                </a:solidFill>
              </a:rPr>
              <a:t> :</a:t>
            </a:r>
            <a:br>
              <a:rPr lang="fr-FR" sz="2400" b="1" dirty="0" smtClean="0">
                <a:solidFill>
                  <a:schemeClr val="accent1">
                    <a:lumMod val="50000"/>
                  </a:schemeClr>
                </a:solidFill>
              </a:rPr>
            </a:br>
            <a:r>
              <a:rPr lang="fr-FR" sz="2400" dirty="0">
                <a:solidFill>
                  <a:schemeClr val="accent1">
                    <a:lumMod val="50000"/>
                  </a:schemeClr>
                </a:solidFill>
              </a:rPr>
              <a:t/>
            </a:r>
            <a:br>
              <a:rPr lang="fr-FR" sz="2400" dirty="0">
                <a:solidFill>
                  <a:schemeClr val="accent1">
                    <a:lumMod val="50000"/>
                  </a:schemeClr>
                </a:solidFill>
              </a:rPr>
            </a:br>
            <a:r>
              <a:rPr lang="fr-FR" sz="2400" dirty="0" smtClean="0">
                <a:solidFill>
                  <a:schemeClr val="accent2">
                    <a:lumMod val="75000"/>
                  </a:schemeClr>
                </a:solidFill>
              </a:rPr>
              <a:t>- Je </a:t>
            </a:r>
            <a:r>
              <a:rPr lang="fr-FR" sz="2400" b="1" dirty="0" smtClean="0">
                <a:solidFill>
                  <a:schemeClr val="accent2">
                    <a:lumMod val="75000"/>
                  </a:schemeClr>
                </a:solidFill>
              </a:rPr>
              <a:t>bannis</a:t>
            </a:r>
            <a:r>
              <a:rPr lang="fr-FR" sz="2400" dirty="0" smtClean="0">
                <a:solidFill>
                  <a:schemeClr val="accent2">
                    <a:lumMod val="75000"/>
                  </a:schemeClr>
                </a:solidFill>
              </a:rPr>
              <a:t> les emballages plastiques individuels.</a:t>
            </a:r>
            <a:r>
              <a:rPr lang="fr-FR" sz="2400" dirty="0" smtClean="0"/>
              <a:t/>
            </a:r>
            <a:br>
              <a:rPr lang="fr-FR" sz="2400" dirty="0" smtClean="0"/>
            </a:br>
            <a:r>
              <a:rPr lang="fr-FR" sz="2400" dirty="0" smtClean="0"/>
              <a:t>- </a:t>
            </a:r>
            <a:r>
              <a:rPr lang="fr-FR" sz="2400" dirty="0" smtClean="0">
                <a:solidFill>
                  <a:schemeClr val="accent4">
                    <a:lumMod val="50000"/>
                  </a:schemeClr>
                </a:solidFill>
              </a:rPr>
              <a:t>Je </a:t>
            </a:r>
            <a:r>
              <a:rPr lang="fr-FR" sz="2400" b="1" dirty="0" smtClean="0">
                <a:solidFill>
                  <a:schemeClr val="accent4">
                    <a:lumMod val="50000"/>
                  </a:schemeClr>
                </a:solidFill>
              </a:rPr>
              <a:t>proscris</a:t>
            </a:r>
            <a:r>
              <a:rPr lang="fr-FR" sz="2400" dirty="0" smtClean="0">
                <a:solidFill>
                  <a:schemeClr val="accent4">
                    <a:lumMod val="50000"/>
                  </a:schemeClr>
                </a:solidFill>
              </a:rPr>
              <a:t> </a:t>
            </a:r>
            <a:r>
              <a:rPr lang="fr-FR" sz="2400" dirty="0">
                <a:solidFill>
                  <a:schemeClr val="accent4">
                    <a:lumMod val="50000"/>
                  </a:schemeClr>
                </a:solidFill>
              </a:rPr>
              <a:t>les produits </a:t>
            </a:r>
            <a:r>
              <a:rPr lang="fr-FR" sz="2400" dirty="0" smtClean="0">
                <a:solidFill>
                  <a:schemeClr val="accent4">
                    <a:lumMod val="50000"/>
                  </a:schemeClr>
                </a:solidFill>
              </a:rPr>
              <a:t>plastiques à </a:t>
            </a:r>
            <a:r>
              <a:rPr lang="fr-FR" sz="2400" dirty="0">
                <a:solidFill>
                  <a:schemeClr val="accent4">
                    <a:lumMod val="50000"/>
                  </a:schemeClr>
                </a:solidFill>
              </a:rPr>
              <a:t>usage unique</a:t>
            </a:r>
            <a:r>
              <a:rPr lang="fr-FR" sz="2400" dirty="0" smtClean="0">
                <a:solidFill>
                  <a:schemeClr val="accent4">
                    <a:lumMod val="50000"/>
                  </a:schemeClr>
                </a:solidFill>
              </a:rPr>
              <a:t>.</a:t>
            </a:r>
            <a:br>
              <a:rPr lang="fr-FR" sz="2400" dirty="0" smtClean="0">
                <a:solidFill>
                  <a:schemeClr val="accent4">
                    <a:lumMod val="50000"/>
                  </a:schemeClr>
                </a:solidFill>
              </a:rPr>
            </a:br>
            <a:r>
              <a:rPr lang="fr-FR" sz="2400" dirty="0" smtClean="0"/>
              <a:t>- </a:t>
            </a:r>
            <a:r>
              <a:rPr lang="fr-FR" sz="2400" dirty="0" smtClean="0">
                <a:solidFill>
                  <a:srgbClr val="7030A0"/>
                </a:solidFill>
              </a:rPr>
              <a:t>Je </a:t>
            </a:r>
            <a:r>
              <a:rPr lang="fr-FR" sz="2400" b="1" dirty="0" smtClean="0">
                <a:solidFill>
                  <a:srgbClr val="7030A0"/>
                </a:solidFill>
              </a:rPr>
              <a:t>sépare</a:t>
            </a:r>
            <a:r>
              <a:rPr lang="fr-FR" sz="2400" dirty="0" smtClean="0">
                <a:solidFill>
                  <a:srgbClr val="7030A0"/>
                </a:solidFill>
              </a:rPr>
              <a:t> les bio déchets et les déchets recyclables des ordures ménagères.</a:t>
            </a:r>
            <a:r>
              <a:rPr lang="fr-FR" sz="2400" dirty="0" smtClean="0"/>
              <a:t/>
            </a:r>
            <a:br>
              <a:rPr lang="fr-FR" sz="2400" dirty="0" smtClean="0"/>
            </a:br>
            <a:r>
              <a:rPr lang="fr-FR" sz="2400" dirty="0" smtClean="0"/>
              <a:t>- </a:t>
            </a:r>
            <a:r>
              <a:rPr lang="fr-FR" sz="2400" dirty="0" smtClean="0">
                <a:solidFill>
                  <a:schemeClr val="accent3">
                    <a:lumMod val="50000"/>
                  </a:schemeClr>
                </a:solidFill>
              </a:rPr>
              <a:t>Je préfère </a:t>
            </a:r>
            <a:r>
              <a:rPr lang="fr-FR" sz="2400" b="1" dirty="0" smtClean="0">
                <a:solidFill>
                  <a:schemeClr val="accent3">
                    <a:lumMod val="50000"/>
                  </a:schemeClr>
                </a:solidFill>
              </a:rPr>
              <a:t>réutiliser</a:t>
            </a:r>
            <a:r>
              <a:rPr lang="fr-FR" sz="2400" dirty="0" smtClean="0">
                <a:solidFill>
                  <a:schemeClr val="accent3">
                    <a:lumMod val="50000"/>
                  </a:schemeClr>
                </a:solidFill>
              </a:rPr>
              <a:t> et </a:t>
            </a:r>
            <a:r>
              <a:rPr lang="fr-FR" sz="2400" b="1" dirty="0" smtClean="0">
                <a:solidFill>
                  <a:schemeClr val="accent3">
                    <a:lumMod val="50000"/>
                  </a:schemeClr>
                </a:solidFill>
              </a:rPr>
              <a:t>récupérer</a:t>
            </a:r>
            <a:r>
              <a:rPr lang="fr-FR" sz="2400" dirty="0" smtClean="0">
                <a:solidFill>
                  <a:schemeClr val="accent3">
                    <a:lumMod val="50000"/>
                  </a:schemeClr>
                </a:solidFill>
              </a:rPr>
              <a:t> des objets, je leur donne une deuxième vie.</a:t>
            </a:r>
            <a:r>
              <a:rPr lang="fr-FR" sz="2400" dirty="0" smtClean="0"/>
              <a:t/>
            </a:r>
            <a:br>
              <a:rPr lang="fr-FR" sz="2400" dirty="0" smtClean="0"/>
            </a:br>
            <a:r>
              <a:rPr lang="fr-FR" sz="2400" dirty="0" smtClean="0"/>
              <a:t>- </a:t>
            </a:r>
            <a:r>
              <a:rPr lang="fr-FR" sz="2400" dirty="0" smtClean="0">
                <a:solidFill>
                  <a:schemeClr val="accent5">
                    <a:lumMod val="50000"/>
                  </a:schemeClr>
                </a:solidFill>
              </a:rPr>
              <a:t>Je </a:t>
            </a:r>
            <a:r>
              <a:rPr lang="fr-FR" sz="2400" b="1" dirty="0" smtClean="0">
                <a:solidFill>
                  <a:schemeClr val="accent5">
                    <a:lumMod val="50000"/>
                  </a:schemeClr>
                </a:solidFill>
              </a:rPr>
              <a:t>choisis</a:t>
            </a:r>
            <a:r>
              <a:rPr lang="fr-FR" sz="2400" dirty="0" smtClean="0">
                <a:solidFill>
                  <a:schemeClr val="accent5">
                    <a:lumMod val="50000"/>
                  </a:schemeClr>
                </a:solidFill>
              </a:rPr>
              <a:t> </a:t>
            </a:r>
            <a:r>
              <a:rPr lang="fr-FR" sz="2400" dirty="0">
                <a:solidFill>
                  <a:schemeClr val="accent5">
                    <a:lumMod val="50000"/>
                  </a:schemeClr>
                </a:solidFill>
              </a:rPr>
              <a:t>les aliments locaux </a:t>
            </a:r>
            <a:r>
              <a:rPr lang="fr-FR" sz="2400" dirty="0" smtClean="0">
                <a:solidFill>
                  <a:schemeClr val="accent5">
                    <a:lumMod val="50000"/>
                  </a:schemeClr>
                </a:solidFill>
              </a:rPr>
              <a:t>de saison.</a:t>
            </a:r>
            <a:r>
              <a:rPr lang="fr-FR" sz="2400" dirty="0" smtClean="0"/>
              <a:t/>
            </a:r>
            <a:br>
              <a:rPr lang="fr-FR" sz="2400" dirty="0" smtClean="0"/>
            </a:br>
            <a:r>
              <a:rPr lang="fr-FR" sz="2400" dirty="0" smtClean="0"/>
              <a:t>- </a:t>
            </a:r>
            <a:r>
              <a:rPr lang="fr-FR" sz="2400" dirty="0" smtClean="0">
                <a:solidFill>
                  <a:srgbClr val="0070C0"/>
                </a:solidFill>
              </a:rPr>
              <a:t>Je peux </a:t>
            </a:r>
            <a:r>
              <a:rPr lang="fr-FR" sz="2400" b="1" dirty="0" smtClean="0">
                <a:solidFill>
                  <a:srgbClr val="0070C0"/>
                </a:solidFill>
              </a:rPr>
              <a:t>produire</a:t>
            </a:r>
            <a:r>
              <a:rPr lang="fr-FR" sz="2400" dirty="0" smtClean="0">
                <a:solidFill>
                  <a:srgbClr val="0070C0"/>
                </a:solidFill>
              </a:rPr>
              <a:t> moi-même </a:t>
            </a:r>
            <a:r>
              <a:rPr lang="fr-FR" sz="2400" dirty="0">
                <a:solidFill>
                  <a:srgbClr val="0070C0"/>
                </a:solidFill>
              </a:rPr>
              <a:t>m</a:t>
            </a:r>
            <a:r>
              <a:rPr lang="fr-FR" sz="2400" dirty="0" smtClean="0">
                <a:solidFill>
                  <a:srgbClr val="0070C0"/>
                </a:solidFill>
              </a:rPr>
              <a:t>es fruits, mes légumes préférés et, avec un peu d’imagination, certains objets de mon quotidien.</a:t>
            </a:r>
            <a:endParaRPr lang="fr-FR" sz="2400" dirty="0">
              <a:solidFill>
                <a:srgbClr val="0070C0"/>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35496" y="5265360"/>
            <a:ext cx="5516188" cy="1505625"/>
            <a:chOff x="35496" y="5265360"/>
            <a:chExt cx="5516188" cy="1505625"/>
          </a:xfrm>
        </p:grpSpPr>
        <p:pic>
          <p:nvPicPr>
            <p:cNvPr id="7" name="Image 6"/>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995" t="6536" r="3202" b="5550"/>
            <a:stretch/>
          </p:blipFill>
          <p:spPr>
            <a:xfrm>
              <a:off x="3563888" y="5265360"/>
              <a:ext cx="1987796" cy="1404000"/>
            </a:xfrm>
            <a:prstGeom prst="rect">
              <a:avLst/>
            </a:prstGeom>
          </p:spPr>
        </p:pic>
        <p:sp>
          <p:nvSpPr>
            <p:cNvPr id="9" name="Rectangle 8"/>
            <p:cNvSpPr/>
            <p:nvPr/>
          </p:nvSpPr>
          <p:spPr>
            <a:xfrm>
              <a:off x="35496" y="6309320"/>
              <a:ext cx="2712281" cy="461665"/>
            </a:xfrm>
            <a:prstGeom prst="rect">
              <a:avLst/>
            </a:prstGeom>
          </p:spPr>
          <p:txBody>
            <a:bodyPr wrap="none">
              <a:spAutoFit/>
            </a:bodyPr>
            <a:lstStyle/>
            <a:p>
              <a:r>
                <a:rPr lang="fr-FR" sz="1200" dirty="0" smtClean="0">
                  <a:hlinkClick r:id="rId5"/>
                </a:rPr>
                <a:t>Illustration extraite de :</a:t>
              </a:r>
            </a:p>
            <a:p>
              <a:r>
                <a:rPr lang="fr-FR" sz="1200" dirty="0" smtClean="0">
                  <a:hlinkClick r:id="rId5"/>
                </a:rPr>
                <a:t>« </a:t>
              </a:r>
              <a:r>
                <a:rPr lang="fr-FR" sz="1200" cap="small" dirty="0" smtClean="0">
                  <a:hlinkClick r:id="rId5"/>
                </a:rPr>
                <a:t>ç</a:t>
              </a:r>
              <a:r>
                <a:rPr lang="fr-FR" sz="1200" dirty="0" smtClean="0">
                  <a:hlinkClick r:id="rId5"/>
                </a:rPr>
                <a:t>a chauffe pour la planète », Gallimard</a:t>
              </a:r>
              <a:endParaRPr lang="fr-FR" sz="1200" dirty="0" smtClean="0"/>
            </a:p>
          </p:txBody>
        </p:sp>
      </p:grpSp>
    </p:spTree>
    <p:extLst>
      <p:ext uri="{BB962C8B-B14F-4D97-AF65-F5344CB8AC3E}">
        <p14:creationId xmlns:p14="http://schemas.microsoft.com/office/powerpoint/2010/main" val="356556394"/>
      </p:ext>
    </p:extLst>
  </p:cSld>
  <p:clrMapOvr>
    <a:masterClrMapping/>
  </p:clrMapOvr>
  <mc:AlternateContent xmlns:mc="http://schemas.openxmlformats.org/markup-compatibility/2006" xmlns:p14="http://schemas.microsoft.com/office/powerpoint/2010/main">
    <mc:Choice Requires="p14">
      <p:transition spd="slow" p14:dur="2000" advTm="26000">
        <p:cover dir="rd"/>
      </p:transition>
    </mc:Choice>
    <mc:Fallback xmlns="">
      <p:transition spd="slow" advTm="26000">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6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302791"/>
            <a:ext cx="8784976" cy="1470025"/>
          </a:xfrm>
        </p:spPr>
        <p:txBody>
          <a:bodyPr>
            <a:noAutofit/>
          </a:bodyPr>
          <a:lstStyle/>
          <a:p>
            <a:r>
              <a:rPr lang="fr-FR" sz="2400" dirty="0" smtClean="0"/>
              <a:t/>
            </a:r>
            <a:br>
              <a:rPr lang="fr-FR" sz="2400" dirty="0" smtClean="0"/>
            </a:br>
            <a:r>
              <a:rPr lang="fr-FR" sz="2000" u="sng" dirty="0" smtClean="0">
                <a:solidFill>
                  <a:schemeClr val="accent1">
                    <a:lumMod val="50000"/>
                  </a:schemeClr>
                </a:solidFill>
              </a:rPr>
              <a:t>Actions menées lors de la réalisation du projet</a:t>
            </a:r>
            <a:r>
              <a:rPr lang="fr-FR" sz="2000" dirty="0" smtClean="0">
                <a:solidFill>
                  <a:schemeClr val="accent1">
                    <a:lumMod val="50000"/>
                  </a:schemeClr>
                </a:solidFill>
              </a:rPr>
              <a:t> :</a:t>
            </a:r>
            <a:r>
              <a:rPr lang="fr-FR" sz="2400" dirty="0" smtClean="0">
                <a:solidFill>
                  <a:schemeClr val="accent1">
                    <a:lumMod val="50000"/>
                  </a:schemeClr>
                </a:solidFill>
              </a:rPr>
              <a:t> </a:t>
            </a:r>
            <a:r>
              <a:rPr lang="fr-FR" sz="2400" dirty="0" smtClean="0"/>
              <a:t/>
            </a:r>
            <a:br>
              <a:rPr lang="fr-FR" sz="2400" dirty="0" smtClean="0"/>
            </a:br>
            <a:r>
              <a:rPr lang="fr-FR" sz="2400" dirty="0" smtClean="0"/>
              <a:t/>
            </a:r>
            <a:br>
              <a:rPr lang="fr-FR" sz="2400" dirty="0" smtClean="0"/>
            </a:br>
            <a:r>
              <a:rPr lang="fr-FR" sz="2400" b="1" dirty="0" smtClean="0">
                <a:solidFill>
                  <a:schemeClr val="accent1">
                    <a:lumMod val="50000"/>
                  </a:schemeClr>
                </a:solidFill>
              </a:rPr>
              <a:t>1- </a:t>
            </a:r>
            <a:r>
              <a:rPr lang="fr-FR" sz="2400" b="1" u="sng" dirty="0">
                <a:solidFill>
                  <a:schemeClr val="accent1">
                    <a:lumMod val="50000"/>
                  </a:schemeClr>
                </a:solidFill>
              </a:rPr>
              <a:t>E</a:t>
            </a:r>
            <a:r>
              <a:rPr lang="fr-FR" sz="2400" b="1" u="sng" dirty="0" smtClean="0">
                <a:solidFill>
                  <a:schemeClr val="accent1">
                    <a:lumMod val="50000"/>
                  </a:schemeClr>
                </a:solidFill>
              </a:rPr>
              <a:t>mergence du projet</a:t>
            </a:r>
            <a:r>
              <a:rPr lang="fr-FR" sz="2400" b="1" dirty="0" smtClean="0">
                <a:solidFill>
                  <a:schemeClr val="accent1">
                    <a:lumMod val="50000"/>
                  </a:schemeClr>
                </a:solidFill>
              </a:rPr>
              <a:t> : </a:t>
            </a:r>
            <a:r>
              <a:rPr lang="fr-FR" sz="2400" b="1" dirty="0" smtClean="0"/>
              <a:t/>
            </a:r>
            <a:br>
              <a:rPr lang="fr-FR" sz="2400" b="1" dirty="0" smtClean="0"/>
            </a:br>
            <a:r>
              <a:rPr lang="fr-FR" sz="2400" dirty="0" smtClean="0"/>
              <a:t/>
            </a:r>
            <a:br>
              <a:rPr lang="fr-FR" sz="2400" dirty="0" smtClean="0"/>
            </a:br>
            <a:r>
              <a:rPr lang="fr-FR" sz="2400" i="1" dirty="0" smtClean="0">
                <a:solidFill>
                  <a:schemeClr val="accent1">
                    <a:lumMod val="50000"/>
                  </a:schemeClr>
                </a:solidFill>
              </a:rPr>
              <a:t>Il est possible de </a:t>
            </a:r>
            <a:r>
              <a:rPr lang="fr-FR" sz="2400" b="1" i="1" dirty="0" smtClean="0">
                <a:solidFill>
                  <a:schemeClr val="accent1">
                    <a:lumMod val="50000"/>
                  </a:schemeClr>
                </a:solidFill>
              </a:rPr>
              <a:t>réduire nos déchets plastiques </a:t>
            </a:r>
            <a:r>
              <a:rPr lang="fr-FR" sz="2400" i="1" dirty="0" smtClean="0">
                <a:solidFill>
                  <a:schemeClr val="accent1">
                    <a:lumMod val="50000"/>
                  </a:schemeClr>
                </a:solidFill>
              </a:rPr>
              <a:t>qui polluent notre environnement.</a:t>
            </a:r>
            <a:endParaRPr lang="fr-FR" sz="2400" i="1" dirty="0">
              <a:solidFill>
                <a:schemeClr val="accent1">
                  <a:lumMod val="50000"/>
                </a:schemeClr>
              </a:solidFill>
            </a:endParaRPr>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628208" y="2668334"/>
            <a:ext cx="2816000" cy="1584000"/>
          </a:xfrm>
          <a:prstGeom prst="rect">
            <a:avLst/>
          </a:prstGeom>
        </p:spPr>
      </p:pic>
      <p:sp>
        <p:nvSpPr>
          <p:cNvPr id="10" name="ZoneTexte 9"/>
          <p:cNvSpPr txBox="1"/>
          <p:nvPr/>
        </p:nvSpPr>
        <p:spPr>
          <a:xfrm>
            <a:off x="467544" y="4252510"/>
            <a:ext cx="8352928" cy="584775"/>
          </a:xfrm>
          <a:prstGeom prst="rect">
            <a:avLst/>
          </a:prstGeom>
          <a:noFill/>
        </p:spPr>
        <p:txBody>
          <a:bodyPr wrap="square" rtlCol="0">
            <a:spAutoFit/>
          </a:bodyPr>
          <a:lstStyle/>
          <a:p>
            <a:pPr algn="ctr"/>
            <a:r>
              <a:rPr lang="fr-FR" sz="1600" dirty="0" smtClean="0">
                <a:solidFill>
                  <a:schemeClr val="accent5">
                    <a:lumMod val="50000"/>
                  </a:schemeClr>
                </a:solidFill>
              </a:rPr>
              <a:t>Nous avons effectué une analyse qualitative et quantitative des déchets rejetés par la mer sur des plages de la pointe de la </a:t>
            </a:r>
            <a:r>
              <a:rPr lang="fr-FR" sz="1600" dirty="0" err="1" smtClean="0">
                <a:solidFill>
                  <a:schemeClr val="accent5">
                    <a:lumMod val="50000"/>
                  </a:schemeClr>
                </a:solidFill>
              </a:rPr>
              <a:t>Revellata</a:t>
            </a:r>
            <a:r>
              <a:rPr lang="fr-FR" sz="1600" dirty="0" smtClean="0">
                <a:solidFill>
                  <a:schemeClr val="accent5">
                    <a:lumMod val="50000"/>
                  </a:schemeClr>
                </a:solidFill>
              </a:rPr>
              <a:t> et de la pointe de </a:t>
            </a:r>
            <a:r>
              <a:rPr lang="fr-FR" sz="1600" dirty="0" err="1" smtClean="0">
                <a:solidFill>
                  <a:schemeClr val="accent5">
                    <a:lumMod val="50000"/>
                  </a:schemeClr>
                </a:solidFill>
              </a:rPr>
              <a:t>Spanu</a:t>
            </a:r>
            <a:r>
              <a:rPr lang="fr-FR" sz="1600" dirty="0" smtClean="0">
                <a:solidFill>
                  <a:schemeClr val="accent5">
                    <a:lumMod val="50000"/>
                  </a:schemeClr>
                </a:solidFill>
              </a:rPr>
              <a:t>.</a:t>
            </a:r>
            <a:endParaRPr lang="fr-FR" sz="1600" dirty="0">
              <a:solidFill>
                <a:schemeClr val="accent5">
                  <a:lumMod val="50000"/>
                </a:schemeClr>
              </a:solidFill>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488" y="4797152"/>
            <a:ext cx="2390725" cy="1800000"/>
          </a:xfrm>
          <a:prstGeom prst="rect">
            <a:avLst/>
          </a:prstGeom>
        </p:spPr>
      </p:pic>
      <p:pic>
        <p:nvPicPr>
          <p:cNvPr id="12" name="Image 11"/>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22353" t="13582" r="22985" b="3367"/>
          <a:stretch/>
        </p:blipFill>
        <p:spPr>
          <a:xfrm>
            <a:off x="6660232" y="2636912"/>
            <a:ext cx="1853390" cy="1584000"/>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440" y="6057360"/>
            <a:ext cx="583248" cy="612000"/>
          </a:xfrm>
          <a:prstGeom prst="rect">
            <a:avLst/>
          </a:prstGeom>
        </p:spPr>
      </p:pic>
      <p:grpSp>
        <p:nvGrpSpPr>
          <p:cNvPr id="16" name="Groupe 15"/>
          <p:cNvGrpSpPr/>
          <p:nvPr/>
        </p:nvGrpSpPr>
        <p:grpSpPr>
          <a:xfrm>
            <a:off x="589603" y="2671448"/>
            <a:ext cx="8283641" cy="1584000"/>
            <a:chOff x="589603" y="2671448"/>
            <a:chExt cx="8283641" cy="1584000"/>
          </a:xfrm>
        </p:grpSpPr>
        <p:pic>
          <p:nvPicPr>
            <p:cNvPr id="8" name="Image 7"/>
            <p:cNvPicPr>
              <a:picLocks noChangeAspect="1"/>
            </p:cNvPicPr>
            <p:nvPr/>
          </p:nvPicPr>
          <p:blipFill>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tretch>
              <a:fillRect/>
            </a:stretch>
          </p:blipFill>
          <p:spPr>
            <a:xfrm>
              <a:off x="589603" y="2671448"/>
              <a:ext cx="2816000" cy="1584000"/>
            </a:xfrm>
            <a:prstGeom prst="rect">
              <a:avLst/>
            </a:prstGeom>
          </p:spPr>
        </p:pic>
        <p:sp>
          <p:nvSpPr>
            <p:cNvPr id="15" name="ZoneTexte 14"/>
            <p:cNvSpPr txBox="1"/>
            <p:nvPr/>
          </p:nvSpPr>
          <p:spPr>
            <a:xfrm>
              <a:off x="8504232" y="3284984"/>
              <a:ext cx="369012" cy="307777"/>
            </a:xfrm>
            <a:prstGeom prst="rect">
              <a:avLst/>
            </a:prstGeom>
            <a:noFill/>
          </p:spPr>
          <p:txBody>
            <a:bodyPr wrap="none" rtlCol="0">
              <a:spAutoFit/>
            </a:bodyPr>
            <a:lstStyle/>
            <a:p>
              <a:r>
                <a:rPr lang="fr-FR" sz="1400" dirty="0" smtClean="0"/>
                <a:t>(c)</a:t>
              </a:r>
              <a:endParaRPr lang="fr-FR" sz="1400" dirty="0"/>
            </a:p>
          </p:txBody>
        </p:sp>
      </p:grpSp>
      <p:sp>
        <p:nvSpPr>
          <p:cNvPr id="17" name="ZoneTexte 16"/>
          <p:cNvSpPr txBox="1"/>
          <p:nvPr/>
        </p:nvSpPr>
        <p:spPr>
          <a:xfrm>
            <a:off x="683568" y="6348809"/>
            <a:ext cx="380232" cy="307777"/>
          </a:xfrm>
          <a:prstGeom prst="rect">
            <a:avLst/>
          </a:prstGeom>
          <a:noFill/>
        </p:spPr>
        <p:txBody>
          <a:bodyPr wrap="none" rtlCol="0">
            <a:spAutoFit/>
          </a:bodyPr>
          <a:lstStyle/>
          <a:p>
            <a:r>
              <a:rPr lang="fr-FR" sz="1400" dirty="0" smtClean="0"/>
              <a:t>(a)</a:t>
            </a:r>
            <a:endParaRPr lang="fr-FR" sz="1400" dirty="0"/>
          </a:p>
        </p:txBody>
      </p:sp>
    </p:spTree>
    <p:extLst>
      <p:ext uri="{BB962C8B-B14F-4D97-AF65-F5344CB8AC3E}">
        <p14:creationId xmlns:p14="http://schemas.microsoft.com/office/powerpoint/2010/main" val="3931550201"/>
      </p:ext>
    </p:extLst>
  </p:cSld>
  <p:clrMapOvr>
    <a:masterClrMapping/>
  </p:clrMapOvr>
  <mc:AlternateContent xmlns:mc="http://schemas.openxmlformats.org/markup-compatibility/2006" xmlns:p14="http://schemas.microsoft.com/office/powerpoint/2010/main">
    <mc:Choice Requires="p14">
      <p:transition spd="slow" p14:dur="2000" advTm="18000">
        <p:cover dir="rd"/>
      </p:transition>
    </mc:Choice>
    <mc:Fallback xmlns="">
      <p:transition spd="slow" advTm="18000">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3000"/>
                                        <p:tgtEl>
                                          <p:spTgt spid="10"/>
                                        </p:tgtEl>
                                      </p:cBhvr>
                                    </p:animEffect>
                                  </p:childTnLst>
                                </p:cTn>
                              </p:par>
                            </p:childTnLst>
                          </p:cTn>
                        </p:par>
                        <p:par>
                          <p:cTn id="25" fill="hold">
                            <p:stCondLst>
                              <p:cond delay="4500"/>
                            </p:stCondLst>
                            <p:childTnLst>
                              <p:par>
                                <p:cTn id="26" presetID="22"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548680"/>
            <a:ext cx="8784976" cy="1470025"/>
          </a:xfrm>
        </p:spPr>
        <p:txBody>
          <a:bodyPr>
            <a:noAutofit/>
          </a:bodyPr>
          <a:lstStyle/>
          <a:p>
            <a:r>
              <a:rPr lang="fr-FR" sz="2400" dirty="0" smtClean="0"/>
              <a:t/>
            </a:r>
            <a:br>
              <a:rPr lang="fr-FR" sz="2400" dirty="0" smtClean="0"/>
            </a:br>
            <a:r>
              <a:rPr lang="fr-FR" sz="2000" u="sng" dirty="0" smtClean="0">
                <a:solidFill>
                  <a:schemeClr val="accent5">
                    <a:lumMod val="50000"/>
                  </a:schemeClr>
                </a:solidFill>
              </a:rPr>
              <a:t>Actions menées lors de la réalisation du projet</a:t>
            </a:r>
            <a:r>
              <a:rPr lang="fr-FR" sz="2000" dirty="0" smtClean="0">
                <a:solidFill>
                  <a:schemeClr val="accent5">
                    <a:lumMod val="50000"/>
                  </a:schemeClr>
                </a:solidFill>
              </a:rPr>
              <a:t> :</a:t>
            </a:r>
            <a:r>
              <a:rPr lang="fr-FR" sz="2400" dirty="0" smtClean="0">
                <a:solidFill>
                  <a:schemeClr val="accent5">
                    <a:lumMod val="50000"/>
                  </a:schemeClr>
                </a:solidFill>
              </a:rPr>
              <a:t> </a:t>
            </a:r>
            <a:br>
              <a:rPr lang="fr-FR" sz="2400" dirty="0" smtClean="0">
                <a:solidFill>
                  <a:schemeClr val="accent5">
                    <a:lumMod val="50000"/>
                  </a:schemeClr>
                </a:solidFill>
              </a:rPr>
            </a:br>
            <a:r>
              <a:rPr lang="fr-FR" sz="2400" dirty="0" smtClean="0">
                <a:solidFill>
                  <a:schemeClr val="accent5">
                    <a:lumMod val="50000"/>
                  </a:schemeClr>
                </a:solidFill>
              </a:rPr>
              <a:t/>
            </a:r>
            <a:br>
              <a:rPr lang="fr-FR" sz="2400" dirty="0" smtClean="0">
                <a:solidFill>
                  <a:schemeClr val="accent5">
                    <a:lumMod val="50000"/>
                  </a:schemeClr>
                </a:solidFill>
              </a:rPr>
            </a:br>
            <a:r>
              <a:rPr lang="fr-FR" sz="2400" b="1" dirty="0" smtClean="0">
                <a:solidFill>
                  <a:schemeClr val="accent5">
                    <a:lumMod val="50000"/>
                  </a:schemeClr>
                </a:solidFill>
              </a:rPr>
              <a:t>2- </a:t>
            </a:r>
            <a:r>
              <a:rPr lang="fr-FR" sz="2400" b="1" u="sng" dirty="0">
                <a:solidFill>
                  <a:schemeClr val="accent5">
                    <a:lumMod val="50000"/>
                  </a:schemeClr>
                </a:solidFill>
              </a:rPr>
              <a:t>P</a:t>
            </a:r>
            <a:r>
              <a:rPr lang="fr-FR" sz="2400" b="1" u="sng" dirty="0" smtClean="0">
                <a:solidFill>
                  <a:schemeClr val="accent5">
                    <a:lumMod val="50000"/>
                  </a:schemeClr>
                </a:solidFill>
              </a:rPr>
              <a:t>remières actions (1/2)</a:t>
            </a:r>
            <a:r>
              <a:rPr lang="fr-FR" sz="2400" b="1" dirty="0" smtClean="0">
                <a:solidFill>
                  <a:schemeClr val="accent5">
                    <a:lumMod val="50000"/>
                  </a:schemeClr>
                </a:solidFill>
              </a:rPr>
              <a:t> :</a:t>
            </a:r>
            <a:r>
              <a:rPr lang="fr-FR" sz="2400" dirty="0" smtClean="0">
                <a:solidFill>
                  <a:schemeClr val="accent5">
                    <a:lumMod val="50000"/>
                  </a:schemeClr>
                </a:solidFill>
              </a:rPr>
              <a:t> </a:t>
            </a:r>
            <a:r>
              <a:rPr lang="fr-FR" sz="2400" dirty="0" smtClean="0"/>
              <a:t/>
            </a:r>
            <a:br>
              <a:rPr lang="fr-FR" sz="2400" dirty="0" smtClean="0"/>
            </a:br>
            <a:r>
              <a:rPr lang="fr-FR" sz="2400" dirty="0" smtClean="0">
                <a:solidFill>
                  <a:schemeClr val="accent5">
                    <a:lumMod val="50000"/>
                  </a:schemeClr>
                </a:solidFill>
              </a:rPr>
              <a:t/>
            </a:r>
            <a:br>
              <a:rPr lang="fr-FR" sz="2400" dirty="0" smtClean="0">
                <a:solidFill>
                  <a:schemeClr val="accent5">
                    <a:lumMod val="50000"/>
                  </a:schemeClr>
                </a:solidFill>
              </a:rPr>
            </a:br>
            <a:r>
              <a:rPr lang="fr-FR" sz="2400" i="1" dirty="0" smtClean="0">
                <a:solidFill>
                  <a:schemeClr val="accent5">
                    <a:lumMod val="50000"/>
                  </a:schemeClr>
                </a:solidFill>
                <a:latin typeface="Calibri"/>
                <a:cs typeface="Calibri"/>
              </a:rPr>
              <a:t>□ </a:t>
            </a:r>
            <a:r>
              <a:rPr lang="fr-FR" sz="2400" b="1" i="1" dirty="0" smtClean="0">
                <a:solidFill>
                  <a:schemeClr val="accent5">
                    <a:lumMod val="50000"/>
                  </a:schemeClr>
                </a:solidFill>
              </a:rPr>
              <a:t>Collecte </a:t>
            </a:r>
            <a:r>
              <a:rPr lang="fr-FR" sz="2400" i="1" dirty="0" smtClean="0">
                <a:solidFill>
                  <a:schemeClr val="accent5">
                    <a:lumMod val="50000"/>
                  </a:schemeClr>
                </a:solidFill>
              </a:rPr>
              <a:t>des déchets rejetés par la mer. </a:t>
            </a:r>
            <a:br>
              <a:rPr lang="fr-FR" sz="2400" i="1" dirty="0" smtClean="0">
                <a:solidFill>
                  <a:schemeClr val="accent5">
                    <a:lumMod val="50000"/>
                  </a:schemeClr>
                </a:solidFill>
              </a:rPr>
            </a:br>
            <a:r>
              <a:rPr lang="fr-FR" sz="2400" i="1" dirty="0" smtClean="0">
                <a:solidFill>
                  <a:schemeClr val="accent5">
                    <a:lumMod val="50000"/>
                  </a:schemeClr>
                </a:solidFill>
              </a:rPr>
              <a:t>  </a:t>
            </a:r>
            <a:r>
              <a:rPr lang="fr-FR" sz="2400" i="1" dirty="0" smtClean="0">
                <a:solidFill>
                  <a:schemeClr val="accent5">
                    <a:lumMod val="50000"/>
                  </a:schemeClr>
                </a:solidFill>
                <a:latin typeface="Calibri"/>
                <a:cs typeface="Calibri"/>
              </a:rPr>
              <a:t>□ </a:t>
            </a:r>
            <a:r>
              <a:rPr lang="fr-FR" sz="2400" b="1" i="1" dirty="0" smtClean="0">
                <a:solidFill>
                  <a:schemeClr val="accent5">
                    <a:lumMod val="50000"/>
                  </a:schemeClr>
                </a:solidFill>
              </a:rPr>
              <a:t>Elaboration</a:t>
            </a:r>
            <a:r>
              <a:rPr lang="fr-FR" sz="2400" i="1" dirty="0" smtClean="0">
                <a:solidFill>
                  <a:schemeClr val="accent5">
                    <a:lumMod val="50000"/>
                  </a:schemeClr>
                </a:solidFill>
              </a:rPr>
              <a:t> </a:t>
            </a:r>
            <a:r>
              <a:rPr lang="fr-FR" sz="2400" i="1" dirty="0">
                <a:solidFill>
                  <a:schemeClr val="accent5">
                    <a:lumMod val="50000"/>
                  </a:schemeClr>
                </a:solidFill>
              </a:rPr>
              <a:t>du pique-nique </a:t>
            </a:r>
            <a:r>
              <a:rPr lang="fr-FR" sz="2400" b="1" i="1" dirty="0">
                <a:solidFill>
                  <a:schemeClr val="accent5">
                    <a:lumMod val="50000"/>
                  </a:schemeClr>
                </a:solidFill>
              </a:rPr>
              <a:t>zéro </a:t>
            </a:r>
            <a:r>
              <a:rPr lang="fr-FR" sz="2400" b="1" i="1" dirty="0" smtClean="0">
                <a:solidFill>
                  <a:schemeClr val="accent5">
                    <a:lumMod val="50000"/>
                  </a:schemeClr>
                </a:solidFill>
              </a:rPr>
              <a:t>déchet.</a:t>
            </a:r>
            <a:r>
              <a:rPr lang="fr-FR" sz="2400" b="1" i="1" dirty="0" smtClean="0"/>
              <a:t/>
            </a:r>
            <a:br>
              <a:rPr lang="fr-FR" sz="2400" b="1" i="1" dirty="0" smtClean="0"/>
            </a:br>
            <a:endParaRPr lang="fr-FR" sz="2400" b="1" i="1"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4404"/>
          <a:stretch/>
        </p:blipFill>
        <p:spPr>
          <a:xfrm>
            <a:off x="425211" y="2780928"/>
            <a:ext cx="5298917" cy="1476000"/>
          </a:xfrm>
          <a:prstGeom prst="rect">
            <a:avLst/>
          </a:prstGeom>
        </p:spPr>
      </p:pic>
      <p:pic>
        <p:nvPicPr>
          <p:cNvPr id="7" name="Image 6"/>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5940152" y="2782219"/>
            <a:ext cx="2624000" cy="1476000"/>
          </a:xfrm>
          <a:prstGeom prst="rect">
            <a:avLst/>
          </a:prstGeom>
        </p:spPr>
      </p:pic>
      <p:pic>
        <p:nvPicPr>
          <p:cNvPr id="9" name="Image 8"/>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4626" t="34796" r="7649" b="4499"/>
          <a:stretch/>
        </p:blipFill>
        <p:spPr>
          <a:xfrm>
            <a:off x="4020604" y="4869160"/>
            <a:ext cx="3359708" cy="1476000"/>
          </a:xfrm>
          <a:prstGeom prst="rect">
            <a:avLst/>
          </a:prstGeom>
        </p:spPr>
      </p:pic>
      <p:sp>
        <p:nvSpPr>
          <p:cNvPr id="10" name="ZoneTexte 9"/>
          <p:cNvSpPr txBox="1"/>
          <p:nvPr/>
        </p:nvSpPr>
        <p:spPr>
          <a:xfrm>
            <a:off x="251520" y="4249500"/>
            <a:ext cx="8496944" cy="523220"/>
          </a:xfrm>
          <a:prstGeom prst="rect">
            <a:avLst/>
          </a:prstGeom>
          <a:noFill/>
        </p:spPr>
        <p:txBody>
          <a:bodyPr wrap="square" rtlCol="0">
            <a:spAutoFit/>
          </a:bodyPr>
          <a:lstStyle/>
          <a:p>
            <a:pPr algn="ctr"/>
            <a:r>
              <a:rPr lang="fr-FR" sz="1400" dirty="0" smtClean="0">
                <a:solidFill>
                  <a:schemeClr val="accent5">
                    <a:lumMod val="50000"/>
                  </a:schemeClr>
                </a:solidFill>
              </a:rPr>
              <a:t>Nous avons collecté les déchets rencontrés sur des plages de Calvi, de la pointe de la </a:t>
            </a:r>
            <a:r>
              <a:rPr lang="fr-FR" sz="1400" dirty="0" err="1" smtClean="0">
                <a:solidFill>
                  <a:schemeClr val="accent5">
                    <a:lumMod val="50000"/>
                  </a:schemeClr>
                </a:solidFill>
              </a:rPr>
              <a:t>Revellata</a:t>
            </a:r>
            <a:r>
              <a:rPr lang="fr-FR" sz="1400" dirty="0" smtClean="0">
                <a:solidFill>
                  <a:schemeClr val="accent5">
                    <a:lumMod val="50000"/>
                  </a:schemeClr>
                </a:solidFill>
              </a:rPr>
              <a:t>, de la pointe de </a:t>
            </a:r>
            <a:r>
              <a:rPr lang="fr-FR" sz="1400" dirty="0" err="1" smtClean="0">
                <a:solidFill>
                  <a:schemeClr val="accent5">
                    <a:lumMod val="50000"/>
                  </a:schemeClr>
                </a:solidFill>
              </a:rPr>
              <a:t>Spanu</a:t>
            </a:r>
            <a:r>
              <a:rPr lang="fr-FR" sz="1400" dirty="0" smtClean="0">
                <a:solidFill>
                  <a:schemeClr val="accent5">
                    <a:lumMod val="50000"/>
                  </a:schemeClr>
                </a:solidFill>
              </a:rPr>
              <a:t> et de la réserve de </a:t>
            </a:r>
            <a:r>
              <a:rPr lang="fr-FR" sz="1400" dirty="0" err="1" smtClean="0">
                <a:solidFill>
                  <a:schemeClr val="accent5">
                    <a:lumMod val="50000"/>
                  </a:schemeClr>
                </a:solidFill>
              </a:rPr>
              <a:t>Scandola</a:t>
            </a:r>
            <a:r>
              <a:rPr lang="fr-FR" sz="1400" dirty="0" smtClean="0">
                <a:solidFill>
                  <a:schemeClr val="accent5">
                    <a:lumMod val="50000"/>
                  </a:schemeClr>
                </a:solidFill>
              </a:rPr>
              <a:t>.</a:t>
            </a:r>
            <a:endParaRPr lang="fr-FR" sz="1400" dirty="0">
              <a:solidFill>
                <a:schemeClr val="accent5">
                  <a:lumMod val="50000"/>
                </a:schemeClr>
              </a:solidFill>
            </a:endParaRPr>
          </a:p>
        </p:txBody>
      </p:sp>
      <p:sp>
        <p:nvSpPr>
          <p:cNvPr id="11" name="ZoneTexte 10"/>
          <p:cNvSpPr txBox="1"/>
          <p:nvPr/>
        </p:nvSpPr>
        <p:spPr>
          <a:xfrm>
            <a:off x="243339" y="4941168"/>
            <a:ext cx="3777265" cy="1169551"/>
          </a:xfrm>
          <a:prstGeom prst="rect">
            <a:avLst/>
          </a:prstGeom>
          <a:noFill/>
        </p:spPr>
        <p:txBody>
          <a:bodyPr wrap="square" rtlCol="0">
            <a:spAutoFit/>
          </a:bodyPr>
          <a:lstStyle/>
          <a:p>
            <a:pPr algn="ctr"/>
            <a:r>
              <a:rPr lang="fr-FR" sz="1400" dirty="0" smtClean="0">
                <a:solidFill>
                  <a:schemeClr val="accent5">
                    <a:lumMod val="50000"/>
                  </a:schemeClr>
                </a:solidFill>
              </a:rPr>
              <a:t>Nous avons élaboré un </a:t>
            </a:r>
            <a:r>
              <a:rPr lang="fr-FR" sz="1400" dirty="0">
                <a:solidFill>
                  <a:schemeClr val="accent5">
                    <a:lumMod val="50000"/>
                  </a:schemeClr>
                </a:solidFill>
              </a:rPr>
              <a:t>pique-nique zéro </a:t>
            </a:r>
            <a:r>
              <a:rPr lang="fr-FR" sz="1400" dirty="0" smtClean="0">
                <a:solidFill>
                  <a:schemeClr val="accent5">
                    <a:lumMod val="50000"/>
                  </a:schemeClr>
                </a:solidFill>
              </a:rPr>
              <a:t>déchet.</a:t>
            </a:r>
          </a:p>
          <a:p>
            <a:pPr algn="ctr"/>
            <a:r>
              <a:rPr lang="fr-FR" sz="1400" dirty="0" smtClean="0">
                <a:solidFill>
                  <a:schemeClr val="accent5">
                    <a:lumMod val="50000"/>
                  </a:schemeClr>
                </a:solidFill>
              </a:rPr>
              <a:t> </a:t>
            </a:r>
          </a:p>
          <a:p>
            <a:pPr algn="ctr"/>
            <a:r>
              <a:rPr lang="fr-FR" sz="1400" dirty="0" smtClean="0">
                <a:solidFill>
                  <a:schemeClr val="accent5">
                    <a:lumMod val="50000"/>
                  </a:schemeClr>
                </a:solidFill>
              </a:rPr>
              <a:t>Nous sommes en train de concevoir une boîte biodégradable et réutilisable que nous imprimerons en 3D.</a:t>
            </a:r>
            <a:endParaRPr lang="fr-FR" sz="1400" dirty="0">
              <a:solidFill>
                <a:schemeClr val="accent5">
                  <a:lumMod val="50000"/>
                </a:schemeClr>
              </a:solidFill>
            </a:endParaRPr>
          </a:p>
        </p:txBody>
      </p:sp>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919" y="6132205"/>
            <a:ext cx="583249" cy="612000"/>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592" y="6132205"/>
            <a:ext cx="583249" cy="612000"/>
          </a:xfrm>
          <a:prstGeom prst="rect">
            <a:avLst/>
          </a:prstGeom>
        </p:spPr>
      </p:pic>
      <p:sp>
        <p:nvSpPr>
          <p:cNvPr id="15" name="ZoneTexte 14"/>
          <p:cNvSpPr txBox="1"/>
          <p:nvPr/>
        </p:nvSpPr>
        <p:spPr>
          <a:xfrm>
            <a:off x="1403648" y="6433591"/>
            <a:ext cx="380232" cy="307777"/>
          </a:xfrm>
          <a:prstGeom prst="rect">
            <a:avLst/>
          </a:prstGeom>
          <a:noFill/>
        </p:spPr>
        <p:txBody>
          <a:bodyPr wrap="none" rtlCol="0">
            <a:spAutoFit/>
          </a:bodyPr>
          <a:lstStyle/>
          <a:p>
            <a:r>
              <a:rPr lang="fr-FR" sz="1400" dirty="0" smtClean="0"/>
              <a:t>(a)</a:t>
            </a:r>
            <a:endParaRPr lang="fr-FR" sz="1400" dirty="0"/>
          </a:p>
        </p:txBody>
      </p:sp>
    </p:spTree>
    <p:extLst>
      <p:ext uri="{BB962C8B-B14F-4D97-AF65-F5344CB8AC3E}">
        <p14:creationId xmlns:p14="http://schemas.microsoft.com/office/powerpoint/2010/main" val="3051583531"/>
      </p:ext>
    </p:extLst>
  </p:cSld>
  <p:clrMapOvr>
    <a:masterClrMapping/>
  </p:clrMapOvr>
  <mc:AlternateContent xmlns:mc="http://schemas.openxmlformats.org/markup-compatibility/2006" xmlns:p14="http://schemas.microsoft.com/office/powerpoint/2010/main">
    <mc:Choice Requires="p14">
      <p:transition spd="slow" p14:dur="2000" advTm="20000">
        <p:cover dir="rd"/>
      </p:transition>
    </mc:Choice>
    <mc:Fallback xmlns="">
      <p:transition spd="slow" advTm="20000">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3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3000"/>
                                        <p:tgtEl>
                                          <p:spTgt spid="10"/>
                                        </p:tgtEl>
                                      </p:cBhvr>
                                    </p:animEffect>
                                  </p:childTnLst>
                                </p:cTn>
                              </p:par>
                            </p:childTnLst>
                          </p:cTn>
                        </p:par>
                        <p:par>
                          <p:cTn id="20" fill="hold">
                            <p:stCondLst>
                              <p:cond delay="70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7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16632"/>
            <a:ext cx="8784976" cy="1470025"/>
          </a:xfrm>
        </p:spPr>
        <p:txBody>
          <a:bodyPr>
            <a:noAutofit/>
          </a:bodyPr>
          <a:lstStyle/>
          <a:p>
            <a:r>
              <a:rPr lang="fr-FR" sz="2400" dirty="0" smtClean="0">
                <a:solidFill>
                  <a:schemeClr val="accent4">
                    <a:lumMod val="50000"/>
                  </a:schemeClr>
                </a:solidFill>
              </a:rPr>
              <a:t/>
            </a:r>
            <a:br>
              <a:rPr lang="fr-FR" sz="2400" dirty="0" smtClean="0">
                <a:solidFill>
                  <a:schemeClr val="accent4">
                    <a:lumMod val="50000"/>
                  </a:schemeClr>
                </a:solidFill>
              </a:rPr>
            </a:br>
            <a:r>
              <a:rPr lang="fr-FR" sz="2000" u="sng" dirty="0" smtClean="0">
                <a:solidFill>
                  <a:schemeClr val="accent4">
                    <a:lumMod val="50000"/>
                  </a:schemeClr>
                </a:solidFill>
              </a:rPr>
              <a:t>Actions menées lors de la réalisation du projet</a:t>
            </a:r>
            <a:r>
              <a:rPr lang="fr-FR" sz="2000" dirty="0" smtClean="0">
                <a:solidFill>
                  <a:schemeClr val="accent4">
                    <a:lumMod val="50000"/>
                  </a:schemeClr>
                </a:solidFill>
              </a:rPr>
              <a:t> :</a:t>
            </a:r>
            <a:r>
              <a:rPr lang="fr-FR" sz="2400" dirty="0" smtClean="0">
                <a:solidFill>
                  <a:schemeClr val="accent4">
                    <a:lumMod val="50000"/>
                  </a:schemeClr>
                </a:solidFill>
              </a:rPr>
              <a:t> </a:t>
            </a:r>
            <a:r>
              <a:rPr lang="fr-FR" sz="2400" dirty="0" smtClean="0"/>
              <a:t/>
            </a:r>
            <a:br>
              <a:rPr lang="fr-FR" sz="2400" dirty="0" smtClean="0"/>
            </a:br>
            <a:r>
              <a:rPr lang="fr-FR" sz="2400" dirty="0" smtClean="0"/>
              <a:t/>
            </a:r>
            <a:br>
              <a:rPr lang="fr-FR" sz="2400" dirty="0" smtClean="0"/>
            </a:br>
            <a:r>
              <a:rPr lang="fr-FR" sz="2400" b="1" dirty="0" smtClean="0">
                <a:solidFill>
                  <a:schemeClr val="accent4">
                    <a:lumMod val="50000"/>
                  </a:schemeClr>
                </a:solidFill>
              </a:rPr>
              <a:t>2- </a:t>
            </a:r>
            <a:r>
              <a:rPr lang="fr-FR" sz="2400" b="1" u="sng" dirty="0">
                <a:solidFill>
                  <a:schemeClr val="accent4">
                    <a:lumMod val="50000"/>
                  </a:schemeClr>
                </a:solidFill>
              </a:rPr>
              <a:t>P</a:t>
            </a:r>
            <a:r>
              <a:rPr lang="fr-FR" sz="2400" b="1" u="sng" dirty="0" smtClean="0">
                <a:solidFill>
                  <a:schemeClr val="accent4">
                    <a:lumMod val="50000"/>
                  </a:schemeClr>
                </a:solidFill>
              </a:rPr>
              <a:t>remières actions (2/2)</a:t>
            </a:r>
            <a:r>
              <a:rPr lang="fr-FR" sz="2400" b="1" dirty="0" smtClean="0">
                <a:solidFill>
                  <a:schemeClr val="accent4">
                    <a:lumMod val="50000"/>
                  </a:schemeClr>
                </a:solidFill>
              </a:rPr>
              <a:t> :</a:t>
            </a:r>
            <a:r>
              <a:rPr lang="fr-FR" sz="2400" dirty="0" smtClean="0">
                <a:solidFill>
                  <a:schemeClr val="accent4">
                    <a:lumMod val="50000"/>
                  </a:schemeClr>
                </a:solidFill>
              </a:rPr>
              <a:t> </a:t>
            </a:r>
            <a:r>
              <a:rPr lang="fr-FR" sz="2400" dirty="0" smtClean="0"/>
              <a:t/>
            </a:r>
            <a:br>
              <a:rPr lang="fr-FR" sz="2400" dirty="0" smtClean="0"/>
            </a:br>
            <a:r>
              <a:rPr lang="fr-FR" sz="2400" dirty="0" smtClean="0"/>
              <a:t/>
            </a:r>
            <a:br>
              <a:rPr lang="fr-FR" sz="2400" dirty="0" smtClean="0"/>
            </a:br>
            <a:r>
              <a:rPr lang="fr-FR" sz="2400" b="1" i="1" dirty="0" smtClean="0">
                <a:solidFill>
                  <a:schemeClr val="accent4">
                    <a:lumMod val="50000"/>
                  </a:schemeClr>
                </a:solidFill>
              </a:rPr>
              <a:t>Rencontre</a:t>
            </a:r>
            <a:r>
              <a:rPr lang="fr-FR" sz="2400" i="1" dirty="0" smtClean="0">
                <a:solidFill>
                  <a:schemeClr val="accent4">
                    <a:lumMod val="50000"/>
                  </a:schemeClr>
                </a:solidFill>
              </a:rPr>
              <a:t> </a:t>
            </a:r>
            <a:r>
              <a:rPr lang="fr-FR" sz="2400" i="1" dirty="0">
                <a:solidFill>
                  <a:schemeClr val="accent4">
                    <a:lumMod val="50000"/>
                  </a:schemeClr>
                </a:solidFill>
              </a:rPr>
              <a:t>de professionnels de la </a:t>
            </a:r>
            <a:r>
              <a:rPr lang="fr-FR" sz="2400" b="1" i="1" dirty="0">
                <a:solidFill>
                  <a:schemeClr val="accent4">
                    <a:lumMod val="50000"/>
                  </a:schemeClr>
                </a:solidFill>
              </a:rPr>
              <a:t>préservation de </a:t>
            </a:r>
            <a:r>
              <a:rPr lang="fr-FR" sz="2400" b="1" i="1" dirty="0" smtClean="0">
                <a:solidFill>
                  <a:schemeClr val="accent4">
                    <a:lumMod val="50000"/>
                  </a:schemeClr>
                </a:solidFill>
              </a:rPr>
              <a:t>l’environnement</a:t>
            </a:r>
            <a:r>
              <a:rPr lang="fr-FR" sz="2400" i="1" dirty="0" smtClean="0">
                <a:solidFill>
                  <a:schemeClr val="accent4">
                    <a:lumMod val="50000"/>
                  </a:schemeClr>
                </a:solidFill>
              </a:rPr>
              <a:t>.</a:t>
            </a:r>
            <a:endParaRPr lang="fr-FR" sz="2400" i="1" dirty="0">
              <a:solidFill>
                <a:schemeClr val="accent4">
                  <a:lumMod val="50000"/>
                </a:schemeClr>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10796"/>
          <a:stretch/>
        </p:blipFill>
        <p:spPr>
          <a:xfrm>
            <a:off x="107504" y="2591023"/>
            <a:ext cx="2602497" cy="1305864"/>
          </a:xfrm>
          <a:prstGeom prst="rect">
            <a:avLst/>
          </a:prstGeom>
        </p:spPr>
      </p:pic>
      <p:sp>
        <p:nvSpPr>
          <p:cNvPr id="10" name="ZoneTexte 9"/>
          <p:cNvSpPr txBox="1"/>
          <p:nvPr/>
        </p:nvSpPr>
        <p:spPr>
          <a:xfrm>
            <a:off x="395536" y="3905761"/>
            <a:ext cx="8424936" cy="584775"/>
          </a:xfrm>
          <a:prstGeom prst="rect">
            <a:avLst/>
          </a:prstGeom>
          <a:noFill/>
        </p:spPr>
        <p:txBody>
          <a:bodyPr wrap="square" rtlCol="0">
            <a:spAutoFit/>
          </a:bodyPr>
          <a:lstStyle/>
          <a:p>
            <a:pPr algn="ctr"/>
            <a:r>
              <a:rPr lang="fr-FR" sz="1600" dirty="0" smtClean="0">
                <a:solidFill>
                  <a:schemeClr val="accent4">
                    <a:lumMod val="50000"/>
                  </a:schemeClr>
                </a:solidFill>
              </a:rPr>
              <a:t>Nous avons travaillé sur les mesures de </a:t>
            </a:r>
            <a:r>
              <a:rPr lang="fr-FR" sz="1600" dirty="0">
                <a:solidFill>
                  <a:schemeClr val="accent4">
                    <a:lumMod val="50000"/>
                  </a:schemeClr>
                </a:solidFill>
              </a:rPr>
              <a:t>protection </a:t>
            </a:r>
            <a:r>
              <a:rPr lang="fr-FR" sz="1600" dirty="0" smtClean="0">
                <a:solidFill>
                  <a:schemeClr val="accent4">
                    <a:lumMod val="50000"/>
                  </a:schemeClr>
                </a:solidFill>
              </a:rPr>
              <a:t>et de gestion des écosystèmes marins et côtiers, avec Frédéric </a:t>
            </a:r>
            <a:r>
              <a:rPr lang="fr-FR" sz="1600" dirty="0" err="1" smtClean="0">
                <a:solidFill>
                  <a:schemeClr val="accent4">
                    <a:lumMod val="50000"/>
                  </a:schemeClr>
                </a:solidFill>
              </a:rPr>
              <a:t>Giuntini</a:t>
            </a:r>
            <a:r>
              <a:rPr lang="fr-FR" sz="1600" dirty="0" smtClean="0">
                <a:solidFill>
                  <a:schemeClr val="accent4">
                    <a:lumMod val="50000"/>
                  </a:schemeClr>
                </a:solidFill>
              </a:rPr>
              <a:t> (d), Jean-Marie Dominici (e) et Maxime Piana (f).</a:t>
            </a:r>
          </a:p>
        </p:txBody>
      </p:sp>
      <p:pic>
        <p:nvPicPr>
          <p:cNvPr id="2050"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7416" t="22388" r="7510" b="14980"/>
          <a:stretch/>
        </p:blipFill>
        <p:spPr bwMode="auto">
          <a:xfrm>
            <a:off x="4707112" y="4941168"/>
            <a:ext cx="26732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20747" r="8507" b="21182"/>
          <a:stretch/>
        </p:blipFill>
        <p:spPr>
          <a:xfrm>
            <a:off x="2858578" y="2591022"/>
            <a:ext cx="3657638" cy="1305865"/>
          </a:xfrm>
          <a:prstGeom prst="rect">
            <a:avLst/>
          </a:prstGeom>
        </p:spPr>
      </p:pic>
      <p:sp>
        <p:nvSpPr>
          <p:cNvPr id="13" name="ZoneTexte 12"/>
          <p:cNvSpPr txBox="1"/>
          <p:nvPr/>
        </p:nvSpPr>
        <p:spPr>
          <a:xfrm>
            <a:off x="1026930" y="4941168"/>
            <a:ext cx="3680182" cy="1077218"/>
          </a:xfrm>
          <a:prstGeom prst="rect">
            <a:avLst/>
          </a:prstGeom>
          <a:noFill/>
        </p:spPr>
        <p:txBody>
          <a:bodyPr wrap="square" rtlCol="0">
            <a:spAutoFit/>
          </a:bodyPr>
          <a:lstStyle/>
          <a:p>
            <a:pPr algn="ctr"/>
            <a:r>
              <a:rPr lang="fr-FR" sz="1600" dirty="0" smtClean="0">
                <a:solidFill>
                  <a:schemeClr val="accent4">
                    <a:lumMod val="50000"/>
                  </a:schemeClr>
                </a:solidFill>
              </a:rPr>
              <a:t>Nous avons interviewé Daniel De </a:t>
            </a:r>
            <a:r>
              <a:rPr lang="fr-FR" sz="1600" dirty="0" err="1" smtClean="0">
                <a:solidFill>
                  <a:schemeClr val="accent4">
                    <a:lumMod val="50000"/>
                  </a:schemeClr>
                </a:solidFill>
              </a:rPr>
              <a:t>Lemos</a:t>
            </a:r>
            <a:r>
              <a:rPr lang="fr-FR" sz="1600" dirty="0" smtClean="0">
                <a:solidFill>
                  <a:schemeClr val="accent4">
                    <a:lumMod val="50000"/>
                  </a:schemeClr>
                </a:solidFill>
              </a:rPr>
              <a:t> Da Rocha, un ambassadeur </a:t>
            </a:r>
            <a:r>
              <a:rPr lang="fr-FR" sz="1600" dirty="0">
                <a:solidFill>
                  <a:schemeClr val="accent4">
                    <a:lumMod val="50000"/>
                  </a:schemeClr>
                </a:solidFill>
              </a:rPr>
              <a:t>du </a:t>
            </a:r>
            <a:r>
              <a:rPr lang="fr-FR" sz="1600" dirty="0" smtClean="0">
                <a:solidFill>
                  <a:schemeClr val="accent4">
                    <a:lumMod val="50000"/>
                  </a:schemeClr>
                </a:solidFill>
              </a:rPr>
              <a:t>tri (g), sur le tri sélectif et la réduction des ordures ménagères destinées à l’enfouissement.</a:t>
            </a:r>
          </a:p>
        </p:txBody>
      </p:sp>
      <p:pic>
        <p:nvPicPr>
          <p:cNvPr id="12" name="Imag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919" y="6132205"/>
            <a:ext cx="583249" cy="612000"/>
          </a:xfrm>
          <a:prstGeom prst="rect">
            <a:avLst/>
          </a:prstGeom>
        </p:spPr>
      </p:pic>
      <p:pic>
        <p:nvPicPr>
          <p:cNvPr id="15" name="Imag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592" y="6132205"/>
            <a:ext cx="583249" cy="612000"/>
          </a:xfrm>
          <a:prstGeom prst="rect">
            <a:avLst/>
          </a:prstGeom>
        </p:spPr>
      </p:pic>
      <p:pic>
        <p:nvPicPr>
          <p:cNvPr id="5" name="Image 4"/>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20788" t="6279" r="18877" b="33526"/>
          <a:stretch/>
        </p:blipFill>
        <p:spPr>
          <a:xfrm>
            <a:off x="6693672" y="2591023"/>
            <a:ext cx="2342824" cy="1314738"/>
          </a:xfrm>
          <a:prstGeom prst="rect">
            <a:avLst/>
          </a:prstGeom>
        </p:spPr>
      </p:pic>
    </p:spTree>
    <p:extLst>
      <p:ext uri="{BB962C8B-B14F-4D97-AF65-F5344CB8AC3E}">
        <p14:creationId xmlns:p14="http://schemas.microsoft.com/office/powerpoint/2010/main" val="1112179754"/>
      </p:ext>
    </p:extLst>
  </p:cSld>
  <p:clrMapOvr>
    <a:masterClrMapping/>
  </p:clrMapOvr>
  <mc:AlternateContent xmlns:mc="http://schemas.openxmlformats.org/markup-compatibility/2006" xmlns:p14="http://schemas.microsoft.com/office/powerpoint/2010/main">
    <mc:Choice Requires="p14">
      <p:transition spd="slow" p14:dur="2000" advTm="20000">
        <p:cover dir="rd"/>
      </p:transition>
    </mc:Choice>
    <mc:Fallback xmlns="">
      <p:transition spd="slow" advTm="20000">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3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4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3000"/>
                                        <p:tgtEl>
                                          <p:spTgt spid="10"/>
                                        </p:tgtEl>
                                      </p:cBhvr>
                                    </p:animEffect>
                                  </p:childTnLst>
                                </p:cTn>
                              </p:par>
                            </p:childTnLst>
                          </p:cTn>
                        </p:par>
                        <p:par>
                          <p:cTn id="24" fill="hold">
                            <p:stCondLst>
                              <p:cond delay="7500"/>
                            </p:stCondLst>
                            <p:childTnLst>
                              <p:par>
                                <p:cTn id="25" presetID="22" presetClass="entr" presetSubtype="1"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up)">
                                      <p:cBhvr>
                                        <p:cTn id="27" dur="500"/>
                                        <p:tgtEl>
                                          <p:spTgt spid="2050"/>
                                        </p:tgtEl>
                                      </p:cBhvr>
                                    </p:animEffect>
                                  </p:childTnLst>
                                </p:cTn>
                              </p:par>
                            </p:childTnLst>
                          </p:cTn>
                        </p:par>
                        <p:par>
                          <p:cTn id="28" fill="hold">
                            <p:stCondLst>
                              <p:cond delay="8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60648"/>
            <a:ext cx="8784976" cy="1470025"/>
          </a:xfrm>
        </p:spPr>
        <p:txBody>
          <a:bodyPr>
            <a:noAutofit/>
          </a:bodyPr>
          <a:lstStyle/>
          <a:p>
            <a:r>
              <a:rPr lang="fr-FR" sz="2400" dirty="0" smtClean="0"/>
              <a:t/>
            </a:r>
            <a:br>
              <a:rPr lang="fr-FR" sz="2400" dirty="0" smtClean="0"/>
            </a:br>
            <a:r>
              <a:rPr lang="fr-FR" sz="2000" u="sng" dirty="0" smtClean="0">
                <a:solidFill>
                  <a:schemeClr val="accent2">
                    <a:lumMod val="50000"/>
                  </a:schemeClr>
                </a:solidFill>
              </a:rPr>
              <a:t>Actions menées lors de la réalisation du projet</a:t>
            </a:r>
            <a:r>
              <a:rPr lang="fr-FR" sz="2000" dirty="0" smtClean="0">
                <a:solidFill>
                  <a:schemeClr val="accent2">
                    <a:lumMod val="50000"/>
                  </a:schemeClr>
                </a:solidFill>
              </a:rPr>
              <a:t> :</a:t>
            </a:r>
            <a:r>
              <a:rPr lang="fr-FR" sz="2400" dirty="0" smtClean="0">
                <a:solidFill>
                  <a:schemeClr val="accent2">
                    <a:lumMod val="50000"/>
                  </a:schemeClr>
                </a:solidFill>
              </a:rPr>
              <a:t> </a:t>
            </a:r>
            <a:r>
              <a:rPr lang="fr-FR" sz="2400" dirty="0" smtClean="0"/>
              <a:t/>
            </a:r>
            <a:br>
              <a:rPr lang="fr-FR" sz="2400" dirty="0" smtClean="0"/>
            </a:br>
            <a:r>
              <a:rPr lang="fr-FR" sz="2400" dirty="0" smtClean="0"/>
              <a:t/>
            </a:r>
            <a:br>
              <a:rPr lang="fr-FR" sz="2400" dirty="0" smtClean="0"/>
            </a:br>
            <a:r>
              <a:rPr lang="fr-FR" sz="2400" b="1" dirty="0" smtClean="0">
                <a:solidFill>
                  <a:schemeClr val="accent2">
                    <a:lumMod val="50000"/>
                  </a:schemeClr>
                </a:solidFill>
              </a:rPr>
              <a:t>3- </a:t>
            </a:r>
            <a:r>
              <a:rPr lang="fr-FR" sz="2400" b="1" u="sng" dirty="0" smtClean="0">
                <a:solidFill>
                  <a:schemeClr val="accent2">
                    <a:lumMod val="50000"/>
                  </a:schemeClr>
                </a:solidFill>
              </a:rPr>
              <a:t>Multiplication des actions (1/2)</a:t>
            </a:r>
            <a:r>
              <a:rPr lang="fr-FR" sz="2400" b="1" dirty="0" smtClean="0">
                <a:solidFill>
                  <a:schemeClr val="accent2">
                    <a:lumMod val="50000"/>
                  </a:schemeClr>
                </a:solidFill>
              </a:rPr>
              <a:t> : </a:t>
            </a:r>
            <a:r>
              <a:rPr lang="fr-FR" sz="2400" dirty="0" smtClean="0"/>
              <a:t/>
            </a:r>
            <a:br>
              <a:rPr lang="fr-FR" sz="2400" dirty="0" smtClean="0"/>
            </a:br>
            <a:r>
              <a:rPr lang="fr-FR" sz="2400" dirty="0" smtClean="0">
                <a:latin typeface="Calibri"/>
                <a:cs typeface="Calibri"/>
              </a:rPr>
              <a:t>□ </a:t>
            </a:r>
            <a:r>
              <a:rPr lang="fr-FR" sz="2400" i="1" dirty="0" smtClean="0">
                <a:solidFill>
                  <a:schemeClr val="accent2">
                    <a:lumMod val="50000"/>
                  </a:schemeClr>
                </a:solidFill>
              </a:rPr>
              <a:t>Rencontres </a:t>
            </a:r>
            <a:r>
              <a:rPr lang="fr-FR" sz="2400" i="1" dirty="0">
                <a:solidFill>
                  <a:schemeClr val="accent2">
                    <a:lumMod val="50000"/>
                  </a:schemeClr>
                </a:solidFill>
              </a:rPr>
              <a:t>de </a:t>
            </a:r>
            <a:r>
              <a:rPr lang="fr-FR" sz="2400" b="1" i="1" dirty="0">
                <a:solidFill>
                  <a:schemeClr val="accent2">
                    <a:lumMod val="50000"/>
                  </a:schemeClr>
                </a:solidFill>
              </a:rPr>
              <a:t>producteurs locaux. </a:t>
            </a:r>
            <a:r>
              <a:rPr lang="fr-FR" sz="2400" i="1" dirty="0" smtClean="0">
                <a:solidFill>
                  <a:schemeClr val="accent2">
                    <a:lumMod val="50000"/>
                  </a:schemeClr>
                </a:solidFill>
              </a:rPr>
              <a:t/>
            </a:r>
            <a:br>
              <a:rPr lang="fr-FR" sz="2400" i="1" dirty="0" smtClean="0">
                <a:solidFill>
                  <a:schemeClr val="accent2">
                    <a:lumMod val="50000"/>
                  </a:schemeClr>
                </a:solidFill>
              </a:rPr>
            </a:br>
            <a:r>
              <a:rPr lang="fr-FR" sz="2400" i="1" dirty="0" smtClean="0">
                <a:solidFill>
                  <a:schemeClr val="accent2">
                    <a:lumMod val="50000"/>
                  </a:schemeClr>
                </a:solidFill>
                <a:latin typeface="Calibri"/>
                <a:cs typeface="Calibri"/>
              </a:rPr>
              <a:t>□ </a:t>
            </a:r>
            <a:r>
              <a:rPr lang="fr-FR" sz="2400" i="1" dirty="0" smtClean="0">
                <a:solidFill>
                  <a:schemeClr val="accent2">
                    <a:lumMod val="50000"/>
                  </a:schemeClr>
                </a:solidFill>
              </a:rPr>
              <a:t>Création </a:t>
            </a:r>
            <a:r>
              <a:rPr lang="fr-FR" sz="2400" i="1" dirty="0">
                <a:solidFill>
                  <a:schemeClr val="accent2">
                    <a:lumMod val="50000"/>
                  </a:schemeClr>
                </a:solidFill>
              </a:rPr>
              <a:t>d’un menu </a:t>
            </a:r>
            <a:r>
              <a:rPr lang="fr-FR" sz="2400" i="1" dirty="0" smtClean="0">
                <a:solidFill>
                  <a:schemeClr val="accent2">
                    <a:lumMod val="50000"/>
                  </a:schemeClr>
                </a:solidFill>
              </a:rPr>
              <a:t>composé de </a:t>
            </a:r>
            <a:r>
              <a:rPr lang="fr-FR" sz="2400" b="1" i="1" dirty="0" smtClean="0">
                <a:solidFill>
                  <a:schemeClr val="accent2">
                    <a:lumMod val="50000"/>
                  </a:schemeClr>
                </a:solidFill>
              </a:rPr>
              <a:t>produits </a:t>
            </a:r>
            <a:r>
              <a:rPr lang="fr-FR" sz="2400" b="1" i="1" dirty="0">
                <a:solidFill>
                  <a:schemeClr val="accent2">
                    <a:lumMod val="50000"/>
                  </a:schemeClr>
                </a:solidFill>
              </a:rPr>
              <a:t>locaux </a:t>
            </a:r>
            <a:r>
              <a:rPr lang="fr-FR" sz="2400" i="1" dirty="0" smtClean="0">
                <a:solidFill>
                  <a:schemeClr val="accent2">
                    <a:lumMod val="50000"/>
                  </a:schemeClr>
                </a:solidFill>
              </a:rPr>
              <a:t>pour </a:t>
            </a:r>
            <a:r>
              <a:rPr lang="fr-FR" sz="2400" i="1" dirty="0">
                <a:solidFill>
                  <a:schemeClr val="accent2">
                    <a:lumMod val="50000"/>
                  </a:schemeClr>
                </a:solidFill>
              </a:rPr>
              <a:t>la </a:t>
            </a:r>
            <a:r>
              <a:rPr lang="fr-FR" sz="2400" i="1" dirty="0" smtClean="0">
                <a:solidFill>
                  <a:schemeClr val="accent2">
                    <a:lumMod val="50000"/>
                  </a:schemeClr>
                </a:solidFill>
              </a:rPr>
              <a:t>cantine. </a:t>
            </a:r>
            <a:endParaRPr lang="fr-FR" sz="2400" i="1" dirty="0">
              <a:solidFill>
                <a:schemeClr val="accent2">
                  <a:lumMod val="50000"/>
                </a:schemeClr>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133454"/>
            <a:ext cx="583248" cy="6120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6132205"/>
            <a:ext cx="583249" cy="612000"/>
          </a:xfrm>
          <a:prstGeom prst="rect">
            <a:avLst/>
          </a:prstGeom>
        </p:spPr>
      </p:pic>
      <p:pic>
        <p:nvPicPr>
          <p:cNvPr id="14" name="Image 1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7134" t="17297" r="8508" b="25117"/>
          <a:stretch/>
        </p:blipFill>
        <p:spPr>
          <a:xfrm>
            <a:off x="5750472" y="2353164"/>
            <a:ext cx="3305683" cy="1440000"/>
          </a:xfrm>
          <a:prstGeom prst="rect">
            <a:avLst/>
          </a:prstGeom>
        </p:spPr>
      </p:pic>
      <p:pic>
        <p:nvPicPr>
          <p:cNvPr id="15" name="Image 14"/>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20817" t="18624" r="12592" b="38656"/>
          <a:stretch/>
        </p:blipFill>
        <p:spPr>
          <a:xfrm>
            <a:off x="77350" y="2348880"/>
            <a:ext cx="3990594" cy="1440000"/>
          </a:xfrm>
          <a:prstGeom prst="rect">
            <a:avLst/>
          </a:prstGeom>
        </p:spPr>
      </p:pic>
      <p:sp>
        <p:nvSpPr>
          <p:cNvPr id="16" name="ZoneTexte 15"/>
          <p:cNvSpPr txBox="1"/>
          <p:nvPr/>
        </p:nvSpPr>
        <p:spPr>
          <a:xfrm>
            <a:off x="0" y="3789040"/>
            <a:ext cx="9056155" cy="830997"/>
          </a:xfrm>
          <a:prstGeom prst="rect">
            <a:avLst/>
          </a:prstGeom>
          <a:noFill/>
        </p:spPr>
        <p:txBody>
          <a:bodyPr wrap="square" rtlCol="0">
            <a:spAutoFit/>
          </a:bodyPr>
          <a:lstStyle/>
          <a:p>
            <a:pPr algn="ctr"/>
            <a:r>
              <a:rPr lang="fr-FR" sz="1600" dirty="0" smtClean="0">
                <a:solidFill>
                  <a:schemeClr val="accent2">
                    <a:lumMod val="50000"/>
                  </a:schemeClr>
                </a:solidFill>
              </a:rPr>
              <a:t>Nous avons travaillé sur les différences entre les agricultures conventionnelle et biologique et découvert des produits locaux, de saison grâce à Jean-Marc Nobili (h), Thomas Orsini (i), Jean-Luc </a:t>
            </a:r>
            <a:r>
              <a:rPr lang="fr-FR" sz="1600" dirty="0" err="1" smtClean="0">
                <a:solidFill>
                  <a:schemeClr val="accent2">
                    <a:lumMod val="50000"/>
                  </a:schemeClr>
                </a:solidFill>
              </a:rPr>
              <a:t>Geronimi</a:t>
            </a:r>
            <a:r>
              <a:rPr lang="fr-FR" sz="1600" dirty="0" smtClean="0">
                <a:solidFill>
                  <a:schemeClr val="accent2">
                    <a:lumMod val="50000"/>
                  </a:schemeClr>
                </a:solidFill>
              </a:rPr>
              <a:t> (j) et bientôt Yves Tercé (k).</a:t>
            </a:r>
          </a:p>
        </p:txBody>
      </p:sp>
      <p:pic>
        <p:nvPicPr>
          <p:cNvPr id="17" name="Image 16"/>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9880" t="7479" r="27612" b="5521"/>
          <a:stretch/>
        </p:blipFill>
        <p:spPr>
          <a:xfrm>
            <a:off x="4122792" y="2353164"/>
            <a:ext cx="1545101" cy="1440000"/>
          </a:xfrm>
          <a:prstGeom prst="rect">
            <a:avLst/>
          </a:prstGeom>
        </p:spPr>
      </p:pic>
      <p:pic>
        <p:nvPicPr>
          <p:cNvPr id="18" name="Image 17"/>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18358" t="4826" r="7315" b="15838"/>
          <a:stretch/>
        </p:blipFill>
        <p:spPr>
          <a:xfrm>
            <a:off x="194341" y="4769857"/>
            <a:ext cx="1978666" cy="1188000"/>
          </a:xfrm>
          <a:prstGeom prst="rect">
            <a:avLst/>
          </a:prstGeom>
        </p:spPr>
      </p:pic>
      <p:pic>
        <p:nvPicPr>
          <p:cNvPr id="19" name="Image 18"/>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l="16217" t="6153" r="13134"/>
          <a:stretch/>
        </p:blipFill>
        <p:spPr>
          <a:xfrm>
            <a:off x="7179117" y="4535010"/>
            <a:ext cx="1713363" cy="1280235"/>
          </a:xfrm>
          <a:prstGeom prst="rect">
            <a:avLst/>
          </a:prstGeom>
        </p:spPr>
      </p:pic>
      <p:sp>
        <p:nvSpPr>
          <p:cNvPr id="20" name="ZoneTexte 19"/>
          <p:cNvSpPr txBox="1"/>
          <p:nvPr/>
        </p:nvSpPr>
        <p:spPr>
          <a:xfrm>
            <a:off x="2282573" y="4769857"/>
            <a:ext cx="4752528" cy="1323439"/>
          </a:xfrm>
          <a:prstGeom prst="rect">
            <a:avLst/>
          </a:prstGeom>
          <a:noFill/>
        </p:spPr>
        <p:txBody>
          <a:bodyPr wrap="square" rtlCol="0">
            <a:spAutoFit/>
          </a:bodyPr>
          <a:lstStyle/>
          <a:p>
            <a:pPr algn="ctr"/>
            <a:r>
              <a:rPr lang="fr-FR" sz="1600" dirty="0" smtClean="0">
                <a:solidFill>
                  <a:schemeClr val="accent2">
                    <a:lumMod val="50000"/>
                  </a:schemeClr>
                </a:solidFill>
              </a:rPr>
              <a:t>Nous avons participé </a:t>
            </a:r>
            <a:r>
              <a:rPr lang="fr-FR" sz="1600" dirty="0">
                <a:solidFill>
                  <a:schemeClr val="accent2">
                    <a:lumMod val="50000"/>
                  </a:schemeClr>
                </a:solidFill>
              </a:rPr>
              <a:t>à l’élaboration d’un menu </a:t>
            </a:r>
            <a:r>
              <a:rPr lang="fr-FR" sz="1600" dirty="0" smtClean="0">
                <a:solidFill>
                  <a:schemeClr val="accent2">
                    <a:lumMod val="50000"/>
                  </a:schemeClr>
                </a:solidFill>
              </a:rPr>
              <a:t>« local » avec </a:t>
            </a:r>
            <a:r>
              <a:rPr lang="fr-FR" sz="1600" dirty="0" err="1" smtClean="0">
                <a:solidFill>
                  <a:schemeClr val="accent2">
                    <a:lumMod val="50000"/>
                  </a:schemeClr>
                </a:solidFill>
              </a:rPr>
              <a:t>Dume</a:t>
            </a:r>
            <a:r>
              <a:rPr lang="fr-FR" sz="1600" dirty="0" smtClean="0">
                <a:solidFill>
                  <a:schemeClr val="accent2">
                    <a:lumMod val="50000"/>
                  </a:schemeClr>
                </a:solidFill>
              </a:rPr>
              <a:t> </a:t>
            </a:r>
            <a:r>
              <a:rPr lang="fr-FR" sz="1600" dirty="0" err="1" smtClean="0">
                <a:solidFill>
                  <a:schemeClr val="accent2">
                    <a:lumMod val="50000"/>
                  </a:schemeClr>
                </a:solidFill>
              </a:rPr>
              <a:t>Navari</a:t>
            </a:r>
            <a:r>
              <a:rPr lang="fr-FR" sz="1600" dirty="0" smtClean="0">
                <a:solidFill>
                  <a:schemeClr val="accent2">
                    <a:lumMod val="50000"/>
                  </a:schemeClr>
                </a:solidFill>
              </a:rPr>
              <a:t>, le chef cuisinier du collège, dans lequel les  beignets au </a:t>
            </a:r>
            <a:r>
              <a:rPr lang="fr-FR" sz="1600" dirty="0" err="1" smtClean="0">
                <a:solidFill>
                  <a:schemeClr val="accent2">
                    <a:lumMod val="50000"/>
                  </a:schemeClr>
                </a:solidFill>
              </a:rPr>
              <a:t>brocciu</a:t>
            </a:r>
            <a:r>
              <a:rPr lang="fr-FR" sz="1600" dirty="0" smtClean="0">
                <a:solidFill>
                  <a:schemeClr val="accent2">
                    <a:lumMod val="50000"/>
                  </a:schemeClr>
                </a:solidFill>
              </a:rPr>
              <a:t> et aux poireaux, le sauté de veau et les fraises, sont produits dans la micro région calvaise.</a:t>
            </a:r>
          </a:p>
        </p:txBody>
      </p:sp>
      <p:sp>
        <p:nvSpPr>
          <p:cNvPr id="21" name="ZoneTexte 20"/>
          <p:cNvSpPr txBox="1"/>
          <p:nvPr/>
        </p:nvSpPr>
        <p:spPr>
          <a:xfrm>
            <a:off x="1455464" y="6433591"/>
            <a:ext cx="380232" cy="307777"/>
          </a:xfrm>
          <a:prstGeom prst="rect">
            <a:avLst/>
          </a:prstGeom>
          <a:noFill/>
        </p:spPr>
        <p:txBody>
          <a:bodyPr wrap="none" rtlCol="0">
            <a:spAutoFit/>
          </a:bodyPr>
          <a:lstStyle/>
          <a:p>
            <a:r>
              <a:rPr lang="fr-FR" sz="1400" dirty="0" smtClean="0"/>
              <a:t>(a)</a:t>
            </a:r>
            <a:endParaRPr lang="fr-FR" sz="1400" dirty="0"/>
          </a:p>
        </p:txBody>
      </p:sp>
    </p:spTree>
    <p:extLst>
      <p:ext uri="{BB962C8B-B14F-4D97-AF65-F5344CB8AC3E}">
        <p14:creationId xmlns:p14="http://schemas.microsoft.com/office/powerpoint/2010/main" val="3051583531"/>
      </p:ext>
    </p:extLst>
  </p:cSld>
  <p:clrMapOvr>
    <a:masterClrMapping/>
  </p:clrMapOvr>
  <mc:AlternateContent xmlns:mc="http://schemas.openxmlformats.org/markup-compatibility/2006" xmlns:p14="http://schemas.microsoft.com/office/powerpoint/2010/main">
    <mc:Choice Requires="p14">
      <p:transition spd="slow" p14:dur="2000" advTm="22000">
        <p:cover dir="rd"/>
      </p:transition>
    </mc:Choice>
    <mc:Fallback xmlns="">
      <p:transition spd="slow" advTm="22000">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35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40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45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3000"/>
                                        <p:tgtEl>
                                          <p:spTgt spid="16"/>
                                        </p:tgtEl>
                                      </p:cBhvr>
                                    </p:animEffect>
                                  </p:childTnLst>
                                </p:cTn>
                              </p:par>
                            </p:childTnLst>
                          </p:cTn>
                        </p:par>
                        <p:par>
                          <p:cTn id="24" fill="hold">
                            <p:stCondLst>
                              <p:cond delay="75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8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8500"/>
                            </p:stCondLst>
                            <p:childTnLst>
                              <p:par>
                                <p:cTn id="33" presetID="22"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4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60648"/>
            <a:ext cx="8784976" cy="1470025"/>
          </a:xfrm>
        </p:spPr>
        <p:txBody>
          <a:bodyPr>
            <a:noAutofit/>
          </a:bodyPr>
          <a:lstStyle/>
          <a:p>
            <a:r>
              <a:rPr lang="fr-FR" sz="2400" dirty="0" smtClean="0"/>
              <a:t/>
            </a:r>
            <a:br>
              <a:rPr lang="fr-FR" sz="2400" dirty="0" smtClean="0"/>
            </a:br>
            <a:r>
              <a:rPr lang="fr-FR" sz="2000" u="sng" dirty="0" smtClean="0">
                <a:solidFill>
                  <a:schemeClr val="accent3">
                    <a:lumMod val="50000"/>
                  </a:schemeClr>
                </a:solidFill>
              </a:rPr>
              <a:t>Actions menées lors de la réalisation du projet</a:t>
            </a:r>
            <a:r>
              <a:rPr lang="fr-FR" sz="2000" dirty="0" smtClean="0">
                <a:solidFill>
                  <a:schemeClr val="accent3">
                    <a:lumMod val="50000"/>
                  </a:schemeClr>
                </a:solidFill>
              </a:rPr>
              <a:t> :</a:t>
            </a:r>
            <a:r>
              <a:rPr lang="fr-FR" sz="2400" dirty="0" smtClean="0">
                <a:solidFill>
                  <a:schemeClr val="accent3">
                    <a:lumMod val="50000"/>
                  </a:schemeClr>
                </a:solidFill>
              </a:rPr>
              <a:t> </a:t>
            </a:r>
            <a:br>
              <a:rPr lang="fr-FR" sz="2400" dirty="0" smtClean="0">
                <a:solidFill>
                  <a:schemeClr val="accent3">
                    <a:lumMod val="50000"/>
                  </a:schemeClr>
                </a:solidFill>
              </a:rPr>
            </a:br>
            <a:r>
              <a:rPr lang="fr-FR" sz="2400" dirty="0" smtClean="0">
                <a:solidFill>
                  <a:schemeClr val="accent3">
                    <a:lumMod val="50000"/>
                  </a:schemeClr>
                </a:solidFill>
              </a:rPr>
              <a:t/>
            </a:r>
            <a:br>
              <a:rPr lang="fr-FR" sz="2400" dirty="0" smtClean="0">
                <a:solidFill>
                  <a:schemeClr val="accent3">
                    <a:lumMod val="50000"/>
                  </a:schemeClr>
                </a:solidFill>
              </a:rPr>
            </a:br>
            <a:r>
              <a:rPr lang="fr-FR" sz="2400" b="1" dirty="0" smtClean="0">
                <a:solidFill>
                  <a:schemeClr val="accent3">
                    <a:lumMod val="50000"/>
                  </a:schemeClr>
                </a:solidFill>
              </a:rPr>
              <a:t>3- </a:t>
            </a:r>
            <a:r>
              <a:rPr lang="fr-FR" sz="2400" b="1" u="sng" dirty="0" smtClean="0">
                <a:solidFill>
                  <a:schemeClr val="accent3">
                    <a:lumMod val="50000"/>
                  </a:schemeClr>
                </a:solidFill>
              </a:rPr>
              <a:t>Multiplication des actions (2/2)</a:t>
            </a:r>
            <a:r>
              <a:rPr lang="fr-FR" sz="2400" b="1" dirty="0" smtClean="0">
                <a:solidFill>
                  <a:schemeClr val="accent3">
                    <a:lumMod val="50000"/>
                  </a:schemeClr>
                </a:solidFill>
              </a:rPr>
              <a:t> : </a:t>
            </a:r>
            <a:r>
              <a:rPr lang="fr-FR" sz="2400" b="1" dirty="0" smtClean="0"/>
              <a:t/>
            </a:r>
            <a:br>
              <a:rPr lang="fr-FR" sz="2400" b="1" dirty="0" smtClean="0"/>
            </a:br>
            <a:r>
              <a:rPr lang="fr-FR" sz="2400" dirty="0" smtClean="0"/>
              <a:t/>
            </a:r>
            <a:br>
              <a:rPr lang="fr-FR" sz="2400" dirty="0" smtClean="0"/>
            </a:br>
            <a:r>
              <a:rPr lang="fr-FR" sz="2400" i="1" dirty="0" smtClean="0">
                <a:latin typeface="Calibri"/>
                <a:cs typeface="Calibri"/>
              </a:rPr>
              <a:t>□ </a:t>
            </a:r>
            <a:r>
              <a:rPr lang="fr-FR" sz="2400" i="1" dirty="0" smtClean="0">
                <a:solidFill>
                  <a:schemeClr val="accent3">
                    <a:lumMod val="50000"/>
                  </a:schemeClr>
                </a:solidFill>
              </a:rPr>
              <a:t>Fabrication </a:t>
            </a:r>
            <a:r>
              <a:rPr lang="fr-FR" sz="2400" b="1" i="1" dirty="0">
                <a:solidFill>
                  <a:schemeClr val="accent3">
                    <a:lumMod val="50000"/>
                  </a:schemeClr>
                </a:solidFill>
              </a:rPr>
              <a:t>d’objets usuels biodégradables. </a:t>
            </a:r>
            <a:r>
              <a:rPr lang="fr-FR" sz="2400" i="1" dirty="0">
                <a:solidFill>
                  <a:schemeClr val="accent3">
                    <a:lumMod val="50000"/>
                  </a:schemeClr>
                </a:solidFill>
              </a:rPr>
              <a:t/>
            </a:r>
            <a:br>
              <a:rPr lang="fr-FR" sz="2400" i="1" dirty="0">
                <a:solidFill>
                  <a:schemeClr val="accent3">
                    <a:lumMod val="50000"/>
                  </a:schemeClr>
                </a:solidFill>
              </a:rPr>
            </a:br>
            <a:r>
              <a:rPr lang="fr-FR" sz="2400" i="1" dirty="0" smtClean="0">
                <a:solidFill>
                  <a:schemeClr val="accent3">
                    <a:lumMod val="50000"/>
                  </a:schemeClr>
                </a:solidFill>
                <a:latin typeface="Calibri"/>
                <a:cs typeface="Calibri"/>
              </a:rPr>
              <a:t>□ </a:t>
            </a:r>
            <a:r>
              <a:rPr lang="fr-FR" sz="2400" i="1" dirty="0" smtClean="0">
                <a:solidFill>
                  <a:schemeClr val="accent3">
                    <a:lumMod val="50000"/>
                  </a:schemeClr>
                </a:solidFill>
              </a:rPr>
              <a:t>Création d’un </a:t>
            </a:r>
            <a:r>
              <a:rPr lang="fr-FR" sz="2400" b="1" i="1" dirty="0" smtClean="0">
                <a:solidFill>
                  <a:schemeClr val="accent3">
                    <a:lumMod val="50000"/>
                  </a:schemeClr>
                </a:solidFill>
              </a:rPr>
              <a:t>jardin </a:t>
            </a:r>
            <a:r>
              <a:rPr lang="fr-FR" sz="2400" b="1" i="1" dirty="0">
                <a:solidFill>
                  <a:schemeClr val="accent3">
                    <a:lumMod val="50000"/>
                  </a:schemeClr>
                </a:solidFill>
              </a:rPr>
              <a:t>potager </a:t>
            </a:r>
            <a:r>
              <a:rPr lang="fr-FR" sz="2400" i="1" dirty="0">
                <a:solidFill>
                  <a:schemeClr val="accent3">
                    <a:lumMod val="50000"/>
                  </a:schemeClr>
                </a:solidFill>
              </a:rPr>
              <a:t>au </a:t>
            </a:r>
            <a:r>
              <a:rPr lang="fr-FR" sz="2400" i="1" dirty="0" smtClean="0">
                <a:solidFill>
                  <a:schemeClr val="accent3">
                    <a:lumMod val="50000"/>
                  </a:schemeClr>
                </a:solidFill>
              </a:rPr>
              <a:t>collège.</a:t>
            </a:r>
            <a:endParaRPr lang="fr-FR" sz="2400" i="1" dirty="0">
              <a:solidFill>
                <a:schemeClr val="accent3">
                  <a:lumMod val="50000"/>
                </a:schemeClr>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133454"/>
            <a:ext cx="583248" cy="6120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6132205"/>
            <a:ext cx="583249" cy="612000"/>
          </a:xfrm>
          <a:prstGeom prst="rect">
            <a:avLst/>
          </a:prstGeom>
        </p:spPr>
      </p:pic>
      <p:pic>
        <p:nvPicPr>
          <p:cNvPr id="10" name="Image 9"/>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8341" r="43229"/>
          <a:stretch/>
        </p:blipFill>
        <p:spPr>
          <a:xfrm>
            <a:off x="6972365" y="2564904"/>
            <a:ext cx="1084808" cy="1260000"/>
          </a:xfrm>
          <a:prstGeom prst="rect">
            <a:avLst/>
          </a:prstGeom>
        </p:spPr>
      </p:pic>
      <p:pic>
        <p:nvPicPr>
          <p:cNvPr id="11" name="Image 10"/>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4925" t="6418" r="23582" b="13715"/>
          <a:stretch/>
        </p:blipFill>
        <p:spPr>
          <a:xfrm rot="5400000">
            <a:off x="7970552" y="2745829"/>
            <a:ext cx="1231888" cy="900000"/>
          </a:xfrm>
          <a:prstGeom prst="rect">
            <a:avLst/>
          </a:prstGeom>
        </p:spPr>
      </p:pic>
      <p:pic>
        <p:nvPicPr>
          <p:cNvPr id="13" name="Image 12"/>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9838" t="15440" b="19552"/>
          <a:stretch/>
        </p:blipFill>
        <p:spPr>
          <a:xfrm>
            <a:off x="4427984" y="4257048"/>
            <a:ext cx="2751669" cy="1116000"/>
          </a:xfrm>
          <a:prstGeom prst="rect">
            <a:avLst/>
          </a:prstGeom>
        </p:spPr>
      </p:pic>
      <p:sp>
        <p:nvSpPr>
          <p:cNvPr id="14" name="ZoneTexte 13"/>
          <p:cNvSpPr txBox="1"/>
          <p:nvPr/>
        </p:nvSpPr>
        <p:spPr>
          <a:xfrm>
            <a:off x="1673528" y="5517232"/>
            <a:ext cx="5841241" cy="1077218"/>
          </a:xfrm>
          <a:prstGeom prst="rect">
            <a:avLst/>
          </a:prstGeom>
          <a:noFill/>
        </p:spPr>
        <p:txBody>
          <a:bodyPr wrap="square" rtlCol="0">
            <a:spAutoFit/>
          </a:bodyPr>
          <a:lstStyle/>
          <a:p>
            <a:pPr algn="ctr"/>
            <a:r>
              <a:rPr lang="fr-FR" sz="1600" dirty="0" smtClean="0">
                <a:solidFill>
                  <a:schemeClr val="accent3">
                    <a:lumMod val="50000"/>
                  </a:schemeClr>
                </a:solidFill>
              </a:rPr>
              <a:t>Nous avons : (1) fabriqué </a:t>
            </a:r>
            <a:r>
              <a:rPr lang="fr-FR" sz="1600" dirty="0">
                <a:solidFill>
                  <a:schemeClr val="accent3">
                    <a:lumMod val="50000"/>
                  </a:schemeClr>
                </a:solidFill>
              </a:rPr>
              <a:t>un panier en </a:t>
            </a:r>
            <a:r>
              <a:rPr lang="fr-FR" sz="1600" dirty="0" smtClean="0">
                <a:solidFill>
                  <a:schemeClr val="accent3">
                    <a:lumMod val="50000"/>
                  </a:schemeClr>
                </a:solidFill>
              </a:rPr>
              <a:t>myrte avec Annick Rony (l), (2) imprimé </a:t>
            </a:r>
            <a:r>
              <a:rPr lang="fr-FR" sz="1600" dirty="0">
                <a:solidFill>
                  <a:schemeClr val="accent3">
                    <a:lumMod val="50000"/>
                  </a:schemeClr>
                </a:solidFill>
              </a:rPr>
              <a:t>une poire d’arrosoir </a:t>
            </a:r>
            <a:r>
              <a:rPr lang="fr-FR" sz="1600" dirty="0" smtClean="0">
                <a:solidFill>
                  <a:schemeClr val="accent3">
                    <a:lumMod val="50000"/>
                  </a:schemeClr>
                </a:solidFill>
              </a:rPr>
              <a:t>en PLA, </a:t>
            </a:r>
          </a:p>
          <a:p>
            <a:pPr algn="ctr"/>
            <a:r>
              <a:rPr lang="fr-FR" sz="1600" dirty="0" smtClean="0">
                <a:solidFill>
                  <a:schemeClr val="accent3">
                    <a:lumMod val="50000"/>
                  </a:schemeClr>
                </a:solidFill>
              </a:rPr>
              <a:t>(3) cultivé des haricots, des radis et des pommes de terre dans le jardin du collège.</a:t>
            </a:r>
          </a:p>
        </p:txBody>
      </p:sp>
      <p:pic>
        <p:nvPicPr>
          <p:cNvPr id="15" name="Image 14"/>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20271" t="5887" r="24665" b="7878"/>
          <a:stretch/>
        </p:blipFill>
        <p:spPr>
          <a:xfrm>
            <a:off x="7236296" y="4005064"/>
            <a:ext cx="1716367" cy="1512000"/>
          </a:xfrm>
          <a:prstGeom prst="rect">
            <a:avLst/>
          </a:prstGeom>
        </p:spPr>
      </p:pic>
      <p:grpSp>
        <p:nvGrpSpPr>
          <p:cNvPr id="21" name="Groupe 20"/>
          <p:cNvGrpSpPr/>
          <p:nvPr/>
        </p:nvGrpSpPr>
        <p:grpSpPr>
          <a:xfrm>
            <a:off x="4465363" y="2492896"/>
            <a:ext cx="2698925" cy="1423659"/>
            <a:chOff x="1655696" y="2581405"/>
            <a:chExt cx="2698925" cy="1423659"/>
          </a:xfrm>
        </p:grpSpPr>
        <p:pic>
          <p:nvPicPr>
            <p:cNvPr id="9" name="Image 8"/>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l="1963"/>
            <a:stretch/>
          </p:blipFill>
          <p:spPr>
            <a:xfrm>
              <a:off x="1655696" y="2581405"/>
              <a:ext cx="2446997" cy="1404000"/>
            </a:xfrm>
            <a:prstGeom prst="rect">
              <a:avLst/>
            </a:prstGeom>
          </p:spPr>
        </p:pic>
        <p:sp>
          <p:nvSpPr>
            <p:cNvPr id="18" name="ZoneTexte 17"/>
            <p:cNvSpPr txBox="1"/>
            <p:nvPr/>
          </p:nvSpPr>
          <p:spPr>
            <a:xfrm>
              <a:off x="3940725" y="3666510"/>
              <a:ext cx="413896" cy="338554"/>
            </a:xfrm>
            <a:prstGeom prst="rect">
              <a:avLst/>
            </a:prstGeom>
            <a:solidFill>
              <a:schemeClr val="bg1"/>
            </a:solidFill>
          </p:spPr>
          <p:txBody>
            <a:bodyPr wrap="none" rtlCol="0">
              <a:spAutoFit/>
            </a:bodyPr>
            <a:lstStyle/>
            <a:p>
              <a:r>
                <a:rPr lang="fr-FR" sz="1600" dirty="0" smtClean="0"/>
                <a:t>(2)</a:t>
              </a:r>
              <a:endParaRPr lang="fr-FR" sz="1600" dirty="0"/>
            </a:p>
          </p:txBody>
        </p:sp>
      </p:grpSp>
      <p:pic>
        <p:nvPicPr>
          <p:cNvPr id="12" name="Image 11"/>
          <p:cNvPicPr>
            <a:picLocks noChangeAspect="1"/>
          </p:cNvPicPr>
          <p:nvPr/>
        </p:nvPicPr>
        <p:blipFill rotWithShape="1">
          <a:blip r:embed="rId15" cstate="print">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Lst>
          </a:blip>
          <a:srcRect l="13027" t="7214" r="9609"/>
          <a:stretch/>
        </p:blipFill>
        <p:spPr>
          <a:xfrm>
            <a:off x="179512" y="4076904"/>
            <a:ext cx="2134479" cy="1440000"/>
          </a:xfrm>
          <a:prstGeom prst="rect">
            <a:avLst/>
          </a:prstGeom>
        </p:spPr>
      </p:pic>
      <p:grpSp>
        <p:nvGrpSpPr>
          <p:cNvPr id="27" name="Groupe 26"/>
          <p:cNvGrpSpPr/>
          <p:nvPr/>
        </p:nvGrpSpPr>
        <p:grpSpPr>
          <a:xfrm>
            <a:off x="2396395" y="4148912"/>
            <a:ext cx="2229461" cy="1346834"/>
            <a:chOff x="2396395" y="4148912"/>
            <a:chExt cx="2229461" cy="1346834"/>
          </a:xfrm>
        </p:grpSpPr>
        <p:pic>
          <p:nvPicPr>
            <p:cNvPr id="3" name="Image 2"/>
            <p:cNvPicPr>
              <a:picLocks noChangeAspect="1"/>
            </p:cNvPicPr>
            <p:nvPr/>
          </p:nvPicPr>
          <p:blipFill rotWithShape="1">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l="31301" b="17960"/>
            <a:stretch/>
          </p:blipFill>
          <p:spPr>
            <a:xfrm>
              <a:off x="2396395" y="4148912"/>
              <a:ext cx="1982916" cy="1332000"/>
            </a:xfrm>
            <a:prstGeom prst="rect">
              <a:avLst/>
            </a:prstGeom>
          </p:spPr>
        </p:pic>
        <p:sp>
          <p:nvSpPr>
            <p:cNvPr id="19" name="ZoneTexte 18"/>
            <p:cNvSpPr txBox="1"/>
            <p:nvPr/>
          </p:nvSpPr>
          <p:spPr>
            <a:xfrm>
              <a:off x="4211960" y="5157192"/>
              <a:ext cx="413896" cy="338554"/>
            </a:xfrm>
            <a:prstGeom prst="rect">
              <a:avLst/>
            </a:prstGeom>
            <a:solidFill>
              <a:schemeClr val="bg1"/>
            </a:solidFill>
          </p:spPr>
          <p:txBody>
            <a:bodyPr wrap="none" rtlCol="0">
              <a:spAutoFit/>
            </a:bodyPr>
            <a:lstStyle/>
            <a:p>
              <a:r>
                <a:rPr lang="fr-FR" sz="1600" dirty="0" smtClean="0"/>
                <a:t>(3)</a:t>
              </a:r>
              <a:endParaRPr lang="fr-FR" sz="1600" dirty="0"/>
            </a:p>
          </p:txBody>
        </p:sp>
      </p:grpSp>
      <p:pic>
        <p:nvPicPr>
          <p:cNvPr id="23" name="Image 22"/>
          <p:cNvPicPr>
            <a:picLocks noChangeAspect="1"/>
          </p:cNvPicPr>
          <p:nvPr/>
        </p:nvPicPr>
        <p:blipFill rotWithShape="1">
          <a:blip r:embed="rId19" cstate="print">
            <a:extLst>
              <a:ext uri="{BEBA8EAE-BF5A-486C-A8C5-ECC9F3942E4B}">
                <a14:imgProps xmlns:a14="http://schemas.microsoft.com/office/drawing/2010/main">
                  <a14:imgLayer r:embed="rId20">
                    <a14:imgEffect>
                      <a14:sharpenSoften amount="25000"/>
                    </a14:imgEffect>
                  </a14:imgLayer>
                </a14:imgProps>
              </a:ext>
              <a:ext uri="{28A0092B-C50C-407E-A947-70E740481C1C}">
                <a14:useLocalDpi xmlns:a14="http://schemas.microsoft.com/office/drawing/2010/main" val="0"/>
              </a:ext>
            </a:extLst>
          </a:blip>
          <a:srcRect l="5152" t="8814" r="2750"/>
          <a:stretch/>
        </p:blipFill>
        <p:spPr>
          <a:xfrm>
            <a:off x="1475656" y="2437405"/>
            <a:ext cx="2779511" cy="1548000"/>
          </a:xfrm>
          <a:prstGeom prst="rect">
            <a:avLst/>
          </a:prstGeom>
        </p:spPr>
      </p:pic>
      <p:grpSp>
        <p:nvGrpSpPr>
          <p:cNvPr id="25" name="Groupe 24"/>
          <p:cNvGrpSpPr/>
          <p:nvPr/>
        </p:nvGrpSpPr>
        <p:grpSpPr>
          <a:xfrm>
            <a:off x="107504" y="2448835"/>
            <a:ext cx="1566024" cy="1556229"/>
            <a:chOff x="179512" y="2448835"/>
            <a:chExt cx="1566024" cy="1556229"/>
          </a:xfrm>
        </p:grpSpPr>
        <p:pic>
          <p:nvPicPr>
            <p:cNvPr id="6" name="Image 5"/>
            <p:cNvPicPr>
              <a:picLocks noChangeAspect="1"/>
            </p:cNvPicPr>
            <p:nvPr/>
          </p:nvPicPr>
          <p:blipFill rotWithShape="1">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l="9143" r="24166"/>
            <a:stretch/>
          </p:blipFill>
          <p:spPr>
            <a:xfrm rot="5400000">
              <a:off x="59227" y="2569120"/>
              <a:ext cx="1536570" cy="1296000"/>
            </a:xfrm>
            <a:prstGeom prst="rect">
              <a:avLst/>
            </a:prstGeom>
          </p:spPr>
        </p:pic>
        <p:sp>
          <p:nvSpPr>
            <p:cNvPr id="17" name="ZoneTexte 16"/>
            <p:cNvSpPr txBox="1"/>
            <p:nvPr/>
          </p:nvSpPr>
          <p:spPr>
            <a:xfrm>
              <a:off x="1331640" y="3666510"/>
              <a:ext cx="413896" cy="338554"/>
            </a:xfrm>
            <a:prstGeom prst="rect">
              <a:avLst/>
            </a:prstGeom>
            <a:solidFill>
              <a:schemeClr val="bg1"/>
            </a:solidFill>
          </p:spPr>
          <p:txBody>
            <a:bodyPr wrap="none" rtlCol="0">
              <a:spAutoFit/>
            </a:bodyPr>
            <a:lstStyle/>
            <a:p>
              <a:r>
                <a:rPr lang="fr-FR" sz="1600" dirty="0" smtClean="0"/>
                <a:t>(1)</a:t>
              </a:r>
              <a:endParaRPr lang="fr-FR" sz="1600" dirty="0"/>
            </a:p>
          </p:txBody>
        </p:sp>
      </p:grpSp>
    </p:spTree>
    <p:extLst>
      <p:ext uri="{BB962C8B-B14F-4D97-AF65-F5344CB8AC3E}">
        <p14:creationId xmlns:p14="http://schemas.microsoft.com/office/powerpoint/2010/main" val="2108820524"/>
      </p:ext>
    </p:extLst>
  </p:cSld>
  <p:clrMapOvr>
    <a:masterClrMapping/>
  </p:clrMapOvr>
  <p:transition spd="slow" advTm="20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3500"/>
                            </p:stCondLst>
                            <p:childTnLst>
                              <p:par>
                                <p:cTn id="13" presetID="2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40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45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5500"/>
                            </p:stCondLst>
                            <p:childTnLst>
                              <p:par>
                                <p:cTn id="29" presetID="22" presetClass="entr" presetSubtype="1"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6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6500"/>
                            </p:stCondLst>
                            <p:childTnLst>
                              <p:par>
                                <p:cTn id="37" presetID="2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70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7500"/>
                            </p:stCondLst>
                            <p:childTnLst>
                              <p:par>
                                <p:cTn id="45" presetID="2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166887"/>
            <a:ext cx="8784976" cy="1470025"/>
          </a:xfrm>
        </p:spPr>
        <p:txBody>
          <a:bodyPr>
            <a:noAutofit/>
          </a:bodyPr>
          <a:lstStyle/>
          <a:p>
            <a:r>
              <a:rPr lang="fr-FR" sz="2400" dirty="0" smtClean="0"/>
              <a:t/>
            </a:r>
            <a:br>
              <a:rPr lang="fr-FR" sz="2400" dirty="0" smtClean="0"/>
            </a:br>
            <a:r>
              <a:rPr lang="fr-FR" sz="2000" u="sng" dirty="0" smtClean="0">
                <a:solidFill>
                  <a:srgbClr val="7030A0"/>
                </a:solidFill>
              </a:rPr>
              <a:t>Actions menées lors de la réalisation du projet</a:t>
            </a:r>
            <a:r>
              <a:rPr lang="fr-FR" sz="2000" dirty="0" smtClean="0">
                <a:solidFill>
                  <a:srgbClr val="7030A0"/>
                </a:solidFill>
              </a:rPr>
              <a:t> :</a:t>
            </a:r>
            <a:r>
              <a:rPr lang="fr-FR" sz="2400" dirty="0" smtClean="0">
                <a:solidFill>
                  <a:srgbClr val="7030A0"/>
                </a:solidFill>
              </a:rPr>
              <a:t> </a:t>
            </a:r>
            <a:r>
              <a:rPr lang="fr-FR" sz="2400" dirty="0" smtClean="0"/>
              <a:t/>
            </a:r>
            <a:br>
              <a:rPr lang="fr-FR" sz="2400" dirty="0" smtClean="0"/>
            </a:br>
            <a:r>
              <a:rPr lang="fr-FR" sz="2400" dirty="0"/>
              <a:t/>
            </a:r>
            <a:br>
              <a:rPr lang="fr-FR" sz="2400" dirty="0"/>
            </a:br>
            <a:r>
              <a:rPr lang="fr-FR" sz="2400" b="1" dirty="0" smtClean="0">
                <a:solidFill>
                  <a:srgbClr val="7030A0"/>
                </a:solidFill>
              </a:rPr>
              <a:t>4- </a:t>
            </a:r>
            <a:r>
              <a:rPr lang="fr-FR" sz="2400" b="1" u="sng" dirty="0" smtClean="0">
                <a:solidFill>
                  <a:srgbClr val="7030A0"/>
                </a:solidFill>
              </a:rPr>
              <a:t>Multiplication des </a:t>
            </a:r>
            <a:r>
              <a:rPr lang="fr-FR" sz="2400" b="1" u="sng" dirty="0">
                <a:solidFill>
                  <a:srgbClr val="7030A0"/>
                </a:solidFill>
              </a:rPr>
              <a:t>acteurs</a:t>
            </a:r>
            <a:r>
              <a:rPr lang="fr-FR" sz="2400" b="1" dirty="0">
                <a:solidFill>
                  <a:srgbClr val="7030A0"/>
                </a:solidFill>
              </a:rPr>
              <a:t> : </a:t>
            </a:r>
            <a:r>
              <a:rPr lang="fr-FR" sz="2400" b="1" dirty="0" smtClean="0"/>
              <a:t/>
            </a:r>
            <a:br>
              <a:rPr lang="fr-FR" sz="2400" b="1" dirty="0" smtClean="0"/>
            </a:br>
            <a:r>
              <a:rPr lang="fr-FR" sz="1100" dirty="0" smtClean="0"/>
              <a:t/>
            </a:r>
            <a:br>
              <a:rPr lang="fr-FR" sz="1100" dirty="0" smtClean="0"/>
            </a:br>
            <a:r>
              <a:rPr lang="fr-FR" sz="2400" dirty="0" smtClean="0">
                <a:solidFill>
                  <a:srgbClr val="7030A0"/>
                </a:solidFill>
                <a:latin typeface="Calibri"/>
                <a:cs typeface="Calibri"/>
              </a:rPr>
              <a:t>○</a:t>
            </a:r>
            <a:r>
              <a:rPr lang="fr-FR" sz="2400" dirty="0" smtClean="0">
                <a:latin typeface="Calibri"/>
                <a:cs typeface="Calibri"/>
              </a:rPr>
              <a:t> </a:t>
            </a:r>
            <a:r>
              <a:rPr lang="fr-FR" sz="2400" dirty="0" smtClean="0">
                <a:solidFill>
                  <a:srgbClr val="7030A0"/>
                </a:solidFill>
              </a:rPr>
              <a:t>Réalisation </a:t>
            </a:r>
            <a:r>
              <a:rPr lang="fr-FR" sz="2400" dirty="0">
                <a:solidFill>
                  <a:srgbClr val="7030A0"/>
                </a:solidFill>
              </a:rPr>
              <a:t>d’articles dans le </a:t>
            </a:r>
            <a:r>
              <a:rPr lang="fr-FR" sz="2400" b="1" dirty="0">
                <a:solidFill>
                  <a:srgbClr val="7030A0"/>
                </a:solidFill>
              </a:rPr>
              <a:t>journal scientifique </a:t>
            </a:r>
            <a:r>
              <a:rPr lang="fr-FR" sz="2400" dirty="0">
                <a:solidFill>
                  <a:srgbClr val="7030A0"/>
                </a:solidFill>
              </a:rPr>
              <a:t>du collège et de vidéos </a:t>
            </a:r>
            <a:r>
              <a:rPr lang="fr-FR" sz="2400" b="1" dirty="0">
                <a:solidFill>
                  <a:srgbClr val="7030A0"/>
                </a:solidFill>
              </a:rPr>
              <a:t>accessibles</a:t>
            </a:r>
            <a:r>
              <a:rPr lang="fr-FR" sz="2400" dirty="0">
                <a:solidFill>
                  <a:srgbClr val="7030A0"/>
                </a:solidFill>
              </a:rPr>
              <a:t> à l’ensemble des </a:t>
            </a:r>
            <a:r>
              <a:rPr lang="fr-FR" sz="2400" b="1" dirty="0">
                <a:solidFill>
                  <a:srgbClr val="7030A0"/>
                </a:solidFill>
              </a:rPr>
              <a:t>élèves</a:t>
            </a:r>
            <a:r>
              <a:rPr lang="fr-FR" sz="2400" dirty="0">
                <a:solidFill>
                  <a:srgbClr val="7030A0"/>
                </a:solidFill>
              </a:rPr>
              <a:t> du collège et leurs </a:t>
            </a:r>
            <a:r>
              <a:rPr lang="fr-FR" sz="2400" b="1" dirty="0" smtClean="0">
                <a:solidFill>
                  <a:srgbClr val="7030A0"/>
                </a:solidFill>
              </a:rPr>
              <a:t>familles</a:t>
            </a:r>
            <a:r>
              <a:rPr lang="fr-FR" sz="2400" dirty="0" smtClean="0">
                <a:solidFill>
                  <a:srgbClr val="7030A0"/>
                </a:solidFill>
              </a:rPr>
              <a:t> </a:t>
            </a:r>
            <a:r>
              <a:rPr lang="fr-FR" sz="2400" i="1" dirty="0">
                <a:solidFill>
                  <a:srgbClr val="7030A0"/>
                </a:solidFill>
              </a:rPr>
              <a:t>(en cours)</a:t>
            </a:r>
            <a:r>
              <a:rPr lang="fr-FR" sz="2400" dirty="0" smtClean="0">
                <a:solidFill>
                  <a:srgbClr val="7030A0"/>
                </a:solidFill>
              </a:rPr>
              <a:t>.</a:t>
            </a:r>
            <a:r>
              <a:rPr lang="fr-FR" sz="2400" dirty="0" smtClean="0"/>
              <a:t/>
            </a:r>
            <a:br>
              <a:rPr lang="fr-FR" sz="2400" dirty="0" smtClean="0"/>
            </a:br>
            <a:r>
              <a:rPr lang="fr-FR" sz="2400" dirty="0" smtClean="0">
                <a:solidFill>
                  <a:schemeClr val="accent2">
                    <a:lumMod val="75000"/>
                  </a:schemeClr>
                </a:solidFill>
                <a:latin typeface="Calibri"/>
                <a:cs typeface="Calibri"/>
              </a:rPr>
              <a:t>○ </a:t>
            </a:r>
            <a:r>
              <a:rPr lang="fr-FR" sz="2400" dirty="0" smtClean="0">
                <a:solidFill>
                  <a:schemeClr val="accent2">
                    <a:lumMod val="75000"/>
                  </a:schemeClr>
                </a:solidFill>
              </a:rPr>
              <a:t>Création, dans la future </a:t>
            </a:r>
            <a:r>
              <a:rPr lang="fr-FR" sz="2400" b="1" dirty="0">
                <a:solidFill>
                  <a:schemeClr val="accent2">
                    <a:lumMod val="75000"/>
                  </a:schemeClr>
                </a:solidFill>
              </a:rPr>
              <a:t>charte des sorties </a:t>
            </a:r>
            <a:r>
              <a:rPr lang="fr-FR" sz="2400" b="1" dirty="0" smtClean="0">
                <a:solidFill>
                  <a:schemeClr val="accent2">
                    <a:lumMod val="75000"/>
                  </a:schemeClr>
                </a:solidFill>
              </a:rPr>
              <a:t>scolaires du collège</a:t>
            </a:r>
            <a:r>
              <a:rPr lang="fr-FR" sz="2400" dirty="0" smtClean="0">
                <a:solidFill>
                  <a:schemeClr val="accent2">
                    <a:lumMod val="75000"/>
                  </a:schemeClr>
                </a:solidFill>
              </a:rPr>
              <a:t>, d’une mention sur le pique-nique zéro déchet (en cours). </a:t>
            </a:r>
            <a:r>
              <a:rPr lang="fr-FR" sz="2400" dirty="0" smtClean="0">
                <a:solidFill>
                  <a:srgbClr val="7030A0"/>
                </a:solidFill>
              </a:rPr>
              <a:t/>
            </a:r>
            <a:br>
              <a:rPr lang="fr-FR" sz="2400" dirty="0" smtClean="0">
                <a:solidFill>
                  <a:srgbClr val="7030A0"/>
                </a:solidFill>
              </a:rPr>
            </a:br>
            <a:r>
              <a:rPr lang="fr-FR" sz="2400" dirty="0" smtClean="0">
                <a:solidFill>
                  <a:srgbClr val="002060"/>
                </a:solidFill>
                <a:latin typeface="Calibri"/>
                <a:cs typeface="Calibri"/>
              </a:rPr>
              <a:t>○ </a:t>
            </a:r>
            <a:r>
              <a:rPr lang="fr-FR" sz="2400" b="1" dirty="0" smtClean="0">
                <a:solidFill>
                  <a:srgbClr val="002060"/>
                </a:solidFill>
              </a:rPr>
              <a:t>Interventions</a:t>
            </a:r>
            <a:r>
              <a:rPr lang="fr-FR" sz="2400" dirty="0" smtClean="0">
                <a:solidFill>
                  <a:srgbClr val="002060"/>
                </a:solidFill>
              </a:rPr>
              <a:t> auprès des </a:t>
            </a:r>
            <a:r>
              <a:rPr lang="fr-FR" sz="2400" b="1" dirty="0" smtClean="0">
                <a:solidFill>
                  <a:srgbClr val="002060"/>
                </a:solidFill>
              </a:rPr>
              <a:t>écoles</a:t>
            </a:r>
            <a:r>
              <a:rPr lang="fr-FR" sz="2400" dirty="0" smtClean="0">
                <a:solidFill>
                  <a:srgbClr val="002060"/>
                </a:solidFill>
              </a:rPr>
              <a:t> de la micro région, du </a:t>
            </a:r>
            <a:r>
              <a:rPr lang="fr-FR" sz="2400" b="1" dirty="0" smtClean="0">
                <a:solidFill>
                  <a:srgbClr val="002060"/>
                </a:solidFill>
              </a:rPr>
              <a:t>collège</a:t>
            </a:r>
            <a:r>
              <a:rPr lang="fr-FR" sz="2400" dirty="0" smtClean="0">
                <a:solidFill>
                  <a:srgbClr val="002060"/>
                </a:solidFill>
              </a:rPr>
              <a:t> et du </a:t>
            </a:r>
            <a:r>
              <a:rPr lang="fr-FR" sz="2400" b="1" dirty="0" smtClean="0">
                <a:solidFill>
                  <a:srgbClr val="002060"/>
                </a:solidFill>
              </a:rPr>
              <a:t>lycée</a:t>
            </a:r>
            <a:r>
              <a:rPr lang="fr-FR" sz="2400" dirty="0" smtClean="0">
                <a:solidFill>
                  <a:srgbClr val="002060"/>
                </a:solidFill>
              </a:rPr>
              <a:t> d’île Rousse </a:t>
            </a:r>
            <a:r>
              <a:rPr lang="fr-FR" sz="2400" i="1" dirty="0">
                <a:solidFill>
                  <a:srgbClr val="002060"/>
                </a:solidFill>
              </a:rPr>
              <a:t>(en cours)</a:t>
            </a:r>
            <a:r>
              <a:rPr lang="fr-FR" sz="2400" dirty="0" smtClean="0">
                <a:solidFill>
                  <a:srgbClr val="002060"/>
                </a:solidFill>
              </a:rPr>
              <a:t>.</a:t>
            </a:r>
            <a:endParaRPr lang="fr-FR" sz="2400" dirty="0">
              <a:solidFill>
                <a:srgbClr val="002060"/>
              </a:solidFill>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706" t="29477" r="24162" b="23135"/>
          <a:stretch/>
        </p:blipFill>
        <p:spPr bwMode="auto">
          <a:xfrm>
            <a:off x="7638147" y="5769360"/>
            <a:ext cx="1254333"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6132205"/>
            <a:ext cx="583248" cy="612000"/>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40" y="6132205"/>
            <a:ext cx="583248" cy="612000"/>
          </a:xfrm>
          <a:prstGeom prst="rect">
            <a:avLst/>
          </a:prstGeom>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4046659"/>
            <a:ext cx="2305134"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907704" y="5589240"/>
            <a:ext cx="5471708" cy="830997"/>
          </a:xfrm>
          <a:prstGeom prst="rect">
            <a:avLst/>
          </a:prstGeom>
        </p:spPr>
        <p:txBody>
          <a:bodyPr wrap="square">
            <a:spAutoFit/>
          </a:bodyPr>
          <a:lstStyle/>
          <a:p>
            <a:pPr algn="ctr"/>
            <a:r>
              <a:rPr lang="fr-FR" sz="1200" dirty="0" smtClean="0">
                <a:hlinkClick r:id="rId6"/>
              </a:rPr>
              <a:t>Captures d’écran de l’article sur l’exploitation de Monsieur </a:t>
            </a:r>
            <a:r>
              <a:rPr lang="fr-FR" sz="1200" dirty="0" smtClean="0">
                <a:hlinkClick r:id="rId6"/>
              </a:rPr>
              <a:t>Nobili, </a:t>
            </a:r>
            <a:r>
              <a:rPr lang="fr-FR" sz="1200" dirty="0" smtClean="0">
                <a:hlinkClick r:id="rId6"/>
              </a:rPr>
              <a:t>de la vidéo sur la </a:t>
            </a:r>
            <a:r>
              <a:rPr lang="fr-FR" sz="1200" dirty="0" smtClean="0">
                <a:hlinkClick r:id="rId6"/>
              </a:rPr>
              <a:t>vannerie, </a:t>
            </a:r>
            <a:r>
              <a:rPr lang="fr-FR" sz="1200" dirty="0" smtClean="0">
                <a:hlinkClick r:id="rId6"/>
              </a:rPr>
              <a:t>de la vidéo sur la pointe de </a:t>
            </a:r>
            <a:r>
              <a:rPr lang="fr-FR" sz="1200" dirty="0" err="1" smtClean="0">
                <a:hlinkClick r:id="rId6"/>
              </a:rPr>
              <a:t>Spanu</a:t>
            </a:r>
            <a:r>
              <a:rPr lang="fr-FR" sz="1200" dirty="0" smtClean="0">
                <a:hlinkClick r:id="rId6"/>
              </a:rPr>
              <a:t> </a:t>
            </a:r>
            <a:r>
              <a:rPr lang="fr-FR" sz="1200" dirty="0" smtClean="0">
                <a:hlinkClick r:id="rId6"/>
              </a:rPr>
              <a:t>et </a:t>
            </a:r>
            <a:r>
              <a:rPr lang="fr-FR" sz="1200" dirty="0">
                <a:hlinkClick r:id="rId6"/>
              </a:rPr>
              <a:t>de la page d’accueil de l’ENT du collège </a:t>
            </a:r>
            <a:r>
              <a:rPr lang="fr-FR" sz="1200" dirty="0" smtClean="0">
                <a:hlinkClick r:id="rId6"/>
              </a:rPr>
              <a:t>d’où nos </a:t>
            </a:r>
            <a:r>
              <a:rPr lang="fr-FR" sz="1200" dirty="0">
                <a:hlinkClick r:id="rId6"/>
              </a:rPr>
              <a:t>articles et </a:t>
            </a:r>
            <a:r>
              <a:rPr lang="fr-FR" sz="1200" dirty="0" smtClean="0">
                <a:hlinkClick r:id="rId6"/>
              </a:rPr>
              <a:t>vidéos </a:t>
            </a:r>
            <a:r>
              <a:rPr lang="fr-FR" sz="1200" dirty="0">
                <a:hlinkClick r:id="rId6"/>
              </a:rPr>
              <a:t>sont accessibles </a:t>
            </a:r>
            <a:r>
              <a:rPr lang="fr-FR" sz="1200" dirty="0" smtClean="0">
                <a:hlinkClick r:id="rId6"/>
              </a:rPr>
              <a:t>par </a:t>
            </a:r>
            <a:r>
              <a:rPr lang="fr-FR" sz="1200" dirty="0">
                <a:hlinkClick r:id="rId6"/>
              </a:rPr>
              <a:t>l’ensemble des élèves, familles et personnels du </a:t>
            </a:r>
            <a:r>
              <a:rPr lang="fr-FR" sz="1200" dirty="0" smtClean="0">
                <a:hlinkClick r:id="rId6"/>
              </a:rPr>
              <a:t>collège.</a:t>
            </a:r>
            <a:endParaRPr lang="fr-FR" sz="1200" dirty="0" smtClean="0">
              <a:hlinkClick r:id="rId6"/>
            </a:endParaRPr>
          </a:p>
        </p:txBody>
      </p:sp>
      <p:pic>
        <p:nvPicPr>
          <p:cNvPr id="409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228" t="12931" r="28873" b="7806"/>
          <a:stretch/>
        </p:blipFill>
        <p:spPr bwMode="auto">
          <a:xfrm>
            <a:off x="271804" y="3842701"/>
            <a:ext cx="1347868" cy="19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21775" t="25970" r="45140" b="40841"/>
          <a:stretch/>
        </p:blipFill>
        <p:spPr bwMode="auto">
          <a:xfrm>
            <a:off x="4113632" y="4317318"/>
            <a:ext cx="2042544"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2307" t="23881" r="75530" b="47469"/>
          <a:stretch/>
        </p:blipFill>
        <p:spPr bwMode="auto">
          <a:xfrm>
            <a:off x="1979713" y="4261198"/>
            <a:ext cx="1728191" cy="125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583531"/>
      </p:ext>
    </p:extLst>
  </p:cSld>
  <p:clrMapOvr>
    <a:masterClrMapping/>
  </p:clrMapOvr>
  <mc:AlternateContent xmlns:mc="http://schemas.openxmlformats.org/markup-compatibility/2006" xmlns:p14="http://schemas.microsoft.com/office/powerpoint/2010/main">
    <mc:Choice Requires="p14">
      <p:transition spd="slow" p14:dur="2000" advTm="24000">
        <p:cover dir="rd"/>
      </p:transition>
    </mc:Choice>
    <mc:Fallback xmlns="">
      <p:transition spd="slow" advTm="24000">
        <p:cover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8000"/>
                                        <p:tgtEl>
                                          <p:spTgt spid="2"/>
                                        </p:tgtEl>
                                      </p:cBhvr>
                                    </p:animEffect>
                                  </p:childTnLst>
                                </p:cTn>
                              </p:par>
                            </p:childTnLst>
                          </p:cTn>
                        </p:par>
                        <p:par>
                          <p:cTn id="8" fill="hold">
                            <p:stCondLst>
                              <p:cond delay="8000"/>
                            </p:stCondLst>
                            <p:childTnLst>
                              <p:par>
                                <p:cTn id="9" presetID="22" presetClass="entr" presetSubtype="1"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ipe(up)">
                                      <p:cBhvr>
                                        <p:cTn id="11" dur="500"/>
                                        <p:tgtEl>
                                          <p:spTgt spid="4099"/>
                                        </p:tgtEl>
                                      </p:cBhvr>
                                    </p:animEffect>
                                  </p:childTnLst>
                                </p:cTn>
                              </p:par>
                            </p:childTnLst>
                          </p:cTn>
                        </p:par>
                        <p:par>
                          <p:cTn id="12" fill="hold">
                            <p:stCondLst>
                              <p:cond delay="8500"/>
                            </p:stCondLst>
                            <p:childTnLst>
                              <p:par>
                                <p:cTn id="13" presetID="22" presetClass="entr" presetSubtype="1"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up)">
                                      <p:cBhvr>
                                        <p:cTn id="15" dur="500"/>
                                        <p:tgtEl>
                                          <p:spTgt spid="1026"/>
                                        </p:tgtEl>
                                      </p:cBhvr>
                                    </p:animEffect>
                                  </p:childTnLst>
                                </p:cTn>
                              </p:par>
                            </p:childTnLst>
                          </p:cTn>
                        </p:par>
                        <p:par>
                          <p:cTn id="16" fill="hold">
                            <p:stCondLst>
                              <p:cond delay="9000"/>
                            </p:stCondLst>
                            <p:childTnLst>
                              <p:par>
                                <p:cTn id="17" presetID="22" presetClass="entr" presetSubtype="1"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wipe(up)">
                                      <p:cBhvr>
                                        <p:cTn id="19" dur="500"/>
                                        <p:tgtEl>
                                          <p:spTgt spid="4101"/>
                                        </p:tgtEl>
                                      </p:cBhvr>
                                    </p:animEffect>
                                  </p:childTnLst>
                                </p:cTn>
                              </p:par>
                            </p:childTnLst>
                          </p:cTn>
                        </p:par>
                        <p:par>
                          <p:cTn id="20" fill="hold">
                            <p:stCondLst>
                              <p:cond delay="9500"/>
                            </p:stCondLst>
                            <p:childTnLst>
                              <p:par>
                                <p:cTn id="21" presetID="22" presetClass="entr" presetSubtype="1"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up)">
                                      <p:cBhvr>
                                        <p:cTn id="23" dur="500"/>
                                        <p:tgtEl>
                                          <p:spTgt spid="4098"/>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7563</TotalTime>
  <Words>369</Words>
  <Application>Microsoft Office PowerPoint</Application>
  <PresentationFormat>Affichage à l'écran (4:3)</PresentationFormat>
  <Paragraphs>45</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 Introduction à la réalisation du projet :   Nous, élèves du collège Jean-Felix Orabona des classes de 6C et de 6D, avons été interpellés par la pollution plastique du littoral calvais. Durant l’année, notre constat fut relayé, dans l’actualité, par le problème des centres d’enfouissement des déchets de l’île.  Nous sommes allés à la rencontre de professionnels locaux, acteurs d’une gestion durable de l’environnement, pour trouver des solutions.  Nous sommes convaincus de l’effet papillon des petits gestes de colibris que nous avons entrepris au collège et dans nos familles. Nous pouvons, chacun, être acteur de notre consommation pour …  …un retour vers le durable !</vt:lpstr>
      <vt:lpstr>Résultats obtenus :  Petits gestes adoptés pour une consommation durable :  - Je bannis les emballages plastiques individuels. - Je proscris les produits plastiques à usage unique. - Je sépare les bio déchets et les déchets recyclables des ordures ménagères. - Je préfère réutiliser et récupérer des objets, je leur donne une deuxième vie. - Je choisis les aliments locaux de saison. - Je peux produire moi-même mes fruits, mes légumes préférés et, avec un peu d’imagination, certains objets de mon quotidien.</vt:lpstr>
      <vt:lpstr> Actions menées lors de la réalisation du projet :   1- Emergence du projet :   Il est possible de réduire nos déchets plastiques qui polluent notre environnement.</vt:lpstr>
      <vt:lpstr> Actions menées lors de la réalisation du projet :   2- Premières actions (1/2) :   □ Collecte des déchets rejetés par la mer.    □ Elaboration du pique-nique zéro déchet. </vt:lpstr>
      <vt:lpstr> Actions menées lors de la réalisation du projet :   2- Premières actions (2/2) :   Rencontre de professionnels de la préservation de l’environnement.</vt:lpstr>
      <vt:lpstr> Actions menées lors de la réalisation du projet :   3- Multiplication des actions (1/2) :  □ Rencontres de producteurs locaux.  □ Création d’un menu composé de produits locaux pour la cantine. </vt:lpstr>
      <vt:lpstr> Actions menées lors de la réalisation du projet :   3- Multiplication des actions (2/2) :   □ Fabrication d’objets usuels biodégradables.  □ Création d’un jardin potager au collège.</vt:lpstr>
      <vt:lpstr> Actions menées lors de la réalisation du projet :   4- Multiplication des acteurs :   ○ Réalisation d’articles dans le journal scientifique du collège et de vidéos accessibles à l’ensemble des élèves du collège et leurs familles (en cours). ○ Création, dans la future charte des sorties scolaires du collège, d’une mention sur le pique-nique zéro déchet (en cours).  ○ Interventions auprès des écoles de la micro région, du collège et du lycée d’île Rousse (en cours).</vt:lpstr>
      <vt:lpstr>Partenaires ayant rendu ce projet possible :   Collectivité de Corse  I Sbuleca Mare (d)  PNRC (e)  Conservatoire du littoral (f) Communauté de communes de Calvi-Balagne (g) Via Télé Paese Jean-Marc Nobili, éleveur bovin (h)  Thomas Orsini, éleveur ovin (i)  Jean-Luc Geronimi, maraîcher (j) Yves Tercé, apiculteur (k)  Annick Rony, vannière (l) Astratella Corsic’Agropôle INRA AM Environnement  Nous vous remercions.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Collège Jean-Félix Orabona Stéphanie Le Gleut Cycle 3 Classe bilingue et classe non bilingue 24 élèves</dc:title>
  <dc:creator>ste</dc:creator>
  <cp:lastModifiedBy>ste</cp:lastModifiedBy>
  <cp:revision>246</cp:revision>
  <dcterms:created xsi:type="dcterms:W3CDTF">2019-01-19T13:16:42Z</dcterms:created>
  <dcterms:modified xsi:type="dcterms:W3CDTF">2019-05-08T21:10:01Z</dcterms:modified>
</cp:coreProperties>
</file>