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56" r:id="rId2"/>
    <p:sldId id="257" r:id="rId3"/>
    <p:sldId id="259" r:id="rId4"/>
    <p:sldId id="264" r:id="rId5"/>
    <p:sldId id="263" r:id="rId6"/>
    <p:sldId id="261" r:id="rId7"/>
    <p:sldId id="268" r:id="rId8"/>
    <p:sldId id="266" r:id="rId9"/>
    <p:sldId id="267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 MORETTI" initials="LM" lastIdx="1" clrIdx="0">
    <p:extLst>
      <p:ext uri="{19B8F6BF-5375-455C-9EA6-DF929625EA0E}">
        <p15:presenceInfo xmlns:p15="http://schemas.microsoft.com/office/powerpoint/2012/main" userId="e953735b306845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46" d="100"/>
          <a:sy n="46" d="100"/>
        </p:scale>
        <p:origin x="8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3972BD-4B40-4F1C-B7A0-9EF9B2DAA26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947B00E6-FA21-41F7-A0C8-D019D04D50D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gm:t>
    </dgm:pt>
    <dgm:pt modelId="{B5992BF9-0FA2-4EA2-A40B-28E2FF1A69C1}" type="par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F0C25F6-D1CF-427B-A954-5EDD8159E844}" type="sibTrans" cxnId="{B488DE4B-8EC5-47EA-A291-6630179994B0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E8CB4AF-72F8-43D9-A8E5-4999AE17AB39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gm:t>
    </dgm:pt>
    <dgm:pt modelId="{35A74769-A0D9-4EC2-B41B-F6A85578731A}" type="par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FFB9864-80CD-46FF-BC46-099EF5B53B63}" type="sibTrans" cxnId="{B64E1292-4ECC-482B-9404-3CED1ABAA3A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2C63928D-F785-4F0B-89B8-BDCB5EA85326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48006" rIns="24003" bIns="48006" numCol="1" spcCol="1270" anchor="ctr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gm:t>
    </dgm:pt>
    <dgm:pt modelId="{9CE77D4C-2B71-413B-891E-22EAAB411B86}" type="par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BB750550-E113-4E9B-A792-D53ED80B284D}" type="sibTrans" cxnId="{C4132712-88FE-431D-9C7D-2FED3026C1F1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E8BE6030-7BB4-4456-B4AB-6FECC0C7A7B5}">
      <dgm:prSet phldrT="[Texte]" custT="1"/>
      <dgm:spPr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5344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gm:t>
    </dgm:pt>
    <dgm:pt modelId="{94CD703C-2272-4638-9854-E0860BC79E13}" type="par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1B617FD5-087F-4B45-81F0-0CCC97C12112}" type="sibTrans" cxnId="{A863DD90-DF2E-412E-B7E9-5CE15EC8CBAB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779DC071-165A-4C56-B00C-AA55498C3F4D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gm:t>
    </dgm:pt>
    <dgm:pt modelId="{B9BF0BAD-0535-47DE-B7D2-CD2BD8C6DD3D}" type="par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814C086-62AA-4AB7-99A0-0CE378EB0D5E}" type="sibTrans" cxnId="{621A1A11-E245-4218-A9C4-7D93510BF26F}">
      <dgm:prSet/>
      <dgm:spPr/>
      <dgm:t>
        <a:bodyPr/>
        <a:lstStyle/>
        <a:p>
          <a:endParaRPr lang="fr-FR" sz="1800">
            <a:solidFill>
              <a:schemeClr val="tx1"/>
            </a:solidFill>
          </a:endParaRPr>
        </a:p>
      </dgm:t>
    </dgm:pt>
    <dgm:pt modelId="{AA95F5D4-2501-482A-932A-A3FA8C7BE471}">
      <dgm:prSet phldrT="[Texte]" custT="1"/>
      <dgm:spPr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4008" tIns="42672" rIns="21336" bIns="42672" numCol="1" spcCol="1270" anchor="ctr" anchorCtr="0"/>
        <a:lstStyle/>
        <a:p>
          <a:pPr algn="l"/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gm:t>
    </dgm:pt>
    <dgm:pt modelId="{CB05BECB-982C-4672-B7E0-F1DF17FEB2A8}" type="par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45B7F321-6F6E-4FD1-9B38-64A5AA689178}" type="sibTrans" cxnId="{3F0E5E86-4BA7-4623-8AAC-26CD3161EBF9}">
      <dgm:prSet/>
      <dgm:spPr/>
      <dgm:t>
        <a:bodyPr/>
        <a:lstStyle/>
        <a:p>
          <a:endParaRPr lang="fr-FR" sz="1600">
            <a:solidFill>
              <a:schemeClr val="tx1"/>
            </a:solidFill>
          </a:endParaRPr>
        </a:p>
      </dgm:t>
    </dgm:pt>
    <dgm:pt modelId="{7C63533D-28AA-4F89-AC10-DEDA45BAE7C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r-FR" sz="1400" dirty="0">
              <a:solidFill>
                <a:schemeClr val="tx1"/>
              </a:solidFill>
            </a:rPr>
            <a:t>7) Conclusion</a:t>
          </a:r>
        </a:p>
      </dgm:t>
    </dgm:pt>
    <dgm:pt modelId="{EB5E29DC-CC3C-4BE6-93B1-422C5BF01ECE}" type="parTrans" cxnId="{67D261CB-B6F8-4739-95D4-BCB0A9BD20BE}">
      <dgm:prSet/>
      <dgm:spPr/>
      <dgm:t>
        <a:bodyPr/>
        <a:lstStyle/>
        <a:p>
          <a:endParaRPr lang="fr-FR"/>
        </a:p>
      </dgm:t>
    </dgm:pt>
    <dgm:pt modelId="{E41C77B4-DF5C-49B9-B462-B6E98913ECA7}" type="sibTrans" cxnId="{67D261CB-B6F8-4739-95D4-BCB0A9BD20BE}">
      <dgm:prSet/>
      <dgm:spPr/>
      <dgm:t>
        <a:bodyPr/>
        <a:lstStyle/>
        <a:p>
          <a:endParaRPr lang="fr-FR"/>
        </a:p>
      </dgm:t>
    </dgm:pt>
    <dgm:pt modelId="{167037E2-59A0-4316-9DAA-8F83ECE10B8D}" type="pres">
      <dgm:prSet presAssocID="{453972BD-4B40-4F1C-B7A0-9EF9B2DAA262}" presName="Name0" presStyleCnt="0">
        <dgm:presLayoutVars>
          <dgm:dir/>
          <dgm:resizeHandles val="exact"/>
        </dgm:presLayoutVars>
      </dgm:prSet>
      <dgm:spPr/>
    </dgm:pt>
    <dgm:pt modelId="{42340882-35E6-4075-B864-C0BEE115F58A}" type="pres">
      <dgm:prSet presAssocID="{947B00E6-FA21-41F7-A0C8-D019D04D50D1}" presName="parTxOnly" presStyleLbl="node1" presStyleIdx="0" presStyleCnt="7" custLinFactNeighborX="-35135" custLinFactNeighborY="38">
        <dgm:presLayoutVars>
          <dgm:bulletEnabled val="1"/>
        </dgm:presLayoutVars>
      </dgm:prSet>
      <dgm:spPr>
        <a:xfrm>
          <a:off x="0" y="0"/>
          <a:ext cx="2437804" cy="647048"/>
        </a:xfrm>
        <a:prstGeom prst="homePlate">
          <a:avLst/>
        </a:prstGeom>
      </dgm:spPr>
    </dgm:pt>
    <dgm:pt modelId="{88BF93FA-0B6B-432F-9682-6C0207BF8A37}" type="pres">
      <dgm:prSet presAssocID="{BF0C25F6-D1CF-427B-A954-5EDD8159E844}" presName="parSpace" presStyleCnt="0"/>
      <dgm:spPr/>
    </dgm:pt>
    <dgm:pt modelId="{4E38E10A-9200-427D-8B66-E7872713F629}" type="pres">
      <dgm:prSet presAssocID="{EE8CB4AF-72F8-43D9-A8E5-4999AE17AB39}" presName="parTxOnly" presStyleLbl="node1" presStyleIdx="1" presStyleCnt="7" custLinFactY="-49689" custLinFactNeighborX="-32027" custLinFactNeighborY="-100000">
        <dgm:presLayoutVars>
          <dgm:bulletEnabled val="1"/>
        </dgm:presLayoutVars>
      </dgm:prSet>
      <dgm:spPr>
        <a:xfrm>
          <a:off x="1795580" y="0"/>
          <a:ext cx="2437804" cy="647048"/>
        </a:xfrm>
        <a:prstGeom prst="chevron">
          <a:avLst/>
        </a:prstGeom>
      </dgm:spPr>
    </dgm:pt>
    <dgm:pt modelId="{83B0B4BA-0DBE-418F-AA00-A64FEEF4C1B2}" type="pres">
      <dgm:prSet presAssocID="{7FFB9864-80CD-46FF-BC46-099EF5B53B63}" presName="parSpace" presStyleCnt="0"/>
      <dgm:spPr/>
    </dgm:pt>
    <dgm:pt modelId="{F3473F45-7930-45E5-B749-D52B776D1297}" type="pres">
      <dgm:prSet presAssocID="{2C63928D-F785-4F0B-89B8-BDCB5EA85326}" presName="parTxOnly" presStyleLbl="node1" presStyleIdx="2" presStyleCnt="7" custLinFactY="-49689" custLinFactNeighborX="-32027" custLinFactNeighborY="-100000">
        <dgm:presLayoutVars>
          <dgm:bulletEnabled val="1"/>
        </dgm:presLayoutVars>
      </dgm:prSet>
      <dgm:spPr>
        <a:xfrm>
          <a:off x="3745824" y="0"/>
          <a:ext cx="2437804" cy="647048"/>
        </a:xfrm>
        <a:prstGeom prst="chevron">
          <a:avLst/>
        </a:prstGeom>
      </dgm:spPr>
    </dgm:pt>
    <dgm:pt modelId="{1F34A54D-AB72-4BD0-83AA-106B8BB6DC5A}" type="pres">
      <dgm:prSet presAssocID="{BB750550-E113-4E9B-A792-D53ED80B284D}" presName="parSpace" presStyleCnt="0"/>
      <dgm:spPr/>
    </dgm:pt>
    <dgm:pt modelId="{7E226533-8701-40C4-B73E-871BD4AFF778}" type="pres">
      <dgm:prSet presAssocID="{779DC071-165A-4C56-B00C-AA55498C3F4D}" presName="parTxOnly" presStyleLbl="node1" presStyleIdx="3" presStyleCnt="7" custLinFactNeighborX="-23893" custLinFactNeighborY="0">
        <dgm:presLayoutVars>
          <dgm:bulletEnabled val="1"/>
        </dgm:presLayoutVars>
      </dgm:prSet>
      <dgm:spPr>
        <a:xfrm>
          <a:off x="5735726" y="0"/>
          <a:ext cx="2437804" cy="647048"/>
        </a:xfrm>
        <a:prstGeom prst="chevron">
          <a:avLst/>
        </a:prstGeom>
      </dgm:spPr>
    </dgm:pt>
    <dgm:pt modelId="{B6DA9F96-591E-4DEA-B13E-AD07F96FB801}" type="pres">
      <dgm:prSet presAssocID="{A814C086-62AA-4AB7-99A0-0CE378EB0D5E}" presName="parSpace" presStyleCnt="0"/>
      <dgm:spPr/>
    </dgm:pt>
    <dgm:pt modelId="{F94A8BC5-BC35-4B24-A7D5-EE11427FE9F4}" type="pres">
      <dgm:prSet presAssocID="{AA95F5D4-2501-482A-932A-A3FA8C7BE471}" presName="parTxOnly" presStyleLbl="node1" presStyleIdx="4" presStyleCnt="7" custLinFactNeighborX="-24380" custLinFactNeighborY="0">
        <dgm:presLayoutVars>
          <dgm:bulletEnabled val="1"/>
        </dgm:presLayoutVars>
      </dgm:prSet>
      <dgm:spPr>
        <a:xfrm>
          <a:off x="7683595" y="0"/>
          <a:ext cx="2437804" cy="647048"/>
        </a:xfrm>
        <a:prstGeom prst="chevron">
          <a:avLst/>
        </a:prstGeom>
      </dgm:spPr>
    </dgm:pt>
    <dgm:pt modelId="{A7781682-91D9-4092-AE19-9744C8EA673B}" type="pres">
      <dgm:prSet presAssocID="{45B7F321-6F6E-4FD1-9B38-64A5AA689178}" presName="parSpace" presStyleCnt="0"/>
      <dgm:spPr/>
    </dgm:pt>
    <dgm:pt modelId="{078AA29B-B9BD-4870-9550-ACF5F579A8A2}" type="pres">
      <dgm:prSet presAssocID="{E8BE6030-7BB4-4456-B4AB-6FECC0C7A7B5}" presName="parTxOnly" presStyleLbl="node1" presStyleIdx="5" presStyleCnt="7" custLinFactNeighborX="-39454">
        <dgm:presLayoutVars>
          <dgm:bulletEnabled val="1"/>
        </dgm:presLayoutVars>
      </dgm:prSet>
      <dgm:spPr>
        <a:xfrm>
          <a:off x="9560344" y="0"/>
          <a:ext cx="2437804" cy="647048"/>
        </a:xfrm>
        <a:prstGeom prst="chevron">
          <a:avLst/>
        </a:prstGeom>
      </dgm:spPr>
    </dgm:pt>
    <dgm:pt modelId="{5A18562F-4AC8-434F-8AEF-0DC20C89BF6A}" type="pres">
      <dgm:prSet presAssocID="{1B617FD5-087F-4B45-81F0-0CCC97C12112}" presName="parSpace" presStyleCnt="0"/>
      <dgm:spPr/>
    </dgm:pt>
    <dgm:pt modelId="{F1D992B1-FB05-43DA-B12B-836DA807BAA5}" type="pres">
      <dgm:prSet presAssocID="{7C63533D-28AA-4F89-AC10-DEDA45BAE7C9}" presName="parTxOnly" presStyleLbl="node1" presStyleIdx="6" presStyleCnt="7" custLinFactNeighborX="-33245" custLinFactNeighborY="38">
        <dgm:presLayoutVars>
          <dgm:bulletEnabled val="1"/>
        </dgm:presLayoutVars>
      </dgm:prSet>
      <dgm:spPr/>
    </dgm:pt>
  </dgm:ptLst>
  <dgm:cxnLst>
    <dgm:cxn modelId="{85B9F80F-013F-4EBE-A9EB-D59705FE4DE4}" type="presOf" srcId="{453972BD-4B40-4F1C-B7A0-9EF9B2DAA262}" destId="{167037E2-59A0-4316-9DAA-8F83ECE10B8D}" srcOrd="0" destOrd="0" presId="urn:microsoft.com/office/officeart/2005/8/layout/hChevron3"/>
    <dgm:cxn modelId="{621A1A11-E245-4218-A9C4-7D93510BF26F}" srcId="{453972BD-4B40-4F1C-B7A0-9EF9B2DAA262}" destId="{779DC071-165A-4C56-B00C-AA55498C3F4D}" srcOrd="3" destOrd="0" parTransId="{B9BF0BAD-0535-47DE-B7D2-CD2BD8C6DD3D}" sibTransId="{A814C086-62AA-4AB7-99A0-0CE378EB0D5E}"/>
    <dgm:cxn modelId="{C4132712-88FE-431D-9C7D-2FED3026C1F1}" srcId="{453972BD-4B40-4F1C-B7A0-9EF9B2DAA262}" destId="{2C63928D-F785-4F0B-89B8-BDCB5EA85326}" srcOrd="2" destOrd="0" parTransId="{9CE77D4C-2B71-413B-891E-22EAAB411B86}" sibTransId="{BB750550-E113-4E9B-A792-D53ED80B284D}"/>
    <dgm:cxn modelId="{A6576722-57AD-4598-8EE3-C2198ADEC26A}" type="presOf" srcId="{E8BE6030-7BB4-4456-B4AB-6FECC0C7A7B5}" destId="{078AA29B-B9BD-4870-9550-ACF5F579A8A2}" srcOrd="0" destOrd="0" presId="urn:microsoft.com/office/officeart/2005/8/layout/hChevron3"/>
    <dgm:cxn modelId="{9398683D-381E-4287-A41D-D7D8CDC676BA}" type="presOf" srcId="{EE8CB4AF-72F8-43D9-A8E5-4999AE17AB39}" destId="{4E38E10A-9200-427D-8B66-E7872713F629}" srcOrd="0" destOrd="0" presId="urn:microsoft.com/office/officeart/2005/8/layout/hChevron3"/>
    <dgm:cxn modelId="{C0AC5C60-D104-4214-BCE4-06DBDA4957A6}" type="presOf" srcId="{7C63533D-28AA-4F89-AC10-DEDA45BAE7C9}" destId="{F1D992B1-FB05-43DA-B12B-836DA807BAA5}" srcOrd="0" destOrd="0" presId="urn:microsoft.com/office/officeart/2005/8/layout/hChevron3"/>
    <dgm:cxn modelId="{B488DE4B-8EC5-47EA-A291-6630179994B0}" srcId="{453972BD-4B40-4F1C-B7A0-9EF9B2DAA262}" destId="{947B00E6-FA21-41F7-A0C8-D019D04D50D1}" srcOrd="0" destOrd="0" parTransId="{B5992BF9-0FA2-4EA2-A40B-28E2FF1A69C1}" sibTransId="{BF0C25F6-D1CF-427B-A954-5EDD8159E844}"/>
    <dgm:cxn modelId="{FFCD3750-E7AC-4CB0-BE07-DC4DF7DC3DA4}" type="presOf" srcId="{779DC071-165A-4C56-B00C-AA55498C3F4D}" destId="{7E226533-8701-40C4-B73E-871BD4AFF778}" srcOrd="0" destOrd="0" presId="urn:microsoft.com/office/officeart/2005/8/layout/hChevron3"/>
    <dgm:cxn modelId="{47089651-A3CD-4C4A-A383-7E388B691441}" type="presOf" srcId="{2C63928D-F785-4F0B-89B8-BDCB5EA85326}" destId="{F3473F45-7930-45E5-B749-D52B776D1297}" srcOrd="0" destOrd="0" presId="urn:microsoft.com/office/officeart/2005/8/layout/hChevron3"/>
    <dgm:cxn modelId="{E7F84854-D2F2-4AC3-AB68-0A710120526F}" type="presOf" srcId="{AA95F5D4-2501-482A-932A-A3FA8C7BE471}" destId="{F94A8BC5-BC35-4B24-A7D5-EE11427FE9F4}" srcOrd="0" destOrd="0" presId="urn:microsoft.com/office/officeart/2005/8/layout/hChevron3"/>
    <dgm:cxn modelId="{3F0E5E86-4BA7-4623-8AAC-26CD3161EBF9}" srcId="{453972BD-4B40-4F1C-B7A0-9EF9B2DAA262}" destId="{AA95F5D4-2501-482A-932A-A3FA8C7BE471}" srcOrd="4" destOrd="0" parTransId="{CB05BECB-982C-4672-B7E0-F1DF17FEB2A8}" sibTransId="{45B7F321-6F6E-4FD1-9B38-64A5AA689178}"/>
    <dgm:cxn modelId="{A863DD90-DF2E-412E-B7E9-5CE15EC8CBAB}" srcId="{453972BD-4B40-4F1C-B7A0-9EF9B2DAA262}" destId="{E8BE6030-7BB4-4456-B4AB-6FECC0C7A7B5}" srcOrd="5" destOrd="0" parTransId="{94CD703C-2272-4638-9854-E0860BC79E13}" sibTransId="{1B617FD5-087F-4B45-81F0-0CCC97C12112}"/>
    <dgm:cxn modelId="{B64E1292-4ECC-482B-9404-3CED1ABAA3AF}" srcId="{453972BD-4B40-4F1C-B7A0-9EF9B2DAA262}" destId="{EE8CB4AF-72F8-43D9-A8E5-4999AE17AB39}" srcOrd="1" destOrd="0" parTransId="{35A74769-A0D9-4EC2-B41B-F6A85578731A}" sibTransId="{7FFB9864-80CD-46FF-BC46-099EF5B53B63}"/>
    <dgm:cxn modelId="{67D261CB-B6F8-4739-95D4-BCB0A9BD20BE}" srcId="{453972BD-4B40-4F1C-B7A0-9EF9B2DAA262}" destId="{7C63533D-28AA-4F89-AC10-DEDA45BAE7C9}" srcOrd="6" destOrd="0" parTransId="{EB5E29DC-CC3C-4BE6-93B1-422C5BF01ECE}" sibTransId="{E41C77B4-DF5C-49B9-B462-B6E98913ECA7}"/>
    <dgm:cxn modelId="{11A9CFFF-B27F-4411-99E8-307E679B7F2C}" type="presOf" srcId="{947B00E6-FA21-41F7-A0C8-D019D04D50D1}" destId="{42340882-35E6-4075-B864-C0BEE115F58A}" srcOrd="0" destOrd="0" presId="urn:microsoft.com/office/officeart/2005/8/layout/hChevron3"/>
    <dgm:cxn modelId="{EF29AA01-275E-4262-9D29-62A071820802}" type="presParOf" srcId="{167037E2-59A0-4316-9DAA-8F83ECE10B8D}" destId="{42340882-35E6-4075-B864-C0BEE115F58A}" srcOrd="0" destOrd="0" presId="urn:microsoft.com/office/officeart/2005/8/layout/hChevron3"/>
    <dgm:cxn modelId="{F2C423F1-FB92-40FE-9E5D-35EC00B95AFD}" type="presParOf" srcId="{167037E2-59A0-4316-9DAA-8F83ECE10B8D}" destId="{88BF93FA-0B6B-432F-9682-6C0207BF8A37}" srcOrd="1" destOrd="0" presId="urn:microsoft.com/office/officeart/2005/8/layout/hChevron3"/>
    <dgm:cxn modelId="{88F10F6B-7774-4FEF-91B2-38BE24F720F8}" type="presParOf" srcId="{167037E2-59A0-4316-9DAA-8F83ECE10B8D}" destId="{4E38E10A-9200-427D-8B66-E7872713F629}" srcOrd="2" destOrd="0" presId="urn:microsoft.com/office/officeart/2005/8/layout/hChevron3"/>
    <dgm:cxn modelId="{08FDD2F9-4C71-4FCE-93D7-B3D67B498464}" type="presParOf" srcId="{167037E2-59A0-4316-9DAA-8F83ECE10B8D}" destId="{83B0B4BA-0DBE-418F-AA00-A64FEEF4C1B2}" srcOrd="3" destOrd="0" presId="urn:microsoft.com/office/officeart/2005/8/layout/hChevron3"/>
    <dgm:cxn modelId="{417AC3F4-98D2-43C9-973F-F3AC7C5EEA05}" type="presParOf" srcId="{167037E2-59A0-4316-9DAA-8F83ECE10B8D}" destId="{F3473F45-7930-45E5-B749-D52B776D1297}" srcOrd="4" destOrd="0" presId="urn:microsoft.com/office/officeart/2005/8/layout/hChevron3"/>
    <dgm:cxn modelId="{4927861B-B489-40F8-9DC9-896A7B354AE0}" type="presParOf" srcId="{167037E2-59A0-4316-9DAA-8F83ECE10B8D}" destId="{1F34A54D-AB72-4BD0-83AA-106B8BB6DC5A}" srcOrd="5" destOrd="0" presId="urn:microsoft.com/office/officeart/2005/8/layout/hChevron3"/>
    <dgm:cxn modelId="{D1C9B7A7-97DE-4738-BB81-17FB153F83D8}" type="presParOf" srcId="{167037E2-59A0-4316-9DAA-8F83ECE10B8D}" destId="{7E226533-8701-40C4-B73E-871BD4AFF778}" srcOrd="6" destOrd="0" presId="urn:microsoft.com/office/officeart/2005/8/layout/hChevron3"/>
    <dgm:cxn modelId="{F1985EF0-15E6-49D9-8B27-2CAC927A31E4}" type="presParOf" srcId="{167037E2-59A0-4316-9DAA-8F83ECE10B8D}" destId="{B6DA9F96-591E-4DEA-B13E-AD07F96FB801}" srcOrd="7" destOrd="0" presId="urn:microsoft.com/office/officeart/2005/8/layout/hChevron3"/>
    <dgm:cxn modelId="{087DBD82-B323-4CA8-AB70-058376001D5C}" type="presParOf" srcId="{167037E2-59A0-4316-9DAA-8F83ECE10B8D}" destId="{F94A8BC5-BC35-4B24-A7D5-EE11427FE9F4}" srcOrd="8" destOrd="0" presId="urn:microsoft.com/office/officeart/2005/8/layout/hChevron3"/>
    <dgm:cxn modelId="{730AA57B-6793-4F5D-9B66-BC1593B16B4D}" type="presParOf" srcId="{167037E2-59A0-4316-9DAA-8F83ECE10B8D}" destId="{A7781682-91D9-4092-AE19-9744C8EA673B}" srcOrd="9" destOrd="0" presId="urn:microsoft.com/office/officeart/2005/8/layout/hChevron3"/>
    <dgm:cxn modelId="{4B579172-F18A-41DA-8CAC-1FFD2BD061CD}" type="presParOf" srcId="{167037E2-59A0-4316-9DAA-8F83ECE10B8D}" destId="{078AA29B-B9BD-4870-9550-ACF5F579A8A2}" srcOrd="10" destOrd="0" presId="urn:microsoft.com/office/officeart/2005/8/layout/hChevron3"/>
    <dgm:cxn modelId="{817B5C03-2BC7-4C20-8A62-03524863278D}" type="presParOf" srcId="{167037E2-59A0-4316-9DAA-8F83ECE10B8D}" destId="{5A18562F-4AC8-434F-8AEF-0DC20C89BF6A}" srcOrd="11" destOrd="0" presId="urn:microsoft.com/office/officeart/2005/8/layout/hChevron3"/>
    <dgm:cxn modelId="{9250A0D6-0964-41E6-A1DA-0EC82E4F5F1A}" type="presParOf" srcId="{167037E2-59A0-4316-9DAA-8F83ECE10B8D}" destId="{F1D992B1-FB05-43DA-B12B-836DA807BAA5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40882-35E6-4075-B864-C0BEE115F58A}">
      <dsp:nvSpPr>
        <dsp:cNvPr id="0" name=""/>
        <dsp:cNvSpPr/>
      </dsp:nvSpPr>
      <dsp:spPr>
        <a:xfrm>
          <a:off x="0" y="0"/>
          <a:ext cx="2101453" cy="647048"/>
        </a:xfrm>
        <a:prstGeom prst="homePlat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1) Les auteurs du projet</a:t>
          </a:r>
        </a:p>
      </dsp:txBody>
      <dsp:txXfrm>
        <a:off x="0" y="0"/>
        <a:ext cx="1939691" cy="647048"/>
      </dsp:txXfrm>
    </dsp:sp>
    <dsp:sp modelId="{4E38E10A-9200-427D-8B66-E7872713F629}">
      <dsp:nvSpPr>
        <dsp:cNvPr id="0" name=""/>
        <dsp:cNvSpPr/>
      </dsp:nvSpPr>
      <dsp:spPr>
        <a:xfrm>
          <a:off x="1548341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2) Du constat à la naissance du projet</a:t>
          </a:r>
        </a:p>
      </dsp:txBody>
      <dsp:txXfrm>
        <a:off x="1871865" y="0"/>
        <a:ext cx="1454405" cy="647048"/>
      </dsp:txXfrm>
    </dsp:sp>
    <dsp:sp modelId="{F3473F45-7930-45E5-B749-D52B776D1297}">
      <dsp:nvSpPr>
        <dsp:cNvPr id="0" name=""/>
        <dsp:cNvSpPr/>
      </dsp:nvSpPr>
      <dsp:spPr>
        <a:xfrm>
          <a:off x="3229504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3) Le projet INL: ODD 4</a:t>
          </a:r>
        </a:p>
      </dsp:txBody>
      <dsp:txXfrm>
        <a:off x="3553028" y="0"/>
        <a:ext cx="1454405" cy="647048"/>
      </dsp:txXfrm>
    </dsp:sp>
    <dsp:sp modelId="{7E226533-8701-40C4-B73E-871BD4AFF778}">
      <dsp:nvSpPr>
        <dsp:cNvPr id="0" name=""/>
        <dsp:cNvSpPr/>
      </dsp:nvSpPr>
      <dsp:spPr>
        <a:xfrm>
          <a:off x="4944853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4)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Exemple</a:t>
          </a:r>
          <a:r>
            <a:rPr lang="fr-FR" sz="1600" kern="1200" dirty="0">
              <a:solidFill>
                <a:schemeClr val="tx1"/>
              </a:solidFill>
            </a:rPr>
            <a:t> d’un 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travail ODD</a:t>
          </a:r>
          <a:r>
            <a:rPr lang="fr-FR" sz="1600" kern="1200" dirty="0">
              <a:solidFill>
                <a:schemeClr val="tx1"/>
              </a:solidFill>
            </a:rPr>
            <a:t> 3</a:t>
          </a:r>
        </a:p>
      </dsp:txBody>
      <dsp:txXfrm>
        <a:off x="5268377" y="0"/>
        <a:ext cx="1454405" cy="647048"/>
      </dsp:txXfrm>
    </dsp:sp>
    <dsp:sp modelId="{F94A8BC5-BC35-4B24-A7D5-EE11427FE9F4}">
      <dsp:nvSpPr>
        <dsp:cNvPr id="0" name=""/>
        <dsp:cNvSpPr/>
      </dsp:nvSpPr>
      <dsp:spPr>
        <a:xfrm>
          <a:off x="6623969" y="0"/>
          <a:ext cx="2101453" cy="647048"/>
        </a:xfrm>
        <a:prstGeom prst="chevr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5</a:t>
          </a: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) Exemple d’un travail ODD </a:t>
          </a:r>
          <a:r>
            <a:rPr lang="fr-FR" sz="1600" kern="1200" dirty="0">
              <a:solidFill>
                <a:schemeClr val="tx1"/>
              </a:solidFill>
            </a:rPr>
            <a:t>15</a:t>
          </a:r>
        </a:p>
      </dsp:txBody>
      <dsp:txXfrm>
        <a:off x="6947493" y="0"/>
        <a:ext cx="1454405" cy="647048"/>
      </dsp:txXfrm>
    </dsp:sp>
    <dsp:sp modelId="{078AA29B-B9BD-4870-9550-ACF5F579A8A2}">
      <dsp:nvSpPr>
        <dsp:cNvPr id="0" name=""/>
        <dsp:cNvSpPr/>
      </dsp:nvSpPr>
      <dsp:spPr>
        <a:xfrm>
          <a:off x="8241776" y="0"/>
          <a:ext cx="2101453" cy="647048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6) Exemple d’un travail ODD </a:t>
          </a:r>
          <a:r>
            <a:rPr lang="fr-FR" sz="1600" kern="1200" dirty="0">
              <a:solidFill>
                <a:schemeClr val="tx1"/>
              </a:solidFill>
            </a:rPr>
            <a:t>16</a:t>
          </a:r>
        </a:p>
      </dsp:txBody>
      <dsp:txXfrm>
        <a:off x="8565300" y="0"/>
        <a:ext cx="1454405" cy="647048"/>
      </dsp:txXfrm>
    </dsp:sp>
    <dsp:sp modelId="{F1D992B1-FB05-43DA-B12B-836DA807BAA5}">
      <dsp:nvSpPr>
        <dsp:cNvPr id="0" name=""/>
        <dsp:cNvSpPr/>
      </dsp:nvSpPr>
      <dsp:spPr>
        <a:xfrm>
          <a:off x="9949035" y="0"/>
          <a:ext cx="2101453" cy="647048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7) Conclusion</a:t>
          </a:r>
        </a:p>
      </dsp:txBody>
      <dsp:txXfrm>
        <a:off x="10272559" y="0"/>
        <a:ext cx="1454405" cy="647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4FB108-EE37-4F9B-BE61-7F0E617F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43C767-B8CB-4B66-9E07-CAF52F4D6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F7CC75-43A3-4D74-92B7-D7AD8BA3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9397F4-DE4C-497B-A316-DD3B6358B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14E0DD-F53C-4230-ACEC-4967DEEAF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89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98260-240B-4763-B099-A7A994F11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28D87F3-4AD7-4ABE-BBC2-D45780FE9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C08B09-834E-48B8-AF39-C5D529450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0552AD-64AE-447D-A948-CDAA243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A2F8F8-EBE5-4214-A832-2C0E84C2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9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E2D1C89-1B8C-4FBF-8C19-28D11E65B0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5DA3AA-38F0-440D-AF1D-09B6C5460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603B76-F3BD-4828-B173-9E634394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C45351-3CDF-4B6F-B3F4-411D46F45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C661BE-0505-4E07-805F-B09D1520B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99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9E910-4D70-4255-984E-D431F81C8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118CFA-6F58-4E23-B62E-4E6670332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061474-FD4B-41E7-901B-DC5DE2E4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9243BC-C35D-46B0-9521-10168AA57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9EC698-9E5C-48E0-A635-E58888E5E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01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BB44A-7AD6-474F-AD03-F2AE2899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8DC70D-DC73-405D-8314-0BD682648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9B67ED-3859-4148-B99D-76E29240E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CFDBC4-420E-4872-9D58-49C52E38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344220-3D23-4398-9531-B3BAC65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656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86F361-1584-4699-A6B2-03288BED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00916D-83D6-4DF6-B1F5-669DC77EA1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303D38-5BE3-4DC8-9223-75BDB3426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A63A41-A9F2-4663-B0BF-4AA47B05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857C7E-9E34-4F2F-894B-F69351822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A82C56-31CB-4DF1-ADFD-163D5840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85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947416-A31F-4A82-AAEA-E2299E7C6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2FD78C-CA71-4A26-BDFB-9EDD719EC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F881EE-24F1-43AB-BE47-128363003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BE2FF46-F2BD-4886-ADB4-45766E74D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92BE50A-5E95-4C27-BD6F-AA0F57987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13BDB2F-DA09-47A0-884B-E4D922E63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0274FE6-8332-40E1-96DD-2D47D914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A913CC0-2C13-4EC7-BFEC-43BDC382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4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6FAE8F-C2AD-4148-9228-B3EE52802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C74A169-561D-4CD7-B4B3-BCA92F28E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77FC970-BEE5-4861-BD20-404642F1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43E0E3-D3C6-44B5-9923-92262663E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DE0677D-241E-4D89-A59C-1BC017DAD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D63EA28-B1EF-4216-9E67-86EB0F8DD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5B4378-6D83-4B10-9C03-5CF06300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960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35A0D0-2D14-491E-9A8C-F7DB0FB2F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125B03-F2A1-4BD1-9FB2-50581D1A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151FCF-7E4A-4D84-B920-BE39C4F6F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18451B-A3E1-453F-A518-EE5E4D4C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AE40E36-0AF7-43C2-BCD0-E97005A2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E9F81F-CCBA-43AD-AEC7-2DE4BC7DF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91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221AE8-3DB8-4DA2-9168-3D2C43CC2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4668EAF-8B9A-441F-BE19-EDF6C92BA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724B4-1AF0-423E-AAF9-A0324D72FE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FBB39B-EAA7-4511-B889-53966A83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BBE6BC-9EBB-4353-9373-0161811E3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020F88-8BB8-476A-950F-99F9DE85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70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4A6917-DF66-43C1-B776-392AACC8E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3BC862-1775-4756-B9FD-E5889AA84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7D0769-9CA1-4495-9589-278CC38CF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94E25F-DC51-4AF3-AE9B-516F4842C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34AEE3-BFF8-4AEB-A452-4024A789E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jpeg"/><Relationship Id="rId7" Type="http://schemas.openxmlformats.org/officeDocument/2006/relationships/diagramLayout" Target="../diagrams/layou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7.jpeg"/><Relationship Id="rId5" Type="http://schemas.openxmlformats.org/officeDocument/2006/relationships/image" Target="../media/image6.JPG"/><Relationship Id="rId10" Type="http://schemas.microsoft.com/office/2007/relationships/diagramDrawing" Target="../diagrams/drawing2.xml"/><Relationship Id="rId4" Type="http://schemas.openxmlformats.org/officeDocument/2006/relationships/image" Target="../media/image5.JPG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0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12.png"/><Relationship Id="rId10" Type="http://schemas.microsoft.com/office/2007/relationships/diagramDrawing" Target="../diagrams/drawing4.xml"/><Relationship Id="rId4" Type="http://schemas.openxmlformats.org/officeDocument/2006/relationships/image" Target="../media/image11.png"/><Relationship Id="rId9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12" Type="http://schemas.microsoft.com/office/2007/relationships/diagramDrawing" Target="../diagrams/drawing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diagramColors" Target="../diagrams/colors5.xml"/><Relationship Id="rId5" Type="http://schemas.openxmlformats.org/officeDocument/2006/relationships/image" Target="../media/image16.JPG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15.JPG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20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image" Target="../media/image24.jpeg"/><Relationship Id="rId5" Type="http://schemas.openxmlformats.org/officeDocument/2006/relationships/diagramColors" Target="../diagrams/colors6.xml"/><Relationship Id="rId10" Type="http://schemas.openxmlformats.org/officeDocument/2006/relationships/image" Target="../media/image23.jp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29.jpg"/><Relationship Id="rId5" Type="http://schemas.openxmlformats.org/officeDocument/2006/relationships/diagramColors" Target="../diagrams/colors7.xml"/><Relationship Id="rId10" Type="http://schemas.openxmlformats.org/officeDocument/2006/relationships/image" Target="../media/image28.JP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3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F86894-0FCC-4B6D-90BF-70E8E2D3C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518" y="-1271770"/>
            <a:ext cx="6453282" cy="5164897"/>
          </a:xfrm>
        </p:spPr>
        <p:txBody>
          <a:bodyPr>
            <a:normAutofit/>
          </a:bodyPr>
          <a:lstStyle/>
          <a:p>
            <a:r>
              <a:rPr lang="fr-FR" sz="8000" dirty="0">
                <a:latin typeface="Script MT Bold" panose="03040602040607080904" pitchFamily="66" charset="0"/>
              </a:rPr>
              <a:t>Projet Ecole - territoire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E19D17-F788-47C9-98F5-6602D3E6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09850" y="4240979"/>
            <a:ext cx="8915399" cy="1201783"/>
          </a:xfrm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fr-FR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Script MT Bold" panose="03040602040607080904" pitchFamily="66" charset="0"/>
                <a:ea typeface="+mj-ea"/>
                <a:cs typeface="+mj-cs"/>
              </a:rPr>
              <a:t>Collège Pascal Paoli, L’Ile-Rousse</a:t>
            </a:r>
          </a:p>
          <a:p>
            <a:pPr>
              <a:spcBef>
                <a:spcPct val="0"/>
              </a:spcBef>
            </a:pPr>
            <a:endParaRPr lang="fr-FR" sz="2800" dirty="0">
              <a:solidFill>
                <a:schemeClr val="tx1">
                  <a:lumMod val="85000"/>
                  <a:lumOff val="15000"/>
                </a:schemeClr>
              </a:solidFill>
              <a:latin typeface="Script MT Bold" panose="03040602040607080904" pitchFamily="66" charset="0"/>
              <a:ea typeface="+mj-ea"/>
              <a:cs typeface="+mj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C87EB1-361A-4E50-8477-E188C599D6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48" t="8124" r="18469"/>
          <a:stretch/>
        </p:blipFill>
        <p:spPr>
          <a:xfrm>
            <a:off x="7847541" y="225136"/>
            <a:ext cx="3801195" cy="640772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CA4E59-92B6-4273-8CD2-6E8218D1C911}"/>
              </a:ext>
            </a:extLst>
          </p:cNvPr>
          <p:cNvSpPr txBox="1"/>
          <p:nvPr/>
        </p:nvSpPr>
        <p:spPr>
          <a:xfrm>
            <a:off x="9240981" y="6280849"/>
            <a:ext cx="2770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Dessin </a:t>
            </a:r>
            <a:r>
              <a:rPr lang="fr-FR" dirty="0" err="1"/>
              <a:t>Analivia</a:t>
            </a:r>
            <a:r>
              <a:rPr lang="fr-FR" dirty="0"/>
              <a:t> </a:t>
            </a:r>
            <a:r>
              <a:rPr lang="fr-FR" dirty="0" err="1"/>
              <a:t>Fondacci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8854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3848AD8-F88E-434A-AF2E-AD61716B9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580"/>
            <a:ext cx="7087741" cy="48217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i="1" u="sng" dirty="0"/>
              <a:t>Côté élèves : 62 élèves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i="1" u="sng" dirty="0"/>
              <a:t>2 Classes bilingues de 6</a:t>
            </a:r>
            <a:r>
              <a:rPr lang="fr-FR" sz="1800" i="1" u="sng" baseline="30000" dirty="0"/>
              <a:t>e</a:t>
            </a:r>
            <a:r>
              <a:rPr lang="fr-FR" sz="1800" i="1" u="sng" dirty="0"/>
              <a:t> (cycle 3) +  1 Classe bilingue de 5</a:t>
            </a:r>
            <a:r>
              <a:rPr lang="fr-FR" sz="1800" i="1" u="sng" baseline="30000" dirty="0"/>
              <a:t>e</a:t>
            </a:r>
            <a:r>
              <a:rPr lang="fr-FR" sz="1800" i="1" u="sng" dirty="0"/>
              <a:t> (cycle 4)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0C61FE-DDB0-4440-921A-8EE674A0D58C}"/>
              </a:ext>
            </a:extLst>
          </p:cNvPr>
          <p:cNvSpPr/>
          <p:nvPr/>
        </p:nvSpPr>
        <p:spPr>
          <a:xfrm>
            <a:off x="4982429" y="2585970"/>
            <a:ext cx="2735702" cy="4154984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ALFIERI </a:t>
            </a:r>
            <a:r>
              <a:rPr lang="fr-FR" sz="1200" dirty="0" err="1"/>
              <a:t>Lisandru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ALI-ZEID Kenza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ANCEY </a:t>
            </a:r>
            <a:r>
              <a:rPr lang="fr-FR" sz="1200" dirty="0" err="1"/>
              <a:t>Marcantea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ANTONINI Théo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ASTOLFI Anastasia-Vittoria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BELLEC Marin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BOILLY Emma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CAMMELLINI Marco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CECCALDI Paul-François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COSTA Marie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/>
              <a:t>El HAJAJ </a:t>
            </a:r>
            <a:r>
              <a:rPr lang="fr-FR" sz="1200" dirty="0"/>
              <a:t>Nora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FARRUCCI </a:t>
            </a:r>
            <a:r>
              <a:rPr lang="fr-FR" sz="1200" dirty="0" err="1"/>
              <a:t>Lisandru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GRAZZINI Mandy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LEBLOND-THOMAS Léa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LECA </a:t>
            </a:r>
            <a:r>
              <a:rPr lang="fr-FR" sz="1200" dirty="0" err="1"/>
              <a:t>Lisandru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MASSONI Pascal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PASQUINI Giulia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TALON-GUIDONI </a:t>
            </a:r>
            <a:r>
              <a:rPr lang="fr-FR" sz="1200" dirty="0" err="1"/>
              <a:t>Marc’andria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D160A5-EACF-4C74-B408-FC01120898DA}"/>
              </a:ext>
            </a:extLst>
          </p:cNvPr>
          <p:cNvSpPr/>
          <p:nvPr/>
        </p:nvSpPr>
        <p:spPr>
          <a:xfrm>
            <a:off x="262659" y="2613678"/>
            <a:ext cx="2940241" cy="4154984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AGATI Sarina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AUZ-GAFFORI-ROUSSY Gillen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BANDINI Jean Lucas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BECQUET-TEALDI Benjamin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DE AMORIM - COSTA Emma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FERRANDI </a:t>
            </a:r>
            <a:r>
              <a:rPr lang="fr-FR" sz="1200" dirty="0" err="1"/>
              <a:t>Chjara</a:t>
            </a:r>
            <a:r>
              <a:rPr lang="fr-FR" sz="1200" dirty="0"/>
              <a:t> Maria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GIORGI </a:t>
            </a:r>
            <a:r>
              <a:rPr lang="fr-FR" sz="1200" dirty="0" err="1"/>
              <a:t>Avelina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GIUNTINI </a:t>
            </a:r>
            <a:r>
              <a:rPr lang="fr-FR" sz="1200" dirty="0" err="1"/>
              <a:t>Saveria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HEBTING Ambre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LEONETTI Ines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LEONETTI Maxence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LUIGGI Livia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MAGNOSI Francesco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MASSIANI-MATTEI </a:t>
            </a:r>
            <a:r>
              <a:rPr lang="fr-FR" sz="1200" dirty="0" err="1"/>
              <a:t>Bastianu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MORACCHINI Emma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OLLIVIER Lola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ORTICONI François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PAITIER Pablo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PETRIGNANI Elena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RODRIGUES </a:t>
            </a:r>
            <a:r>
              <a:rPr lang="fr-FR" sz="1200" dirty="0" err="1"/>
              <a:t>Lea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RUIZ GUINE Naomi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SCIASCIA NOLASCO DAS NEVES Ennio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ED479D-9A14-4D7D-AD62-6D4271D27481}"/>
              </a:ext>
            </a:extLst>
          </p:cNvPr>
          <p:cNvSpPr/>
          <p:nvPr/>
        </p:nvSpPr>
        <p:spPr>
          <a:xfrm>
            <a:off x="2823432" y="2605721"/>
            <a:ext cx="2672699" cy="4154984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BONINO VILLANOVA Lesia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CARBONI </a:t>
            </a:r>
            <a:r>
              <a:rPr lang="fr-FR" sz="1200" dirty="0" err="1"/>
              <a:t>Matheo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CARRETERO Carla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CASTEL Livia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D’ORIANO Livia-Maria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DE GUIBERT BAUD Louise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DOS SANTOS PINHEIRO Noé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ELMEYAH </a:t>
            </a:r>
            <a:r>
              <a:rPr lang="fr-FR" sz="1200" dirty="0" err="1"/>
              <a:t>Camelia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FONDACCI </a:t>
            </a:r>
            <a:r>
              <a:rPr lang="fr-FR" sz="1200" dirty="0" err="1"/>
              <a:t>Analivia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FONDACCI Pierre-Jean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LECAT Cécilia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MASSIANI </a:t>
            </a:r>
            <a:r>
              <a:rPr lang="fr-FR" sz="1200" dirty="0" err="1"/>
              <a:t>Francescu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MELIKIAN Lou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MORTINI Hannah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PACINI Florian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PARIGGI Luna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PIRIQUITO Melissa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RAMDANI Myriam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RICHIARDONE Pauline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RISTORI </a:t>
            </a:r>
            <a:r>
              <a:rPr lang="fr-FR" sz="1200" dirty="0" err="1"/>
              <a:t>Chjara</a:t>
            </a:r>
            <a:r>
              <a:rPr lang="fr-FR" sz="1200" dirty="0"/>
              <a:t>-Maria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SAVELLI </a:t>
            </a:r>
            <a:r>
              <a:rPr lang="fr-FR" sz="1200" dirty="0" err="1"/>
              <a:t>Lisandru</a:t>
            </a:r>
            <a:endParaRPr lang="fr-F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TOGNINI Mélina</a:t>
            </a: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FED53301-F4CB-4D19-B29D-0DAA939E934C}"/>
              </a:ext>
            </a:extLst>
          </p:cNvPr>
          <p:cNvSpPr txBox="1">
            <a:spLocks/>
          </p:cNvSpPr>
          <p:nvPr/>
        </p:nvSpPr>
        <p:spPr>
          <a:xfrm>
            <a:off x="152400" y="1001074"/>
            <a:ext cx="11887200" cy="1121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800" dirty="0"/>
              <a:t>Ce projet d'équipe mêle sans distinction l'ensemble des acteurs de la communauté éducative (élèves, enseignants, infirmière scolaire), qu'il nous semble légitime de citer: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373B2500-9F31-4FF2-BAA6-51AF4D669553}"/>
              </a:ext>
            </a:extLst>
          </p:cNvPr>
          <p:cNvSpPr txBox="1">
            <a:spLocks/>
          </p:cNvSpPr>
          <p:nvPr/>
        </p:nvSpPr>
        <p:spPr>
          <a:xfrm>
            <a:off x="7739903" y="1726624"/>
            <a:ext cx="4189438" cy="261610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200" b="1"/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0" b="0" i="1" u="sng" dirty="0"/>
              <a:t>Côté adultes: 10 adultes</a:t>
            </a:r>
            <a:endParaRPr lang="fr-FR" sz="1800" b="0" i="1" dirty="0"/>
          </a:p>
          <a:p>
            <a:endParaRPr lang="fr-FR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AMADEI Laura (Enseignante LCC),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BRUNA Laurent (Enseignant Histoire-géographie),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BRUNA Florence (Professeure documentaliste),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CASABIANCA Gilberte (Enseignante LCC),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GESLIN Thierry (Enseignant EPS),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MORETTI Laure (Enseignante SVT),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SILVARELLI Christelle (Enseignante LCC),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POZZO DI BORGO Annick (Infirmière de l’établissement),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SISCO Julie (Enseignante physique-chimie),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THIERRY-KILGALLON Flavia (Enseignante d’arts plastiques).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b="0" dirty="0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D6311671-826C-4513-9862-0BE47DB69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56339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6803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9D9C21CF-CFAF-486B-8D06-6C73B9DB6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483" y="3354037"/>
            <a:ext cx="1087271" cy="137975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>
            <a:solidFill>
              <a:schemeClr val="tx1"/>
            </a:solidFill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21B01E6C-569F-4AC1-BCF7-EEDD32368677}"/>
              </a:ext>
            </a:extLst>
          </p:cNvPr>
          <p:cNvSpPr txBox="1"/>
          <p:nvPr/>
        </p:nvSpPr>
        <p:spPr>
          <a:xfrm>
            <a:off x="2723985" y="5962913"/>
            <a:ext cx="287757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FR" dirty="0"/>
              <a:t>= « une chèvre et son petit »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C28D870-2E18-469D-9FF5-A525ADEA13C5}"/>
              </a:ext>
            </a:extLst>
          </p:cNvPr>
          <p:cNvSpPr txBox="1"/>
          <p:nvPr/>
        </p:nvSpPr>
        <p:spPr>
          <a:xfrm>
            <a:off x="389183" y="5951361"/>
            <a:ext cx="21427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ym typeface="Wingdings" panose="05000000000000000000" pitchFamily="2" charset="2"/>
              </a:rPr>
              <a:t>« </a:t>
            </a:r>
            <a:r>
              <a:rPr lang="fr-FR" dirty="0"/>
              <a:t>À admirer la mer »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7AA7B96-2F3B-420E-80AC-027CF3E9898D}"/>
              </a:ext>
            </a:extLst>
          </p:cNvPr>
          <p:cNvSpPr txBox="1"/>
          <p:nvPr/>
        </p:nvSpPr>
        <p:spPr>
          <a:xfrm>
            <a:off x="5997072" y="5950485"/>
            <a:ext cx="382650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FR" dirty="0"/>
              <a:t>« Piste de danse du </a:t>
            </a:r>
            <a:r>
              <a:rPr lang="fr-FR" dirty="0" err="1"/>
              <a:t>Paghjaghju</a:t>
            </a:r>
            <a:r>
              <a:rPr lang="fr-FR" dirty="0"/>
              <a:t> »</a:t>
            </a:r>
          </a:p>
          <a:p>
            <a:r>
              <a:rPr lang="fr-FR" dirty="0"/>
              <a:t>« Piste d’atterrissage de l’hélicoptère »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B55AF71-4051-4894-AA8C-7371B5B29D7E}"/>
              </a:ext>
            </a:extLst>
          </p:cNvPr>
          <p:cNvSpPr txBox="1"/>
          <p:nvPr/>
        </p:nvSpPr>
        <p:spPr>
          <a:xfrm>
            <a:off x="10037836" y="5962913"/>
            <a:ext cx="148782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FR" dirty="0"/>
              <a:t>« Du maïs »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313BA32-9588-409B-8807-78E37200EC5F}"/>
              </a:ext>
            </a:extLst>
          </p:cNvPr>
          <p:cNvGrpSpPr/>
          <p:nvPr/>
        </p:nvGrpSpPr>
        <p:grpSpPr>
          <a:xfrm>
            <a:off x="2426451" y="1736663"/>
            <a:ext cx="1823732" cy="1769715"/>
            <a:chOff x="240200" y="1067835"/>
            <a:chExt cx="1823732" cy="1769715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EB6C18F-302E-4CD2-B3AA-0DA4963E1613}"/>
                </a:ext>
              </a:extLst>
            </p:cNvPr>
            <p:cNvSpPr txBox="1"/>
            <p:nvPr/>
          </p:nvSpPr>
          <p:spPr>
            <a:xfrm>
              <a:off x="240200" y="1067835"/>
              <a:ext cx="1823732" cy="17697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Comment s’appelle cet animal?</a:t>
              </a:r>
            </a:p>
            <a:p>
              <a:endParaRPr lang="fr-FR" sz="1100" dirty="0"/>
            </a:p>
            <a:p>
              <a:endParaRPr lang="fr-FR" sz="1400" dirty="0"/>
            </a:p>
            <a:p>
              <a:endParaRPr lang="fr-FR" sz="2000" dirty="0"/>
            </a:p>
            <a:p>
              <a:endParaRPr lang="fr-FR" sz="1400" dirty="0"/>
            </a:p>
            <a:p>
              <a:endParaRPr lang="fr-FR" dirty="0"/>
            </a:p>
          </p:txBody>
        </p:sp>
        <p:pic>
          <p:nvPicPr>
            <p:cNvPr id="38" name="Image 37" descr="D:\Downloads\DSC_0233.JPG">
              <a:extLst>
                <a:ext uri="{FF2B5EF4-FFF2-40B4-BE49-F238E27FC236}">
                  <a16:creationId xmlns:a16="http://schemas.microsoft.com/office/drawing/2014/main" id="{B2241043-DEAD-4CC3-9A66-338624AF2B3B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28" r="22061" b="12977"/>
            <a:stretch/>
          </p:blipFill>
          <p:spPr bwMode="auto">
            <a:xfrm>
              <a:off x="408316" y="1618241"/>
              <a:ext cx="1454840" cy="1160447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43" name="ZoneTexte 42">
            <a:extLst>
              <a:ext uri="{FF2B5EF4-FFF2-40B4-BE49-F238E27FC236}">
                <a16:creationId xmlns:a16="http://schemas.microsoft.com/office/drawing/2014/main" id="{9D1FB3DB-9900-4706-BDF8-0848552D0172}"/>
              </a:ext>
            </a:extLst>
          </p:cNvPr>
          <p:cNvSpPr txBox="1"/>
          <p:nvPr/>
        </p:nvSpPr>
        <p:spPr>
          <a:xfrm>
            <a:off x="6646244" y="1659285"/>
            <a:ext cx="2440637" cy="17883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A quoi correspond cette structure?</a:t>
            </a:r>
          </a:p>
          <a:p>
            <a:endParaRPr lang="fr-FR" sz="1100" dirty="0"/>
          </a:p>
          <a:p>
            <a:endParaRPr lang="fr-FR" sz="1400" dirty="0"/>
          </a:p>
          <a:p>
            <a:endParaRPr lang="fr-FR" sz="2000" dirty="0"/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D73C1E7-BA39-4855-9FEF-9F8EB2F63208}"/>
              </a:ext>
            </a:extLst>
          </p:cNvPr>
          <p:cNvSpPr txBox="1"/>
          <p:nvPr/>
        </p:nvSpPr>
        <p:spPr>
          <a:xfrm>
            <a:off x="9660729" y="1712452"/>
            <a:ext cx="1823732" cy="1877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Comment s’appelle cette plante?</a:t>
            </a:r>
            <a:endParaRPr lang="fr-FR" sz="1100" dirty="0"/>
          </a:p>
          <a:p>
            <a:endParaRPr lang="fr-FR" sz="1400" dirty="0"/>
          </a:p>
          <a:p>
            <a:endParaRPr lang="fr-FR" sz="2000" dirty="0"/>
          </a:p>
          <a:p>
            <a:endParaRPr lang="fr-FR" sz="1400" dirty="0"/>
          </a:p>
          <a:p>
            <a:endParaRPr lang="fr-FR" dirty="0"/>
          </a:p>
          <a:p>
            <a:endParaRPr lang="fr-FR" dirty="0"/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81C96AB4-AE05-415A-96EA-9D47380677E1}"/>
              </a:ext>
            </a:extLst>
          </p:cNvPr>
          <p:cNvGrpSpPr/>
          <p:nvPr/>
        </p:nvGrpSpPr>
        <p:grpSpPr>
          <a:xfrm>
            <a:off x="169603" y="1736298"/>
            <a:ext cx="1774356" cy="2221748"/>
            <a:chOff x="2741256" y="885655"/>
            <a:chExt cx="1774356" cy="2200602"/>
          </a:xfrm>
        </p:grpSpPr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0BE215B2-3BC9-4A7A-9842-8EFC1080DD1A}"/>
                </a:ext>
              </a:extLst>
            </p:cNvPr>
            <p:cNvSpPr txBox="1"/>
            <p:nvPr/>
          </p:nvSpPr>
          <p:spPr>
            <a:xfrm>
              <a:off x="2741256" y="885655"/>
              <a:ext cx="1774356" cy="22006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A quoi servaient les tours génoises?</a:t>
              </a:r>
            </a:p>
            <a:p>
              <a:endParaRPr lang="fr-FR" sz="1100" dirty="0"/>
            </a:p>
            <a:p>
              <a:endParaRPr lang="fr-FR" sz="1400" dirty="0"/>
            </a:p>
            <a:p>
              <a:endParaRPr lang="fr-FR" sz="20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dirty="0"/>
            </a:p>
          </p:txBody>
        </p: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20C0B9C-9A49-4E8E-A213-FD1BA8B242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000" r="6095" b="5303"/>
            <a:stretch/>
          </p:blipFill>
          <p:spPr>
            <a:xfrm rot="5400000">
              <a:off x="2842619" y="1650352"/>
              <a:ext cx="1603038" cy="1149532"/>
            </a:xfrm>
            <a:prstGeom prst="rect">
              <a:avLst/>
            </a:prstGeom>
          </p:spPr>
        </p:pic>
      </p:grp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4C8ACBCC-C4AA-41B4-8762-9932B782FE61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3338317" y="3506378"/>
            <a:ext cx="1794166" cy="22573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F775EAF9-BD04-4DC8-8DB9-D9FED8093A66}"/>
              </a:ext>
            </a:extLst>
          </p:cNvPr>
          <p:cNvCxnSpPr>
            <a:cxnSpLocks/>
            <a:stCxn id="41" idx="2"/>
            <a:endCxn id="21" idx="1"/>
          </p:cNvCxnSpPr>
          <p:nvPr/>
        </p:nvCxnSpPr>
        <p:spPr>
          <a:xfrm>
            <a:off x="1056781" y="3958046"/>
            <a:ext cx="4075702" cy="858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C6A4DC13-B352-44D9-9D7D-F33342E75851}"/>
              </a:ext>
            </a:extLst>
          </p:cNvPr>
          <p:cNvCxnSpPr>
            <a:cxnSpLocks/>
            <a:stCxn id="43" idx="2"/>
          </p:cNvCxnSpPr>
          <p:nvPr/>
        </p:nvCxnSpPr>
        <p:spPr>
          <a:xfrm flipH="1">
            <a:off x="6219757" y="3447666"/>
            <a:ext cx="1646806" cy="28444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5DD1D335-1C3B-49C0-8CE7-BDF8AB61C15B}"/>
              </a:ext>
            </a:extLst>
          </p:cNvPr>
          <p:cNvCxnSpPr>
            <a:cxnSpLocks/>
            <a:stCxn id="44" idx="2"/>
            <a:endCxn id="21" idx="3"/>
          </p:cNvCxnSpPr>
          <p:nvPr/>
        </p:nvCxnSpPr>
        <p:spPr>
          <a:xfrm flipH="1">
            <a:off x="6219754" y="3589889"/>
            <a:ext cx="4352841" cy="45402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66502B66-CAEC-413D-B60E-427B8472A551}"/>
              </a:ext>
            </a:extLst>
          </p:cNvPr>
          <p:cNvCxnSpPr>
            <a:cxnSpLocks/>
            <a:stCxn id="2" idx="2"/>
            <a:endCxn id="28" idx="0"/>
          </p:cNvCxnSpPr>
          <p:nvPr/>
        </p:nvCxnSpPr>
        <p:spPr>
          <a:xfrm flipH="1">
            <a:off x="1460555" y="5114669"/>
            <a:ext cx="4267946" cy="83669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3DC8BC1A-B190-4779-8058-2C4D1FCF07BE}"/>
              </a:ext>
            </a:extLst>
          </p:cNvPr>
          <p:cNvCxnSpPr>
            <a:cxnSpLocks/>
            <a:stCxn id="2" idx="2"/>
            <a:endCxn id="22" idx="0"/>
          </p:cNvCxnSpPr>
          <p:nvPr/>
        </p:nvCxnSpPr>
        <p:spPr>
          <a:xfrm flipH="1">
            <a:off x="4162770" y="5114669"/>
            <a:ext cx="1565731" cy="84824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5876D8CC-BDBB-482F-80E7-22FE9502B090}"/>
              </a:ext>
            </a:extLst>
          </p:cNvPr>
          <p:cNvSpPr txBox="1"/>
          <p:nvPr/>
        </p:nvSpPr>
        <p:spPr>
          <a:xfrm>
            <a:off x="182880" y="864033"/>
            <a:ext cx="1172391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pPr algn="just"/>
            <a:r>
              <a:rPr lang="fr-FR" dirty="0"/>
              <a:t>Au cours d’une sortie, 4 questions portant sur des éléments faisant partie du patrimoine naturel / culturel de notre territoire ont été posées.</a:t>
            </a:r>
          </a:p>
        </p:txBody>
      </p: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DEE60757-9633-48B0-9B5A-FB06B44D30DE}"/>
              </a:ext>
            </a:extLst>
          </p:cNvPr>
          <p:cNvCxnSpPr>
            <a:cxnSpLocks/>
            <a:stCxn id="2" idx="2"/>
            <a:endCxn id="29" idx="0"/>
          </p:cNvCxnSpPr>
          <p:nvPr/>
        </p:nvCxnSpPr>
        <p:spPr>
          <a:xfrm>
            <a:off x="5728501" y="5114669"/>
            <a:ext cx="2181822" cy="83581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DFFCE3C3-6903-4F54-8A75-FC3ECBF18F12}"/>
              </a:ext>
            </a:extLst>
          </p:cNvPr>
          <p:cNvCxnSpPr>
            <a:cxnSpLocks/>
            <a:stCxn id="2" idx="2"/>
            <a:endCxn id="32" idx="0"/>
          </p:cNvCxnSpPr>
          <p:nvPr/>
        </p:nvCxnSpPr>
        <p:spPr>
          <a:xfrm>
            <a:off x="5728501" y="5114669"/>
            <a:ext cx="5053248" cy="84824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Image 6149">
            <a:extLst>
              <a:ext uri="{FF2B5EF4-FFF2-40B4-BE49-F238E27FC236}">
                <a16:creationId xmlns:a16="http://schemas.microsoft.com/office/drawing/2014/main" id="{45663C0D-45EC-4EBC-A393-2027FBE72E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7427" t="23709" r="30933" b="-1"/>
          <a:stretch/>
        </p:blipFill>
        <p:spPr>
          <a:xfrm>
            <a:off x="9660729" y="2214668"/>
            <a:ext cx="1691159" cy="1265007"/>
          </a:xfrm>
          <a:prstGeom prst="rect">
            <a:avLst/>
          </a:prstGeom>
        </p:spPr>
      </p:pic>
      <p:graphicFrame>
        <p:nvGraphicFramePr>
          <p:cNvPr id="27" name="Diagramme 26">
            <a:extLst>
              <a:ext uri="{FF2B5EF4-FFF2-40B4-BE49-F238E27FC236}">
                <a16:creationId xmlns:a16="http://schemas.microsoft.com/office/drawing/2014/main" id="{70C147FF-B590-4767-9CFE-38E57C25B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265922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26" name="Picture 2" descr="RÃ©sultat de recherche d'images pour &quot;aire de battage corse&quot;">
            <a:extLst>
              <a:ext uri="{FF2B5EF4-FFF2-40B4-BE49-F238E27FC236}">
                <a16:creationId xmlns:a16="http://schemas.microsoft.com/office/drawing/2014/main" id="{C55DE876-3D3C-42BD-8B4B-519129125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35"/>
          <a:stretch/>
        </p:blipFill>
        <p:spPr bwMode="auto">
          <a:xfrm>
            <a:off x="6727396" y="2279411"/>
            <a:ext cx="2278332" cy="103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908D6F-971B-41E1-8346-97C9527AEDF8}"/>
              </a:ext>
            </a:extLst>
          </p:cNvPr>
          <p:cNvSpPr txBox="1"/>
          <p:nvPr/>
        </p:nvSpPr>
        <p:spPr>
          <a:xfrm>
            <a:off x="4250183" y="4745337"/>
            <a:ext cx="295663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Quelques réponses d’élèves…</a:t>
            </a:r>
          </a:p>
        </p:txBody>
      </p:sp>
    </p:spTree>
    <p:extLst>
      <p:ext uri="{BB962C8B-B14F-4D97-AF65-F5344CB8AC3E}">
        <p14:creationId xmlns:p14="http://schemas.microsoft.com/office/powerpoint/2010/main" val="144871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  <p:bldP spid="29" grpId="0" animBg="1"/>
      <p:bldP spid="32" grpId="0" animBg="1"/>
      <p:bldP spid="43" grpId="0" animBg="1"/>
      <p:bldP spid="44" grpId="0" animBg="1"/>
      <p:bldP spid="62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D0874612-DB7F-4DC8-9355-DF4FC540A857}"/>
              </a:ext>
            </a:extLst>
          </p:cNvPr>
          <p:cNvSpPr txBox="1"/>
          <p:nvPr/>
        </p:nvSpPr>
        <p:spPr>
          <a:xfrm>
            <a:off x="214449" y="1222519"/>
            <a:ext cx="117054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b="1" u="sng" dirty="0"/>
              <a:t>Constat :</a:t>
            </a:r>
            <a:r>
              <a:rPr lang="fr-FR" sz="2000" dirty="0"/>
              <a:t> des élèves distants de leur territoire, de leur patrimoine naturel et culturel.</a:t>
            </a:r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Or, </a:t>
            </a:r>
          </a:p>
          <a:p>
            <a:pPr algn="just"/>
            <a:endParaRPr lang="fr-FR" sz="2000" i="1" dirty="0"/>
          </a:p>
          <a:p>
            <a:pPr algn="just"/>
            <a:r>
              <a:rPr lang="fr-FR" sz="2000" i="1" dirty="0"/>
              <a:t>	« On protège ce qu’on aime, et on aime ce qu’on connaît » </a:t>
            </a:r>
            <a:r>
              <a:rPr lang="fr-FR" sz="2000" dirty="0"/>
              <a:t>J-Y. Cousteau.</a:t>
            </a:r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algn="just"/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b="1" u="sng" dirty="0" err="1">
                <a:sym typeface="Wingdings" panose="05000000000000000000" pitchFamily="2" charset="2"/>
              </a:rPr>
              <a:t>Problèmatique</a:t>
            </a:r>
            <a:r>
              <a:rPr lang="fr-FR" sz="2000" b="1" u="sng" dirty="0">
                <a:sym typeface="Wingdings" panose="05000000000000000000" pitchFamily="2" charset="2"/>
              </a:rPr>
              <a:t>: </a:t>
            </a:r>
            <a:r>
              <a:rPr lang="fr-FR" sz="2000" dirty="0"/>
              <a:t>Comment pourraient-ils être acteurs de la gestion durable du territoire s’ils ne le connaissent pas ou trop peu ?</a:t>
            </a:r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algn="just"/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b="1" u="sng" dirty="0">
                <a:sym typeface="Wingdings" panose="05000000000000000000" pitchFamily="2" charset="2"/>
              </a:rPr>
              <a:t>Naissance d’un projet Ecole-territoire</a:t>
            </a:r>
            <a:r>
              <a:rPr lang="fr-FR" sz="2000" dirty="0">
                <a:sym typeface="Wingdings" panose="05000000000000000000" pitchFamily="2" charset="2"/>
              </a:rPr>
              <a:t>.</a:t>
            </a:r>
          </a:p>
          <a:p>
            <a:pPr algn="just"/>
            <a:endParaRPr lang="fr-FR" sz="2000" dirty="0">
              <a:sym typeface="Wingdings" panose="05000000000000000000" pitchFamily="2" charset="2"/>
            </a:endParaRPr>
          </a:p>
          <a:p>
            <a:pPr algn="just"/>
            <a:r>
              <a:rPr lang="fr-FR" sz="2000" b="1" u="sng" dirty="0">
                <a:sym typeface="Wingdings" panose="05000000000000000000" pitchFamily="2" charset="2"/>
              </a:rPr>
              <a:t>Objectif visé: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dirty="0">
                <a:sym typeface="Wingdings" panose="05000000000000000000" pitchFamily="2" charset="2"/>
              </a:rPr>
              <a:t>relier les élèves à leur territoire, à leur patrimoine naturel, culturel et à la société.</a:t>
            </a:r>
            <a:endParaRPr lang="fr-FR" sz="2000" dirty="0"/>
          </a:p>
        </p:txBody>
      </p:sp>
      <p:pic>
        <p:nvPicPr>
          <p:cNvPr id="7170" name="Picture 2" descr="RÃ©sultat de recherche d'images pour &quot;cousteau&quot;">
            <a:extLst>
              <a:ext uri="{FF2B5EF4-FFF2-40B4-BE49-F238E27FC236}">
                <a16:creationId xmlns:a16="http://schemas.microsoft.com/office/drawing/2014/main" id="{23964611-85A1-4C4E-9328-14B08102E2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r="5064" b="13196"/>
          <a:stretch/>
        </p:blipFill>
        <p:spPr bwMode="auto">
          <a:xfrm>
            <a:off x="8741227" y="2387009"/>
            <a:ext cx="1596385" cy="104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77069922-B428-4F72-80D8-022AE8985A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6851086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97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Étoile : 12 branches 28">
            <a:extLst>
              <a:ext uri="{FF2B5EF4-FFF2-40B4-BE49-F238E27FC236}">
                <a16:creationId xmlns:a16="http://schemas.microsoft.com/office/drawing/2014/main" id="{00C610E5-8E26-4479-9834-78D4B9DBABE8}"/>
              </a:ext>
            </a:extLst>
          </p:cNvPr>
          <p:cNvSpPr/>
          <p:nvPr/>
        </p:nvSpPr>
        <p:spPr>
          <a:xfrm>
            <a:off x="10813015" y="5918931"/>
            <a:ext cx="1663491" cy="1200327"/>
          </a:xfrm>
          <a:prstGeom prst="star12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ODD 4: Accès à l’éducation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295E8A8-DC52-4792-992D-62A40E971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051"/>
          <a:stretch/>
        </p:blipFill>
        <p:spPr>
          <a:xfrm>
            <a:off x="2014770" y="2356696"/>
            <a:ext cx="1953554" cy="22556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D0CC48-AA08-4A74-AED4-0BEB9AC737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" t="1451" r="3244" b="2047"/>
          <a:stretch/>
        </p:blipFill>
        <p:spPr>
          <a:xfrm>
            <a:off x="295101" y="1696805"/>
            <a:ext cx="1548253" cy="32168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EBA0803F-7983-48FC-BE0A-8BF9D859CF0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85655" y="3474130"/>
            <a:ext cx="282979" cy="29015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0874612-DB7F-4DC8-9355-DF4FC540A857}"/>
              </a:ext>
            </a:extLst>
          </p:cNvPr>
          <p:cNvSpPr txBox="1"/>
          <p:nvPr/>
        </p:nvSpPr>
        <p:spPr>
          <a:xfrm>
            <a:off x="138388" y="781558"/>
            <a:ext cx="1177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En collaboration avec l’entreprise Corse Campus </a:t>
            </a:r>
            <a:r>
              <a:rPr lang="fr-FR" dirty="0" err="1"/>
              <a:t>plex</a:t>
            </a:r>
            <a:r>
              <a:rPr lang="fr-FR" dirty="0"/>
              <a:t> et la société </a:t>
            </a:r>
            <a:r>
              <a:rPr lang="fr-FR" dirty="0" err="1"/>
              <a:t>Goodbarber</a:t>
            </a:r>
            <a:r>
              <a:rPr lang="fr-FR" dirty="0"/>
              <a:t>, nous avons pu créer un site et une application mobile. Intitulés </a:t>
            </a:r>
            <a:r>
              <a:rPr lang="fr-FR" i="1" dirty="0"/>
              <a:t>I </a:t>
            </a:r>
            <a:r>
              <a:rPr lang="fr-FR" i="1" dirty="0" err="1"/>
              <a:t>nostri</a:t>
            </a:r>
            <a:r>
              <a:rPr lang="fr-FR" i="1" dirty="0"/>
              <a:t> </a:t>
            </a:r>
            <a:r>
              <a:rPr lang="fr-FR" i="1" dirty="0" err="1"/>
              <a:t>lochi</a:t>
            </a:r>
            <a:r>
              <a:rPr lang="fr-FR" i="1" dirty="0"/>
              <a:t> (INL)</a:t>
            </a:r>
            <a:r>
              <a:rPr lang="fr-FR" dirty="0"/>
              <a:t>, ils sont disponibles gratuitement depuis n’importe quel appareil.</a:t>
            </a:r>
          </a:p>
        </p:txBody>
      </p:sp>
      <p:grpSp>
        <p:nvGrpSpPr>
          <p:cNvPr id="2055" name="Groupe 2054">
            <a:extLst>
              <a:ext uri="{FF2B5EF4-FFF2-40B4-BE49-F238E27FC236}">
                <a16:creationId xmlns:a16="http://schemas.microsoft.com/office/drawing/2014/main" id="{22A042E9-3333-45CF-9B46-33E8A065A0CA}"/>
              </a:ext>
            </a:extLst>
          </p:cNvPr>
          <p:cNvGrpSpPr/>
          <p:nvPr/>
        </p:nvGrpSpPr>
        <p:grpSpPr>
          <a:xfrm>
            <a:off x="711927" y="3392879"/>
            <a:ext cx="1356654" cy="467196"/>
            <a:chOff x="967466" y="3439911"/>
            <a:chExt cx="508118" cy="46063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0FBE12D-4712-400E-BC30-7E6A7BCA6046}"/>
                </a:ext>
              </a:extLst>
            </p:cNvPr>
            <p:cNvSpPr/>
            <p:nvPr/>
          </p:nvSpPr>
          <p:spPr>
            <a:xfrm>
              <a:off x="967466" y="3439911"/>
              <a:ext cx="171598" cy="46063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1B9212BF-10A1-4CE7-82D6-4C10BB3D0FD0}"/>
                </a:ext>
              </a:extLst>
            </p:cNvPr>
            <p:cNvCxnSpPr>
              <a:cxnSpLocks/>
              <a:stCxn id="15" idx="6"/>
            </p:cNvCxnSpPr>
            <p:nvPr/>
          </p:nvCxnSpPr>
          <p:spPr>
            <a:xfrm>
              <a:off x="1139064" y="3670226"/>
              <a:ext cx="336520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Zone de texte 2">
            <a:extLst>
              <a:ext uri="{FF2B5EF4-FFF2-40B4-BE49-F238E27FC236}">
                <a16:creationId xmlns:a16="http://schemas.microsoft.com/office/drawing/2014/main" id="{AD91026A-B2D9-4939-80B7-DA5437BE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245" y="1682551"/>
            <a:ext cx="2826152" cy="2491341"/>
          </a:xfrm>
          <a:prstGeom prst="rect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R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300" b="0" i="0" u="none" strike="noStrike" cap="none" normalizeH="0" baseline="0">
                <a:ln>
                  <a:noFill/>
                </a:ln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Article co-réalisés par les élèves ou les professionnels extérieurs, concernant le patrimoine naturel et culturel de la Balagne ou de la Corse. Chacun peut commenter les articles pour :</a:t>
            </a:r>
          </a:p>
          <a:p>
            <a:pPr marL="88900" indent="-88900"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fr-FR" altLang="fr-FR" dirty="0"/>
              <a:t>Demander des informations supplémentaires,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fr-FR" altLang="fr-FR" dirty="0"/>
              <a:t>proposer des améliorations, des compléments, 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fr-FR" altLang="fr-FR" dirty="0"/>
              <a:t>proposer des rectifications (le travail n’est pas parfait !)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F42A025B-1C2F-4A4C-A4AD-ABEE6A8F0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014" y="5147213"/>
            <a:ext cx="1598113" cy="519650"/>
          </a:xfrm>
          <a:prstGeom prst="rect">
            <a:avLst/>
          </a:prstGeom>
          <a:ln w="1905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Accès aux dernières publications.</a:t>
            </a: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25CDD731-47F8-483F-A50F-CE53B1845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245" y="4746703"/>
            <a:ext cx="2826152" cy="1869517"/>
          </a:xfrm>
          <a:prstGeom prst="rect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R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300" b="0" i="0" u="none" strike="noStrike" cap="none" normalizeH="0" baseline="0">
                <a:ln>
                  <a:noFill/>
                </a:ln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Moteur de recherche spécifique d’INL. Enfants, adolescents, adultes, si vous avez besoin d’informations concernant un sujet, tapez le mot-clé, et tout élément correspondant déposé sur le site s’affichera. </a:t>
            </a:r>
          </a:p>
          <a:p>
            <a:endParaRPr lang="fr-FR" altLang="fr-FR" dirty="0"/>
          </a:p>
          <a:p>
            <a:r>
              <a:rPr lang="fr-FR" altLang="fr-FR" dirty="0"/>
              <a:t>INL peut donc servir de banque de données locale. </a:t>
            </a: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E88DCF76-4E88-4CF2-B802-008940E26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88" y="5757997"/>
            <a:ext cx="3953441" cy="858223"/>
          </a:xfrm>
          <a:prstGeom prst="rect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R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300" b="0" i="0" u="none" strike="noStrike" cap="none" normalizeH="0" baseline="0">
                <a:ln>
                  <a:noFill/>
                </a:ln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altLang="fr-FR" dirty="0"/>
              <a:t>Calendrier des événements concernant le patrimoine naturel ou culturel du territoire. Chaque organisme (mairies, communauté des communes, Collectivité de Corse, musées, etc.) peut y proposer ses événements.</a:t>
            </a:r>
          </a:p>
        </p:txBody>
      </p:sp>
      <p:sp>
        <p:nvSpPr>
          <p:cNvPr id="2048" name="Rectangle 12">
            <a:extLst>
              <a:ext uri="{FF2B5EF4-FFF2-40B4-BE49-F238E27FC236}">
                <a16:creationId xmlns:a16="http://schemas.microsoft.com/office/drawing/2014/main" id="{6C56CC04-E886-4C0F-A3DF-53CA1DC30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49" name="Rectangle 13">
            <a:extLst>
              <a:ext uri="{FF2B5EF4-FFF2-40B4-BE49-F238E27FC236}">
                <a16:creationId xmlns:a16="http://schemas.microsoft.com/office/drawing/2014/main" id="{1BB0869C-B89C-47C3-90FD-FBAC410EC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0" name="Rectangle 14">
            <a:extLst>
              <a:ext uri="{FF2B5EF4-FFF2-40B4-BE49-F238E27FC236}">
                <a16:creationId xmlns:a16="http://schemas.microsoft.com/office/drawing/2014/main" id="{A353099E-ED49-4EA6-A131-9F891E74C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1" name="Rectangle 16">
            <a:extLst>
              <a:ext uri="{FF2B5EF4-FFF2-40B4-BE49-F238E27FC236}">
                <a16:creationId xmlns:a16="http://schemas.microsoft.com/office/drawing/2014/main" id="{EEE5A6FE-9724-4E27-9830-FF51BCF9C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2" name="Rectangle 17">
            <a:extLst>
              <a:ext uri="{FF2B5EF4-FFF2-40B4-BE49-F238E27FC236}">
                <a16:creationId xmlns:a16="http://schemas.microsoft.com/office/drawing/2014/main" id="{C3278175-971D-4081-94CF-CD108739A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40C2BCCE-4803-4A1E-B6A4-6E87D1FAE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493" y="1506474"/>
            <a:ext cx="4378121" cy="3898968"/>
          </a:xfrm>
          <a:prstGeom prst="rect">
            <a:avLst/>
          </a:prstGeom>
        </p:spPr>
      </p:pic>
      <p:graphicFrame>
        <p:nvGraphicFramePr>
          <p:cNvPr id="26" name="Diagramme 25">
            <a:extLst>
              <a:ext uri="{FF2B5EF4-FFF2-40B4-BE49-F238E27FC236}">
                <a16:creationId xmlns:a16="http://schemas.microsoft.com/office/drawing/2014/main" id="{6A276A9A-8D5E-413D-9ABF-3188C27A99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2023133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8EF2B97-28D8-4314-B853-F99D47B4E5BD}"/>
              </a:ext>
            </a:extLst>
          </p:cNvPr>
          <p:cNvSpPr txBox="1"/>
          <p:nvPr/>
        </p:nvSpPr>
        <p:spPr>
          <a:xfrm>
            <a:off x="7536493" y="5499690"/>
            <a:ext cx="4378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Chacun peut apprendre des éléments du territoire, quel que soit son âge,</a:t>
            </a:r>
          </a:p>
          <a:p>
            <a:pPr marL="285750" indent="-285750" algn="just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Formation tout au long de la vie </a:t>
            </a:r>
          </a:p>
          <a:p>
            <a:pPr algn="just"/>
            <a:r>
              <a:rPr lang="fr-FR" dirty="0">
                <a:sym typeface="Wingdings" panose="05000000000000000000" pitchFamily="2" charset="2"/>
              </a:rPr>
              <a:t> ODD 4</a:t>
            </a:r>
            <a:endParaRPr lang="fr-FR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F7FAD7F-0246-4DBD-A42D-16368954D77F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3731437" y="2928222"/>
            <a:ext cx="531808" cy="559870"/>
          </a:xfrm>
          <a:prstGeom prst="straightConnector1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EE313131-0FCA-4901-86CC-50C00818D082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3494079" y="4506612"/>
            <a:ext cx="769166" cy="1174850"/>
          </a:xfrm>
          <a:prstGeom prst="straightConnector1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4755EF22-6C18-4868-86BA-2ACB8A8A505A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2115109" y="4531057"/>
            <a:ext cx="356631" cy="1226940"/>
          </a:xfrm>
          <a:prstGeom prst="straightConnector1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B590D9A-4E50-447E-91DF-629E00C2C879}"/>
              </a:ext>
            </a:extLst>
          </p:cNvPr>
          <p:cNvCxnSpPr>
            <a:cxnSpLocks/>
            <a:stCxn id="25" idx="0"/>
          </p:cNvCxnSpPr>
          <p:nvPr/>
        </p:nvCxnSpPr>
        <p:spPr>
          <a:xfrm flipV="1">
            <a:off x="957071" y="3666664"/>
            <a:ext cx="1377329" cy="1480549"/>
          </a:xfrm>
          <a:prstGeom prst="straightConnector1">
            <a:avLst/>
          </a:prstGeom>
          <a:ln w="19050">
            <a:solidFill>
              <a:schemeClr val="accent2"/>
            </a:solidFill>
            <a:headEnd type="stealth"/>
          </a:ln>
          <a:effectLst/>
        </p:spPr>
      </p:cxnSp>
    </p:spTree>
    <p:extLst>
      <p:ext uri="{BB962C8B-B14F-4D97-AF65-F5344CB8AC3E}">
        <p14:creationId xmlns:p14="http://schemas.microsoft.com/office/powerpoint/2010/main" val="419003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6" grpId="0"/>
      <p:bldP spid="24" grpId="0" animBg="1"/>
      <p:bldP spid="25" grpId="0" animBg="1"/>
      <p:bldP spid="27" grpId="0" animBg="1"/>
      <p:bldP spid="28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BF43FCF-2E8B-4582-87A7-412E6EE9A87F}"/>
              </a:ext>
            </a:extLst>
          </p:cNvPr>
          <p:cNvSpPr txBox="1"/>
          <p:nvPr/>
        </p:nvSpPr>
        <p:spPr>
          <a:xfrm>
            <a:off x="175754" y="966027"/>
            <a:ext cx="118747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Travail sur une priorité de santé: « L’hygiène des mains, 1</a:t>
            </a:r>
            <a:r>
              <a:rPr lang="fr-FR" b="1" u="sng" baseline="30000" dirty="0"/>
              <a:t>er</a:t>
            </a:r>
            <a:r>
              <a:rPr lang="fr-FR" b="1" u="sng" dirty="0"/>
              <a:t> réflexe santé » </a:t>
            </a:r>
            <a:r>
              <a:rPr lang="fr-FR" b="1" u="sng" dirty="0">
                <a:sym typeface="Wingdings" panose="05000000000000000000" pitchFamily="2" charset="2"/>
              </a:rPr>
              <a:t> ODD 3</a:t>
            </a:r>
            <a:endParaRPr lang="fr-FR" dirty="0"/>
          </a:p>
          <a:p>
            <a:endParaRPr lang="fr-FR" dirty="0"/>
          </a:p>
          <a:p>
            <a:r>
              <a:rPr lang="fr-FR" dirty="0"/>
              <a:t>Expérience: Dépôt des doigts non lavés/lavés à l’eau/lavés au savon/lavés au gel hydroalcoolique sur des boîtes de pétri puis mise en culture au laboratoire de la ville pour observation et comparaison des colonies microbiennes. </a:t>
            </a:r>
          </a:p>
          <a:p>
            <a:endParaRPr lang="fr-FR" dirty="0"/>
          </a:p>
        </p:txBody>
      </p:sp>
      <p:sp>
        <p:nvSpPr>
          <p:cNvPr id="4" name="Étoile : 12 branches 3">
            <a:extLst>
              <a:ext uri="{FF2B5EF4-FFF2-40B4-BE49-F238E27FC236}">
                <a16:creationId xmlns:a16="http://schemas.microsoft.com/office/drawing/2014/main" id="{B218E675-FD48-43C4-83DF-33E3CF9A5771}"/>
              </a:ext>
            </a:extLst>
          </p:cNvPr>
          <p:cNvSpPr/>
          <p:nvPr/>
        </p:nvSpPr>
        <p:spPr>
          <a:xfrm>
            <a:off x="8370355" y="627461"/>
            <a:ext cx="1284079" cy="937474"/>
          </a:xfrm>
          <a:prstGeom prst="star12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ODD 3: Accès à la santé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C3B546A-488D-4194-843B-74B33EE339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341" b="567"/>
          <a:stretch/>
        </p:blipFill>
        <p:spPr>
          <a:xfrm>
            <a:off x="2566548" y="2217284"/>
            <a:ext cx="2233501" cy="183903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278ED8F-B3F0-4AE6-981A-8B9244D4F3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62" t="22767" r="19311" b="21160"/>
          <a:stretch/>
        </p:blipFill>
        <p:spPr>
          <a:xfrm rot="5400000">
            <a:off x="4751083" y="2512944"/>
            <a:ext cx="1846447" cy="1255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554EA40-F896-4AEB-A508-873EB6F1E0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84" t="10666" r="22743" b="16190"/>
          <a:stretch/>
        </p:blipFill>
        <p:spPr>
          <a:xfrm>
            <a:off x="6517694" y="2217283"/>
            <a:ext cx="1902368" cy="184644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D38DD6-8BE4-4BCF-ABA4-554F5399CCCF}"/>
              </a:ext>
            </a:extLst>
          </p:cNvPr>
          <p:cNvSpPr txBox="1"/>
          <p:nvPr/>
        </p:nvSpPr>
        <p:spPr>
          <a:xfrm>
            <a:off x="273050" y="4099294"/>
            <a:ext cx="645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1ers résultats: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588F01-3CC2-4298-ADD3-5D0E43E387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0" t="21432" r="50697" b="22249"/>
          <a:stretch/>
        </p:blipFill>
        <p:spPr>
          <a:xfrm>
            <a:off x="6223804" y="4769446"/>
            <a:ext cx="1837917" cy="179658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6A1548F-2D8B-4884-8CB2-2569C4ED07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333" t="13741" r="4630" b="26657"/>
          <a:stretch/>
        </p:blipFill>
        <p:spPr>
          <a:xfrm>
            <a:off x="4093404" y="4772714"/>
            <a:ext cx="1903030" cy="181026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B005569-60F6-4CB0-8E4C-D8726DF4FB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8687" y="4749119"/>
            <a:ext cx="1773167" cy="18389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67DBE0F-8A7A-494C-8114-172846E0DD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946" t="21432" r="4159" b="22249"/>
          <a:stretch/>
        </p:blipFill>
        <p:spPr>
          <a:xfrm>
            <a:off x="8224147" y="4749119"/>
            <a:ext cx="1907728" cy="179658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2A3206E-B886-4388-A9A6-81BDCC3C17C7}"/>
              </a:ext>
            </a:extLst>
          </p:cNvPr>
          <p:cNvSpPr txBox="1"/>
          <p:nvPr/>
        </p:nvSpPr>
        <p:spPr>
          <a:xfrm>
            <a:off x="2227694" y="4430952"/>
            <a:ext cx="202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Doigts non lavés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32E5198-0E24-48C5-BC8E-923305F2EB05}"/>
              </a:ext>
            </a:extLst>
          </p:cNvPr>
          <p:cNvSpPr txBox="1"/>
          <p:nvPr/>
        </p:nvSpPr>
        <p:spPr>
          <a:xfrm>
            <a:off x="4060385" y="4437790"/>
            <a:ext cx="202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Doigts lavés à l’eau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C7B4C4-CE35-4B80-BC29-83035D172FA5}"/>
              </a:ext>
            </a:extLst>
          </p:cNvPr>
          <p:cNvSpPr txBox="1"/>
          <p:nvPr/>
        </p:nvSpPr>
        <p:spPr>
          <a:xfrm>
            <a:off x="6045813" y="4451163"/>
            <a:ext cx="232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Doigts lavés au savon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0D58F8-EC97-4815-94CC-E3F6BD755772}"/>
              </a:ext>
            </a:extLst>
          </p:cNvPr>
          <p:cNvSpPr txBox="1"/>
          <p:nvPr/>
        </p:nvSpPr>
        <p:spPr>
          <a:xfrm>
            <a:off x="8206989" y="4430952"/>
            <a:ext cx="232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Doigts lavés au gel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F6B46EA-22DA-46DA-AD63-60B42C92FD41}"/>
              </a:ext>
            </a:extLst>
          </p:cNvPr>
          <p:cNvSpPr txBox="1"/>
          <p:nvPr/>
        </p:nvSpPr>
        <p:spPr>
          <a:xfrm>
            <a:off x="10253316" y="4749119"/>
            <a:ext cx="17605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ym typeface="Wingdings" panose="05000000000000000000" pitchFamily="2" charset="2"/>
              </a:rPr>
              <a:t> Article en cours de rédaction par les élèves sur l’application.</a:t>
            </a:r>
            <a:endParaRPr lang="fr-FR" sz="2000" dirty="0"/>
          </a:p>
        </p:txBody>
      </p:sp>
      <p:graphicFrame>
        <p:nvGraphicFramePr>
          <p:cNvPr id="24" name="Diagramme 23">
            <a:extLst>
              <a:ext uri="{FF2B5EF4-FFF2-40B4-BE49-F238E27FC236}">
                <a16:creationId xmlns:a16="http://schemas.microsoft.com/office/drawing/2014/main" id="{A9F728E9-2EBB-4B78-B802-426E9328B5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8891641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C89B269-79C6-43C9-95FF-A48D20981EA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917" t="20707" r="48799" b="22121"/>
          <a:stretch/>
        </p:blipFill>
        <p:spPr>
          <a:xfrm>
            <a:off x="194153" y="4755661"/>
            <a:ext cx="1902984" cy="184436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4710462-99C4-4B2F-BF3A-5F4B615863F2}"/>
              </a:ext>
            </a:extLst>
          </p:cNvPr>
          <p:cNvSpPr txBox="1"/>
          <p:nvPr/>
        </p:nvSpPr>
        <p:spPr>
          <a:xfrm>
            <a:off x="796206" y="4441837"/>
            <a:ext cx="202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Témoin</a:t>
            </a:r>
          </a:p>
        </p:txBody>
      </p:sp>
    </p:spTree>
    <p:extLst>
      <p:ext uri="{BB962C8B-B14F-4D97-AF65-F5344CB8AC3E}">
        <p14:creationId xmlns:p14="http://schemas.microsoft.com/office/powerpoint/2010/main" val="88572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BF43FCF-2E8B-4582-87A7-412E6EE9A87F}"/>
              </a:ext>
            </a:extLst>
          </p:cNvPr>
          <p:cNvSpPr txBox="1"/>
          <p:nvPr/>
        </p:nvSpPr>
        <p:spPr>
          <a:xfrm>
            <a:off x="158634" y="1000669"/>
            <a:ext cx="11874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Travail sur la protection de la faune et de la flore aquatique: Sortie sur le littoral de </a:t>
            </a:r>
            <a:r>
              <a:rPr lang="fr-FR" b="1" u="sng" dirty="0" err="1"/>
              <a:t>Losari</a:t>
            </a:r>
            <a:r>
              <a:rPr lang="fr-FR" b="1" u="sng" dirty="0"/>
              <a:t> </a:t>
            </a:r>
            <a:r>
              <a:rPr lang="fr-FR" b="1" u="sng" dirty="0">
                <a:sym typeface="Wingdings" panose="05000000000000000000" pitchFamily="2" charset="2"/>
              </a:rPr>
              <a:t> ODD 15</a:t>
            </a:r>
            <a:endParaRPr lang="fr-FR" b="1" u="sng" dirty="0"/>
          </a:p>
          <a:p>
            <a:endParaRPr lang="fr-FR" b="1" u="sng" dirty="0"/>
          </a:p>
          <a:p>
            <a:endParaRPr lang="fr-FR" dirty="0"/>
          </a:p>
          <a:p>
            <a:r>
              <a:rPr lang="fr-FR" dirty="0"/>
              <a:t>Intervention de l’association A </a:t>
            </a:r>
            <a:r>
              <a:rPr lang="fr-FR" dirty="0" err="1"/>
              <a:t>Rinascita</a:t>
            </a:r>
            <a:r>
              <a:rPr lang="fr-FR" dirty="0"/>
              <a:t> pour une présentation de la biodiversité marine.  Présentation des espèces pêchées par M. Dominici, suivie d’une relâche des espèces dans leur milieu. </a:t>
            </a:r>
          </a:p>
          <a:p>
            <a:endParaRPr lang="fr-FR" dirty="0"/>
          </a:p>
        </p:txBody>
      </p:sp>
      <p:sp>
        <p:nvSpPr>
          <p:cNvPr id="4" name="Étoile : 12 branches 3">
            <a:extLst>
              <a:ext uri="{FF2B5EF4-FFF2-40B4-BE49-F238E27FC236}">
                <a16:creationId xmlns:a16="http://schemas.microsoft.com/office/drawing/2014/main" id="{B218E675-FD48-43C4-83DF-33E3CF9A5771}"/>
              </a:ext>
            </a:extLst>
          </p:cNvPr>
          <p:cNvSpPr/>
          <p:nvPr/>
        </p:nvSpPr>
        <p:spPr>
          <a:xfrm>
            <a:off x="10442341" y="646801"/>
            <a:ext cx="1749659" cy="1169534"/>
          </a:xfrm>
          <a:prstGeom prst="star12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ODD 15: Biodiversité aquatique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2A3206E-B886-4388-A9A6-81BDCC3C17C7}"/>
              </a:ext>
            </a:extLst>
          </p:cNvPr>
          <p:cNvSpPr txBox="1"/>
          <p:nvPr/>
        </p:nvSpPr>
        <p:spPr>
          <a:xfrm>
            <a:off x="158634" y="6348511"/>
            <a:ext cx="5200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Sensibilisation à la notion de biodiversité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32E5198-0E24-48C5-BC8E-923305F2EB05}"/>
              </a:ext>
            </a:extLst>
          </p:cNvPr>
          <p:cNvSpPr txBox="1"/>
          <p:nvPr/>
        </p:nvSpPr>
        <p:spPr>
          <a:xfrm>
            <a:off x="4695571" y="6348511"/>
            <a:ext cx="4110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Notion d’impacts anthropiques</a:t>
            </a:r>
          </a:p>
        </p:txBody>
      </p:sp>
      <p:graphicFrame>
        <p:nvGraphicFramePr>
          <p:cNvPr id="24" name="Diagramme 23">
            <a:extLst>
              <a:ext uri="{FF2B5EF4-FFF2-40B4-BE49-F238E27FC236}">
                <a16:creationId xmlns:a16="http://schemas.microsoft.com/office/drawing/2014/main" id="{19DEF69D-6FE7-4EE2-8476-94879C166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4984374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EB2DE54-916C-47F1-BF7C-424C2A35DF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0744" y="4521313"/>
            <a:ext cx="3700796" cy="208169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39A8BF7-51E9-44CB-B868-EB89C0CFB4D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2345"/>
          <a:stretch/>
        </p:blipFill>
        <p:spPr>
          <a:xfrm>
            <a:off x="7208400" y="2620493"/>
            <a:ext cx="4016196" cy="175432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0CBFECB-65D1-4DB8-88D9-442F796619D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6" r="15034" b="9890"/>
          <a:stretch/>
        </p:blipFill>
        <p:spPr>
          <a:xfrm>
            <a:off x="323604" y="2767693"/>
            <a:ext cx="3638549" cy="271378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2DC620D-C6C0-4EB7-9D76-54BF860E538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8647" t="-3346" r="11397" b="11365"/>
          <a:stretch/>
        </p:blipFill>
        <p:spPr>
          <a:xfrm>
            <a:off x="4251291" y="2663493"/>
            <a:ext cx="2725413" cy="2822711"/>
          </a:xfrm>
          <a:prstGeom prst="rect">
            <a:avLst/>
          </a:prstGeom>
        </p:spPr>
      </p:pic>
      <p:pic>
        <p:nvPicPr>
          <p:cNvPr id="1026" name="Picture 2" descr="RÃ©sultat de recherche d'images pour &quot;cpie rinascita logo&quot;">
            <a:extLst>
              <a:ext uri="{FF2B5EF4-FFF2-40B4-BE49-F238E27FC236}">
                <a16:creationId xmlns:a16="http://schemas.microsoft.com/office/drawing/2014/main" id="{0DF78F1D-1D46-46BE-88C7-69BF89C88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0" y="2513537"/>
            <a:ext cx="1153770" cy="115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43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BF43FCF-2E8B-4582-87A7-412E6EE9A87F}"/>
              </a:ext>
            </a:extLst>
          </p:cNvPr>
          <p:cNvSpPr txBox="1"/>
          <p:nvPr/>
        </p:nvSpPr>
        <p:spPr>
          <a:xfrm>
            <a:off x="106301" y="820443"/>
            <a:ext cx="11874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Travail sur la protection de la faune et de la flore terrestres: articles divers et réalisation d’une expo-herbier </a:t>
            </a:r>
            <a:r>
              <a:rPr lang="fr-FR" b="1" u="sng" dirty="0">
                <a:sym typeface="Wingdings" panose="05000000000000000000" pitchFamily="2" charset="2"/>
              </a:rPr>
              <a:t>ODD 16</a:t>
            </a:r>
            <a:endParaRPr lang="fr-FR" b="1" u="sng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Étoile : 12 branches 3">
            <a:extLst>
              <a:ext uri="{FF2B5EF4-FFF2-40B4-BE49-F238E27FC236}">
                <a16:creationId xmlns:a16="http://schemas.microsoft.com/office/drawing/2014/main" id="{B218E675-FD48-43C4-83DF-33E3CF9A5771}"/>
              </a:ext>
            </a:extLst>
          </p:cNvPr>
          <p:cNvSpPr/>
          <p:nvPr/>
        </p:nvSpPr>
        <p:spPr>
          <a:xfrm>
            <a:off x="10450961" y="1087252"/>
            <a:ext cx="1749659" cy="1169534"/>
          </a:xfrm>
          <a:prstGeom prst="star12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ODD 16: Biodiversité terrestre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2A3206E-B886-4388-A9A6-81BDCC3C17C7}"/>
              </a:ext>
            </a:extLst>
          </p:cNvPr>
          <p:cNvSpPr txBox="1"/>
          <p:nvPr/>
        </p:nvSpPr>
        <p:spPr>
          <a:xfrm>
            <a:off x="3629891" y="5518485"/>
            <a:ext cx="8403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Notions de : biodiversité, d’espèces invasives, de parasitisme, de lutte biologique, d’impacts anthropiques, de service rendus par la biodiversité (abeilles notamment), de responsabilité individuelle et collective en matière de préservation de la biodiversité.</a:t>
            </a:r>
          </a:p>
        </p:txBody>
      </p:sp>
      <p:graphicFrame>
        <p:nvGraphicFramePr>
          <p:cNvPr id="24" name="Diagramme 23">
            <a:extLst>
              <a:ext uri="{FF2B5EF4-FFF2-40B4-BE49-F238E27FC236}">
                <a16:creationId xmlns:a16="http://schemas.microsoft.com/office/drawing/2014/main" id="{19DEF69D-6FE7-4EE2-8476-94879C166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0044746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" name="Image 33">
            <a:extLst>
              <a:ext uri="{FF2B5EF4-FFF2-40B4-BE49-F238E27FC236}">
                <a16:creationId xmlns:a16="http://schemas.microsoft.com/office/drawing/2014/main" id="{D1B60560-A245-4D45-B0F2-F2CE46DFCA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651" r="4475"/>
          <a:stretch/>
        </p:blipFill>
        <p:spPr>
          <a:xfrm>
            <a:off x="158633" y="1564633"/>
            <a:ext cx="2997541" cy="2723344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4C00BB3C-87E4-4C58-B7EE-196232D1F7C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37" r="6637"/>
          <a:stretch/>
        </p:blipFill>
        <p:spPr>
          <a:xfrm>
            <a:off x="3226234" y="1580783"/>
            <a:ext cx="2997541" cy="2691044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1212E06F-222D-414B-8A42-A52D4FFE4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6274" y="2516877"/>
            <a:ext cx="3133642" cy="2352502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5D2408AA-BAAC-4380-A7B9-4C0FF6F784F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4878"/>
          <a:stretch/>
        </p:blipFill>
        <p:spPr>
          <a:xfrm rot="5400000">
            <a:off x="9647775" y="2671193"/>
            <a:ext cx="2352502" cy="20747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5592A3-39C0-4047-B015-13BD163D9DC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207" t="10234" r="3392" b="9726"/>
          <a:stretch/>
        </p:blipFill>
        <p:spPr>
          <a:xfrm>
            <a:off x="68581" y="4446023"/>
            <a:ext cx="3539278" cy="23525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FC5B1F3-EBE7-4C5A-A2A5-2AA1DE17A237}"/>
              </a:ext>
            </a:extLst>
          </p:cNvPr>
          <p:cNvSpPr txBox="1"/>
          <p:nvPr/>
        </p:nvSpPr>
        <p:spPr>
          <a:xfrm>
            <a:off x="6395521" y="4895156"/>
            <a:ext cx="5594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Intervention de M. </a:t>
            </a:r>
            <a:r>
              <a:rPr lang="fr-FR" dirty="0" err="1"/>
              <a:t>Quiriconi</a:t>
            </a:r>
            <a:r>
              <a:rPr lang="fr-FR" dirty="0"/>
              <a:t>, PNRC, les abeilles de Corse. </a:t>
            </a:r>
          </a:p>
        </p:txBody>
      </p:sp>
      <p:pic>
        <p:nvPicPr>
          <p:cNvPr id="2050" name="Picture 2" descr="RÃ©sultat de recherche d'images pour &quot;pnrc logo&quot;">
            <a:extLst>
              <a:ext uri="{FF2B5EF4-FFF2-40B4-BE49-F238E27FC236}">
                <a16:creationId xmlns:a16="http://schemas.microsoft.com/office/drawing/2014/main" id="{E4C04C4A-5643-42DE-8863-6DAFA3EC4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14" y="1587264"/>
            <a:ext cx="1190972" cy="1232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2124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9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7042EBF3-1595-43DF-A5A1-410C2D6525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7577536"/>
              </p:ext>
            </p:extLst>
          </p:nvPr>
        </p:nvGraphicFramePr>
        <p:xfrm>
          <a:off x="0" y="-247"/>
          <a:ext cx="12192000" cy="647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D77AE31-07EF-4A63-9111-76F3CD3BCBAC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5070762" y="3863648"/>
            <a:ext cx="1143000" cy="1143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9D7CA83-CE62-4C4A-9D8A-8E28AD5EC7BE}"/>
              </a:ext>
            </a:extLst>
          </p:cNvPr>
          <p:cNvSpPr txBox="1"/>
          <p:nvPr/>
        </p:nvSpPr>
        <p:spPr>
          <a:xfrm>
            <a:off x="4462567" y="3006652"/>
            <a:ext cx="2609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accéder à l’appli :</a:t>
            </a:r>
          </a:p>
          <a:p>
            <a:r>
              <a:rPr lang="fr-FR" dirty="0"/>
              <a:t>Scannez le QR Code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C7D1086-8C33-4336-852D-70DADBB8F6EB}"/>
              </a:ext>
            </a:extLst>
          </p:cNvPr>
          <p:cNvSpPr txBox="1"/>
          <p:nvPr/>
        </p:nvSpPr>
        <p:spPr>
          <a:xfrm rot="10800000" flipH="1" flipV="1">
            <a:off x="4212663" y="5217313"/>
            <a:ext cx="3207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Ou inscrire dans la barre URL: inostrilochi.goodbarber.com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BE1C01-3FD5-47AA-B68B-BC42176174FC}"/>
              </a:ext>
            </a:extLst>
          </p:cNvPr>
          <p:cNvSpPr txBox="1"/>
          <p:nvPr/>
        </p:nvSpPr>
        <p:spPr>
          <a:xfrm>
            <a:off x="110836" y="879492"/>
            <a:ext cx="11956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Aujourd’hui nous sommes à la phase de médiatisation pour faire connaître notre application mobile. Nous espérons qu’elle pourra s’étendre et fonctionner sur le territoire.</a:t>
            </a:r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sz="3200" b="1" dirty="0"/>
              <a:t>Merci pour ce temps de lecture!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1D89AF-D05D-48D5-954F-7982624B2A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8098"/>
          <a:stretch/>
        </p:blipFill>
        <p:spPr>
          <a:xfrm>
            <a:off x="185498" y="3070897"/>
            <a:ext cx="3954775" cy="27285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AE05FB5-C51C-4118-B4C0-1241AA5682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4251" y="3070896"/>
            <a:ext cx="4850669" cy="27285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F777CC6-559C-4C37-AA3D-F393887E26E1}"/>
              </a:ext>
            </a:extLst>
          </p:cNvPr>
          <p:cNvSpPr txBox="1"/>
          <p:nvPr/>
        </p:nvSpPr>
        <p:spPr>
          <a:xfrm>
            <a:off x="2570018" y="6236475"/>
            <a:ext cx="6657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PARTAGEZ UN MAXIMUM MERCI</a:t>
            </a:r>
          </a:p>
        </p:txBody>
      </p:sp>
    </p:spTree>
    <p:extLst>
      <p:ext uri="{BB962C8B-B14F-4D97-AF65-F5344CB8AC3E}">
        <p14:creationId xmlns:p14="http://schemas.microsoft.com/office/powerpoint/2010/main" val="40903646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1162</Words>
  <Application>Microsoft Office PowerPoint</Application>
  <PresentationFormat>Grand écran</PresentationFormat>
  <Paragraphs>227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Script MT Bold</vt:lpstr>
      <vt:lpstr>Wingdings</vt:lpstr>
      <vt:lpstr>Thème Office</vt:lpstr>
      <vt:lpstr>Projet Ecole - territoire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Ecole - territoire</dc:title>
  <dc:creator>Laure MORETTI</dc:creator>
  <cp:lastModifiedBy>Laure MORETTI</cp:lastModifiedBy>
  <cp:revision>94</cp:revision>
  <dcterms:created xsi:type="dcterms:W3CDTF">2019-05-07T20:58:13Z</dcterms:created>
  <dcterms:modified xsi:type="dcterms:W3CDTF">2019-05-13T09:32:47Z</dcterms:modified>
</cp:coreProperties>
</file>