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</p:sldMasterIdLst>
  <p:sldIdLst>
    <p:sldId id="256" r:id="rId2"/>
    <p:sldId id="259" r:id="rId3"/>
    <p:sldId id="257" r:id="rId4"/>
    <p:sldId id="263" r:id="rId5"/>
    <p:sldId id="268" r:id="rId6"/>
    <p:sldId id="269" r:id="rId7"/>
    <p:sldId id="266" r:id="rId8"/>
    <p:sldId id="264" r:id="rId9"/>
    <p:sldId id="258" r:id="rId10"/>
    <p:sldId id="260" r:id="rId11"/>
    <p:sldId id="261" r:id="rId12"/>
    <p:sldId id="26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737"/>
  </p:normalViewPr>
  <p:slideViewPr>
    <p:cSldViewPr snapToGrid="0" snapToObjects="1">
      <p:cViewPr varScale="1">
        <p:scale>
          <a:sx n="94" d="100"/>
          <a:sy n="94" d="100"/>
        </p:scale>
        <p:origin x="11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9849C-C504-3749-AD09-91E825B5A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BC27EC-2F34-1E4A-9755-D0190ECF4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3C4F8D-C846-524D-AD8F-DC30FDDD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EE0D95-B513-FC45-8163-7594859D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78CE6-7762-8740-A390-4A71ED49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0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78502-1A83-3845-873A-3917543F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F34F02-DEA7-454F-8C5A-C2F0990E1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79D5C1-530E-FF4E-93E0-DF5D161C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837131-87D7-D844-8D18-DF2A1459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79313F-B1E5-CA4C-A3C0-92ADA443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9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BE9D5C-01FF-314A-9888-129275AAB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56B000-87D8-DA48-A90F-78AF51A52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637446-CB5F-6940-AD95-453C5C2E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2DB54D-982C-FC4A-95DB-767F32FE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E24165-D7BE-CA45-8B64-5AE328A4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91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36580-7DCF-A240-8E29-6459C3FC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5F4027-8E96-F34E-862F-075CFA101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C7784-87EA-D64F-9B03-0B21577C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732D5E-6AAE-EA42-A6E0-35EDD471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46DC82-1320-5342-8C8C-D23930F7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3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1D8DE-C1F2-B74D-AF80-AC098424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0A9182-2C81-9B40-A523-2E2DB5960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C1A27-C47B-5C42-B1DE-63D32549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EC1AC-1491-FB42-896A-87537BC7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C35D1-DC97-C745-9F47-90CF2CC6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4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F9A09-7819-5946-9312-750EADF9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95D15-3211-DA4D-A6C6-0838777B3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72E6DD-10E8-8248-98F3-67D375925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2BEF55-E306-4744-83D6-DC7A5982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B2ABBA-C076-5D44-A75B-3070C482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93173C-13B8-0C4E-A8B7-7F36BEA2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5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5ADB2-9E23-284B-A517-57B16280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2DE722-27D3-CC4C-8BCC-A4930CF22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942540-B572-434F-BED6-B91689C37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8F38F8-3D8F-2647-A703-AF43E8FFD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EFF1E8-CDBD-E449-8C38-04BB427C5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46A577-EDBB-6847-9964-9DDB9B4C3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C68D1C-269B-2B43-B195-312BB31D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C6B3A2-488F-AE46-A1C5-6A4396B2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7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1ED1B-2F95-004F-8B9D-75402D36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250A7B-0C28-4B48-B556-127BDA41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5/8/19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7578D3-65A7-6A44-A2F9-6DF4322B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B8CC54-51ED-2148-BF0F-3B11BD2A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3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B58E1E-1666-BB4D-A310-96D639DC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5/8/19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EA4BEA-E44E-1347-92EE-7693D337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F7090A-D4A5-5242-8403-52C3CCFE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31985-B569-5F42-80FE-5CB8124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F4631-4278-0747-BB5D-0B80DBC3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D14617-4BFA-534B-BB59-4B8975390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93516-9553-A641-B3BB-624DA667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54D7AA-FF3B-2843-B621-2BAFBA0B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E1A3EA-6277-664D-9C9D-E5349E40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3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C5624C-0187-7149-BA2D-EEF89682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206173-C9F2-5D43-B92E-651476EA6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9A18F1-9AB1-F449-9B9A-92E91830A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3D661E-4A9C-0344-A2EF-5A0FE1D8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5/8/19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3C4996-4BEB-A34D-961E-EB6D0195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46FC4A-3CDA-724C-BD6B-9BC460A2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2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B10FCF-4826-CD49-8DE8-7051D53F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4FA7AF-2360-E943-9ABD-97DBACCA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29831C-E88A-7247-864C-EB96FD126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5/8/19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C19BB5-3E06-6E46-A09A-9462DFA5B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509B1F-C068-3345-B5DF-AA8E656D7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%3ciframe%20src=%22https:/www.francebleu.fr/player/export/reecouter/extrait?content=67087b61-c9df-4d91-a429-47ae4f3cd735%22%3e%3c/iframe%3e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r-fr.facebook.com/france3corseviastella/videos/portu-novu-nouvelle-option-%C3%A0-bastia-/278629019685790/" TargetMode="External"/><Relationship Id="rId5" Type="http://schemas.openxmlformats.org/officeDocument/2006/relationships/hyperlink" Target="%3ciframe%20src=%22https:/www.francebleu.fr/player/export/reecouter/extrait?content=53619c94-3ebf-499f-9bfd-ee214d7c5e63%22%3e%3c/iframe%3e" TargetMode="External"/><Relationship Id="rId4" Type="http://schemas.openxmlformats.org/officeDocument/2006/relationships/hyperlink" Target="%3ciframe%20src=%22https:/www.francebleu.fr/player/export/reecouter/extrait?content=aa96f6b2-c8cf-4971-aa44-0a01f0572fb1%22%3e%3c/iframe%3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fr-fr.facebook.com/ville.bastia.corsica/photos/a.789515997823190/1870053846436061/?type=3&amp;eid=ARAxIXp4H1ArSfGJ7BNQFZitNu_87EM2IuEFlyNigJC4vd9q2WkdJ_x9jlfnvQEbpNkGGZPTOWdSE_7I&amp;__xts__%5b0%5d=68.ARC0PjObWL84twXn4Xaq7gF4HKUqvGWuM0z4uFENWFUUZk3NKPsJiTHOJQrAsHtBsdKJbz4QaOfsHMZ7aImOYXGNTN0m0b8cLlEbs6EVnFHDRAuGs0EqwmJoFPYLKEmYNKNZM1RInboFF9NE-k98j6bTi924lTo1sZc8flhs2MPxOqEQ5-tEO88EulpfBzlzWqTo5BtYOvA6wqnz_wAajHYgQOG6wTwDFw3yM6pIouuFilkWSMmyOkPQYFE9Y0UKJqKY3tlZNIx0vinqa2nEzqxcDS29eFyM3sfHVYrEv89ZvoXzGPSGCD4TydviHotl9Q3d2oAvfErAJdSb0s_k60iLsw&amp;__tn__=EHH-R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0E7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01C56-3559-424D-AEE7-30EBD4BEC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10" y="3324462"/>
            <a:ext cx="7415527" cy="1104485"/>
          </a:xfrm>
        </p:spPr>
        <p:txBody>
          <a:bodyPr>
            <a:normAutofit fontScale="90000"/>
          </a:bodyPr>
          <a:lstStyle/>
          <a:p>
            <a:br>
              <a:rPr lang="fr-FR" dirty="0"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</a:br>
            <a:br>
              <a:rPr lang="fr-FR" dirty="0"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</a:br>
            <a:br>
              <a:rPr lang="fr-FR" dirty="0"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</a:br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Un </a:t>
            </a:r>
            <a:r>
              <a:rPr lang="fr-FR" dirty="0" err="1">
                <a:solidFill>
                  <a:srgbClr val="0070C0"/>
                </a:solidFill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portu</a:t>
            </a:r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novu</a:t>
            </a:r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 per Bastia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B0B65F-56E6-C841-AC52-5CFF946E0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55" y="4814722"/>
            <a:ext cx="7545239" cy="1655762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00"/>
                </a:solidFill>
                <a:latin typeface="Fineliner Script" panose="02000506020000020003" pitchFamily="2" charset="0"/>
              </a:rPr>
              <a:t>Un periculu pè l’ambiente o una scelta pè un svilupppu à longu andà 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144A4D-E17F-2C42-847E-13DE96AD668E}"/>
              </a:ext>
            </a:extLst>
          </p:cNvPr>
          <p:cNvSpPr txBox="1"/>
          <p:nvPr/>
        </p:nvSpPr>
        <p:spPr>
          <a:xfrm>
            <a:off x="225246" y="291524"/>
            <a:ext cx="7115354" cy="2123658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halkduster" panose="03050602040202020205" pitchFamily="66" charset="77"/>
              </a:rPr>
              <a:t>SCOLA BISLINGUA DI PINETU-MARANA</a:t>
            </a:r>
          </a:p>
          <a:p>
            <a:pPr algn="ctr"/>
            <a:endParaRPr lang="fr-FR" dirty="0">
              <a:latin typeface="Chalkduster" panose="03050602040202020205" pitchFamily="66" charset="77"/>
            </a:endParaRPr>
          </a:p>
          <a:p>
            <a:r>
              <a:rPr lang="fr-FR" sz="1600" dirty="0">
                <a:latin typeface="Cursive standard" pitchFamily="2" charset="0"/>
              </a:rPr>
              <a:t>Rispunsevule di u prugettu : A </a:t>
            </a:r>
            <a:r>
              <a:rPr lang="fr-FR" sz="1600" dirty="0" err="1">
                <a:latin typeface="Cursive standard" pitchFamily="2" charset="0"/>
              </a:rPr>
              <a:t>direttrice</a:t>
            </a:r>
            <a:r>
              <a:rPr lang="fr-FR" sz="1600" dirty="0">
                <a:latin typeface="Cursive standard" pitchFamily="2" charset="0"/>
              </a:rPr>
              <a:t> </a:t>
            </a:r>
            <a:r>
              <a:rPr lang="fr-FR" sz="1600" dirty="0" err="1">
                <a:latin typeface="Cursive standard" pitchFamily="2" charset="0"/>
              </a:rPr>
              <a:t>Mma</a:t>
            </a:r>
            <a:r>
              <a:rPr lang="fr-FR" sz="1600" dirty="0">
                <a:latin typeface="Cursive standard" pitchFamily="2" charset="0"/>
              </a:rPr>
              <a:t> Pascale Marini</a:t>
            </a:r>
          </a:p>
          <a:p>
            <a:r>
              <a:rPr lang="fr-FR" sz="1600" dirty="0">
                <a:latin typeface="Cursive standard" pitchFamily="2" charset="0"/>
              </a:rPr>
              <a:t>Classe participante : </a:t>
            </a: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Cursive standard" pitchFamily="2" charset="0"/>
              </a:rPr>
              <a:t>Mma</a:t>
            </a:r>
            <a:r>
              <a:rPr lang="fr-FR" sz="1600" dirty="0">
                <a:latin typeface="Cursive standard" pitchFamily="2" charset="0"/>
              </a:rPr>
              <a:t> Marie Camurati </a:t>
            </a:r>
            <a:r>
              <a:rPr lang="fr-FR" sz="1600" dirty="0">
                <a:latin typeface="+mj-lt"/>
              </a:rPr>
              <a:t>GS/CE1 </a:t>
            </a:r>
            <a:r>
              <a:rPr lang="fr-FR" sz="1600" dirty="0">
                <a:latin typeface="Cursive standard" pitchFamily="2" charset="0"/>
              </a:rPr>
              <a:t>25 </a:t>
            </a:r>
            <a:r>
              <a:rPr lang="fr-FR" sz="1600" dirty="0" err="1">
                <a:latin typeface="Cursive standard" pitchFamily="2" charset="0"/>
              </a:rPr>
              <a:t>sculari</a:t>
            </a:r>
            <a:endParaRPr lang="fr-FR" sz="1600" dirty="0">
              <a:latin typeface="Cursive standard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Cursive standard" pitchFamily="2" charset="0"/>
              </a:rPr>
              <a:t>Mr Guillaume Becmeur Mattei </a:t>
            </a:r>
            <a:r>
              <a:rPr lang="fr-FR" sz="1600" dirty="0">
                <a:latin typeface="+mj-lt"/>
              </a:rPr>
              <a:t>CP</a:t>
            </a:r>
            <a:r>
              <a:rPr lang="fr-FR" sz="1600" dirty="0">
                <a:latin typeface="Cursive standard" pitchFamily="2" charset="0"/>
              </a:rPr>
              <a:t> 14 </a:t>
            </a:r>
            <a:r>
              <a:rPr lang="fr-FR" sz="1600" dirty="0" err="1">
                <a:latin typeface="Cursive standard" pitchFamily="2" charset="0"/>
              </a:rPr>
              <a:t>sculari</a:t>
            </a:r>
            <a:endParaRPr lang="fr-FR" sz="1600" dirty="0">
              <a:latin typeface="Cursive standard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Cursive standard" pitchFamily="2" charset="0"/>
              </a:rPr>
              <a:t>Mma</a:t>
            </a:r>
            <a:r>
              <a:rPr lang="fr-FR" sz="1600" dirty="0">
                <a:latin typeface="Cursive standard" pitchFamily="2" charset="0"/>
              </a:rPr>
              <a:t> Amélie Maréchal </a:t>
            </a:r>
            <a:r>
              <a:rPr lang="fr-FR" sz="1600" dirty="0">
                <a:latin typeface="+mj-lt"/>
              </a:rPr>
              <a:t>CE2/CM2 </a:t>
            </a:r>
            <a:r>
              <a:rPr lang="fr-FR" sz="1600" dirty="0">
                <a:latin typeface="Cursive standard" pitchFamily="2" charset="0"/>
              </a:rPr>
              <a:t>21 </a:t>
            </a:r>
            <a:r>
              <a:rPr lang="fr-FR" sz="1600" dirty="0" err="1">
                <a:latin typeface="Cursive standard" pitchFamily="2" charset="0"/>
              </a:rPr>
              <a:t>sculari</a:t>
            </a:r>
            <a:endParaRPr lang="fr-FR" sz="1600" dirty="0">
              <a:latin typeface="Cursive standard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latin typeface="Cursive standard" pitchFamily="2" charset="0"/>
              </a:rPr>
              <a:t>Mma</a:t>
            </a:r>
            <a:r>
              <a:rPr lang="fr-FR" sz="1600" dirty="0">
                <a:latin typeface="Cursive standard" pitchFamily="2" charset="0"/>
              </a:rPr>
              <a:t> Pascale Marini </a:t>
            </a:r>
            <a:r>
              <a:rPr lang="fr-FR" sz="1600" dirty="0">
                <a:latin typeface="+mj-lt"/>
              </a:rPr>
              <a:t>CM1/CM2 </a:t>
            </a:r>
            <a:r>
              <a:rPr lang="fr-FR" sz="1600" dirty="0">
                <a:latin typeface="Cursive standard" pitchFamily="2" charset="0"/>
              </a:rPr>
              <a:t>18 </a:t>
            </a:r>
            <a:r>
              <a:rPr lang="fr-FR" sz="1600" dirty="0" err="1">
                <a:latin typeface="Cursive standard" pitchFamily="2" charset="0"/>
              </a:rPr>
              <a:t>sculari</a:t>
            </a:r>
            <a:endParaRPr lang="fr-FR" sz="1600" dirty="0">
              <a:latin typeface="Cursive standard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A37A25-7ADE-4447-ACF0-D881FBE5B44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-156" r="1456" b="3542"/>
          <a:stretch/>
        </p:blipFill>
        <p:spPr bwMode="auto">
          <a:xfrm>
            <a:off x="7854345" y="0"/>
            <a:ext cx="4337655" cy="6830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222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0C14BD-E15B-3A4B-822E-2C1920BEA3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234940" y="0"/>
            <a:ext cx="6957060" cy="4057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74B674-2B56-1046-A1B2-56285F6E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16" y="48451"/>
            <a:ext cx="4396740" cy="746983"/>
          </a:xfrm>
          <a:noFill/>
        </p:spPr>
        <p:txBody>
          <a:bodyPr>
            <a:normAutofit/>
          </a:bodyPr>
          <a:lstStyle/>
          <a:p>
            <a:r>
              <a:rPr lang="fr-FR" sz="2400" u="sng" dirty="0">
                <a:solidFill>
                  <a:srgbClr val="0070C0"/>
                </a:solidFill>
                <a:latin typeface="Chalkduster" panose="03050602040202020205" pitchFamily="66" charset="77"/>
              </a:rPr>
              <a:t>Un </a:t>
            </a:r>
            <a:r>
              <a:rPr lang="fr-FR" sz="2400" u="sng" dirty="0" err="1">
                <a:solidFill>
                  <a:srgbClr val="0070C0"/>
                </a:solidFill>
                <a:latin typeface="Chalkduster" panose="03050602040202020205" pitchFamily="66" charset="77"/>
              </a:rPr>
              <a:t>portu</a:t>
            </a:r>
            <a:r>
              <a:rPr lang="fr-FR" sz="2400" u="sng" dirty="0">
                <a:solidFill>
                  <a:srgbClr val="0070C0"/>
                </a:solidFill>
                <a:latin typeface="Chalkduster" panose="03050602040202020205" pitchFamily="66" charset="77"/>
              </a:rPr>
              <a:t> </a:t>
            </a:r>
            <a:r>
              <a:rPr lang="fr-FR" sz="2400" u="sng" dirty="0" err="1">
                <a:solidFill>
                  <a:srgbClr val="0070C0"/>
                </a:solidFill>
                <a:latin typeface="Chalkduster" panose="03050602040202020205" pitchFamily="66" charset="77"/>
              </a:rPr>
              <a:t>novu</a:t>
            </a:r>
            <a:r>
              <a:rPr lang="fr-FR" sz="2400" u="sng" dirty="0">
                <a:solidFill>
                  <a:srgbClr val="0070C0"/>
                </a:solidFill>
                <a:latin typeface="Chalkduster" panose="03050602040202020205" pitchFamily="66" charset="77"/>
              </a:rPr>
              <a:t>, perchè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88C1CF-F758-ED4F-8D3E-F464A633B7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047" y="843884"/>
            <a:ext cx="11960942" cy="6014116"/>
          </a:xfrm>
        </p:spPr>
        <p:txBody>
          <a:bodyPr>
            <a:normAutofit fontScale="85000" lnSpcReduction="20000"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Un branu di l’intervista di Pierre Savelli, Merre di Bastia :</a:t>
            </a: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1- </a:t>
            </a:r>
            <a:r>
              <a:rPr lang="fr-FR" sz="1300" u="sng" dirty="0">
                <a:solidFill>
                  <a:srgbClr val="0070C0"/>
                </a:solidFill>
              </a:rPr>
              <a:t>I </a:t>
            </a:r>
            <a:r>
              <a:rPr lang="fr-FR" sz="1300" u="sng" dirty="0" err="1">
                <a:solidFill>
                  <a:srgbClr val="0070C0"/>
                </a:solidFill>
              </a:rPr>
              <a:t>sculari</a:t>
            </a:r>
            <a:r>
              <a:rPr lang="fr-FR" sz="1300" dirty="0">
                <a:solidFill>
                  <a:srgbClr val="0070C0"/>
                </a:solidFill>
              </a:rPr>
              <a:t> : Perchè c’hè bisognu à </a:t>
            </a:r>
            <a:r>
              <a:rPr lang="fr-FR" sz="1300" dirty="0" err="1">
                <a:solidFill>
                  <a:srgbClr val="0070C0"/>
                </a:solidFill>
              </a:rPr>
              <a:t>custruì</a:t>
            </a:r>
            <a:r>
              <a:rPr lang="fr-FR" sz="1300" dirty="0">
                <a:solidFill>
                  <a:srgbClr val="0070C0"/>
                </a:solidFill>
              </a:rPr>
              <a:t> un </a:t>
            </a:r>
            <a:r>
              <a:rPr lang="fr-FR" sz="1300" dirty="0" err="1">
                <a:solidFill>
                  <a:srgbClr val="0070C0"/>
                </a:solidFill>
              </a:rPr>
              <a:t>portu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novu</a:t>
            </a:r>
            <a:r>
              <a:rPr lang="fr-FR" sz="1300" dirty="0">
                <a:solidFill>
                  <a:srgbClr val="0070C0"/>
                </a:solidFill>
              </a:rPr>
              <a:t> ? Avemu lettu </a:t>
            </a:r>
            <a:r>
              <a:rPr lang="fr-FR" sz="1300" dirty="0" err="1">
                <a:solidFill>
                  <a:srgbClr val="0070C0"/>
                </a:solidFill>
              </a:rPr>
              <a:t>ducumenti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chì</a:t>
            </a:r>
            <a:endParaRPr lang="fr-FR" sz="1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 mostranu chì u </a:t>
            </a:r>
            <a:r>
              <a:rPr lang="fr-FR" sz="1300" dirty="0" err="1">
                <a:solidFill>
                  <a:srgbClr val="0070C0"/>
                </a:solidFill>
              </a:rPr>
              <a:t>trafficu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marittimu</a:t>
            </a:r>
            <a:r>
              <a:rPr lang="fr-FR" sz="1300" dirty="0">
                <a:solidFill>
                  <a:srgbClr val="0070C0"/>
                </a:solidFill>
              </a:rPr>
              <a:t> stà fermu in giru à 2 </a:t>
            </a:r>
            <a:r>
              <a:rPr lang="fr-FR" sz="1300" dirty="0" err="1">
                <a:solidFill>
                  <a:srgbClr val="0070C0"/>
                </a:solidFill>
              </a:rPr>
              <a:t>millioni</a:t>
            </a:r>
            <a:r>
              <a:rPr lang="fr-FR" sz="1300" dirty="0">
                <a:solidFill>
                  <a:srgbClr val="0070C0"/>
                </a:solidFill>
              </a:rPr>
              <a:t> à 2 </a:t>
            </a:r>
            <a:r>
              <a:rPr lang="fr-FR" sz="1300" dirty="0" err="1">
                <a:solidFill>
                  <a:srgbClr val="0070C0"/>
                </a:solidFill>
              </a:rPr>
              <a:t>millioni</a:t>
            </a:r>
            <a:r>
              <a:rPr lang="fr-FR" sz="1300" dirty="0">
                <a:solidFill>
                  <a:srgbClr val="0070C0"/>
                </a:solidFill>
              </a:rPr>
              <a:t> è </a:t>
            </a:r>
            <a:r>
              <a:rPr lang="fr-FR" sz="1300" dirty="0" err="1">
                <a:solidFill>
                  <a:srgbClr val="0070C0"/>
                </a:solidFill>
              </a:rPr>
              <a:t>mezu</a:t>
            </a:r>
            <a:r>
              <a:rPr lang="fr-FR" sz="1300" dirty="0">
                <a:solidFill>
                  <a:srgbClr val="0070C0"/>
                </a:solidFill>
              </a:rPr>
              <a:t> di</a:t>
            </a: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 passageri…</a:t>
            </a:r>
          </a:p>
          <a:p>
            <a:pPr marL="0" indent="0">
              <a:buNone/>
            </a:pPr>
            <a:r>
              <a:rPr lang="fr-FR" sz="1300" u="sng" dirty="0">
                <a:solidFill>
                  <a:srgbClr val="0070C0"/>
                </a:solidFill>
              </a:rPr>
              <a:t>P. Savelli </a:t>
            </a:r>
            <a:r>
              <a:rPr lang="fr-FR" sz="1300" dirty="0">
                <a:solidFill>
                  <a:srgbClr val="0070C0"/>
                </a:solidFill>
              </a:rPr>
              <a:t>: Diverse </a:t>
            </a:r>
            <a:r>
              <a:rPr lang="fr-FR" sz="1300" dirty="0" err="1">
                <a:solidFill>
                  <a:srgbClr val="0070C0"/>
                </a:solidFill>
              </a:rPr>
              <a:t>prublematiche</a:t>
            </a:r>
            <a:r>
              <a:rPr lang="fr-FR" sz="1300" dirty="0">
                <a:solidFill>
                  <a:srgbClr val="0070C0"/>
                </a:solidFill>
              </a:rPr>
              <a:t> sò in ballu : 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A sicurezza di u portu di Bastia pè tempurale, u </a:t>
            </a:r>
            <a:r>
              <a:rPr lang="fr-FR" sz="1300" dirty="0" err="1">
                <a:solidFill>
                  <a:srgbClr val="0070C0"/>
                </a:solidFill>
              </a:rPr>
              <a:t>fattu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chì</a:t>
            </a:r>
            <a:r>
              <a:rPr lang="fr-FR" sz="1300" dirty="0">
                <a:solidFill>
                  <a:srgbClr val="0070C0"/>
                </a:solidFill>
              </a:rPr>
              <a:t> i </a:t>
            </a:r>
            <a:r>
              <a:rPr lang="fr-FR" sz="1300" dirty="0" err="1">
                <a:solidFill>
                  <a:srgbClr val="0070C0"/>
                </a:solidFill>
              </a:rPr>
              <a:t>batelloni</a:t>
            </a:r>
            <a:r>
              <a:rPr lang="fr-FR" sz="1300" dirty="0">
                <a:solidFill>
                  <a:srgbClr val="0070C0"/>
                </a:solidFill>
              </a:rPr>
              <a:t>, quelli di più di </a:t>
            </a: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      180 metri, ùn ponu entre </a:t>
            </a:r>
            <a:r>
              <a:rPr lang="fr-FR" sz="1300" dirty="0" err="1">
                <a:solidFill>
                  <a:srgbClr val="0070C0"/>
                </a:solidFill>
              </a:rPr>
              <a:t>chè</a:t>
            </a:r>
            <a:r>
              <a:rPr lang="fr-FR" sz="1300" dirty="0">
                <a:solidFill>
                  <a:srgbClr val="0070C0"/>
                </a:solidFill>
              </a:rPr>
              <a:t> per dirugazione</a:t>
            </a:r>
          </a:p>
          <a:p>
            <a:pPr>
              <a:buFontTx/>
              <a:buChar char="-"/>
            </a:pPr>
            <a:r>
              <a:rPr lang="fr-FR" sz="1300" dirty="0" err="1">
                <a:solidFill>
                  <a:srgbClr val="0070C0"/>
                </a:solidFill>
              </a:rPr>
              <a:t>Quandu</a:t>
            </a:r>
            <a:r>
              <a:rPr lang="fr-FR" sz="1300" dirty="0">
                <a:solidFill>
                  <a:srgbClr val="0070C0"/>
                </a:solidFill>
              </a:rPr>
              <a:t> i prugetti sò </a:t>
            </a:r>
            <a:r>
              <a:rPr lang="fr-FR" sz="1300" dirty="0" err="1">
                <a:solidFill>
                  <a:srgbClr val="0070C0"/>
                </a:solidFill>
              </a:rPr>
              <a:t>stati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principiati</a:t>
            </a:r>
            <a:r>
              <a:rPr lang="fr-FR" sz="1300" dirty="0">
                <a:solidFill>
                  <a:srgbClr val="0070C0"/>
                </a:solidFill>
              </a:rPr>
              <a:t>, in u 2007,  si </a:t>
            </a:r>
            <a:r>
              <a:rPr lang="fr-FR" sz="1300" dirty="0" err="1">
                <a:solidFill>
                  <a:srgbClr val="0070C0"/>
                </a:solidFill>
              </a:rPr>
              <a:t>pensava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chì</a:t>
            </a:r>
            <a:r>
              <a:rPr lang="fr-FR" sz="1300" dirty="0">
                <a:solidFill>
                  <a:srgbClr val="0070C0"/>
                </a:solidFill>
              </a:rPr>
              <a:t> u </a:t>
            </a:r>
            <a:r>
              <a:rPr lang="fr-FR" sz="1300" dirty="0" err="1">
                <a:solidFill>
                  <a:srgbClr val="0070C0"/>
                </a:solidFill>
              </a:rPr>
              <a:t>trafficu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marittimu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pudia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1300" dirty="0" err="1">
                <a:solidFill>
                  <a:srgbClr val="0070C0"/>
                </a:solidFill>
              </a:rPr>
              <a:t>tuccà</a:t>
            </a:r>
            <a:r>
              <a:rPr lang="fr-FR" sz="1300" dirty="0">
                <a:solidFill>
                  <a:srgbClr val="0070C0"/>
                </a:solidFill>
              </a:rPr>
              <a:t> i 4 </a:t>
            </a:r>
            <a:r>
              <a:rPr lang="fr-FR" sz="1300" dirty="0" err="1">
                <a:solidFill>
                  <a:srgbClr val="0070C0"/>
                </a:solidFill>
              </a:rPr>
              <a:t>millioni</a:t>
            </a:r>
            <a:r>
              <a:rPr lang="fr-FR" sz="1300" dirty="0">
                <a:solidFill>
                  <a:srgbClr val="0070C0"/>
                </a:solidFill>
              </a:rPr>
              <a:t> di passageri,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Durante a stagione, trà lugliu è agostu, a forte </a:t>
            </a:r>
            <a:r>
              <a:rPr lang="fr-FR" sz="1300" dirty="0" err="1">
                <a:solidFill>
                  <a:srgbClr val="0070C0"/>
                </a:solidFill>
              </a:rPr>
              <a:t>frequentazione</a:t>
            </a:r>
            <a:r>
              <a:rPr lang="fr-FR" sz="1300" dirty="0">
                <a:solidFill>
                  <a:srgbClr val="0070C0"/>
                </a:solidFill>
              </a:rPr>
              <a:t> di u portu ùn permette micca di </a:t>
            </a:r>
            <a:r>
              <a:rPr lang="fr-FR" sz="1300" dirty="0" err="1">
                <a:solidFill>
                  <a:srgbClr val="0070C0"/>
                </a:solidFill>
              </a:rPr>
              <a:t>mantene</a:t>
            </a:r>
            <a:endParaRPr lang="fr-FR" sz="1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        </a:t>
            </a:r>
            <a:r>
              <a:rPr lang="fr-FR" sz="1300" dirty="0" err="1">
                <a:solidFill>
                  <a:srgbClr val="0070C0"/>
                </a:solidFill>
              </a:rPr>
              <a:t>cundizione</a:t>
            </a:r>
            <a:r>
              <a:rPr lang="fr-FR" sz="1300" dirty="0">
                <a:solidFill>
                  <a:srgbClr val="0070C0"/>
                </a:solidFill>
              </a:rPr>
              <a:t> nurmale di </a:t>
            </a:r>
            <a:r>
              <a:rPr lang="fr-FR" sz="1300" dirty="0" err="1">
                <a:solidFill>
                  <a:srgbClr val="0070C0"/>
                </a:solidFill>
              </a:rPr>
              <a:t>securità</a:t>
            </a:r>
            <a:r>
              <a:rPr lang="fr-FR" sz="1300" dirty="0">
                <a:solidFill>
                  <a:srgbClr val="0070C0"/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D’</a:t>
            </a:r>
            <a:r>
              <a:rPr lang="fr-FR" sz="1300" dirty="0" err="1">
                <a:solidFill>
                  <a:srgbClr val="0070C0"/>
                </a:solidFill>
              </a:rPr>
              <a:t>inguernu</a:t>
            </a:r>
            <a:r>
              <a:rPr lang="fr-FR" sz="1300" dirty="0">
                <a:solidFill>
                  <a:srgbClr val="0070C0"/>
                </a:solidFill>
              </a:rPr>
              <a:t>, certi batelli ùn ponu micca entre ind’è u portu è si stanu à girà aspettendu u migliuramentu di u tempu,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Certi partiti pulitichi anu a vuluntà di fà un portu per i batelli di crucera è volenu sgurgà a cità di u </a:t>
            </a:r>
            <a:r>
              <a:rPr lang="fr-FR" sz="1300" dirty="0" err="1">
                <a:solidFill>
                  <a:srgbClr val="0070C0"/>
                </a:solidFill>
              </a:rPr>
              <a:t>trafficu</a:t>
            </a:r>
            <a:r>
              <a:rPr lang="fr-FR" sz="1300" dirty="0">
                <a:solidFill>
                  <a:srgbClr val="0070C0"/>
                </a:solidFill>
              </a:rPr>
              <a:t> di e vitture durante a stagione</a:t>
            </a:r>
          </a:p>
          <a:p>
            <a:pPr>
              <a:buFontTx/>
              <a:buChar char="-"/>
            </a:pPr>
            <a:endParaRPr lang="fr-FR" sz="1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2- </a:t>
            </a:r>
            <a:r>
              <a:rPr lang="fr-FR" sz="1300" u="sng" dirty="0">
                <a:solidFill>
                  <a:srgbClr val="0070C0"/>
                </a:solidFill>
              </a:rPr>
              <a:t>I </a:t>
            </a:r>
            <a:r>
              <a:rPr lang="fr-FR" sz="1300" u="sng" dirty="0" err="1">
                <a:solidFill>
                  <a:srgbClr val="0070C0"/>
                </a:solidFill>
              </a:rPr>
              <a:t>sculari</a:t>
            </a:r>
            <a:r>
              <a:rPr lang="fr-FR" sz="1300" dirty="0">
                <a:solidFill>
                  <a:srgbClr val="0070C0"/>
                </a:solidFill>
              </a:rPr>
              <a:t> : Perchè à u principiu ùn hè micca statu sceltu di ingrandà u portu attuale ?</a:t>
            </a:r>
          </a:p>
          <a:p>
            <a:pPr marL="0" indent="0">
              <a:buNone/>
            </a:pPr>
            <a:r>
              <a:rPr lang="fr-FR" sz="1300" u="sng" dirty="0">
                <a:solidFill>
                  <a:srgbClr val="0070C0"/>
                </a:solidFill>
              </a:rPr>
              <a:t>P. Savelli </a:t>
            </a:r>
            <a:r>
              <a:rPr lang="fr-FR" sz="1300" dirty="0">
                <a:solidFill>
                  <a:srgbClr val="0070C0"/>
                </a:solidFill>
              </a:rPr>
              <a:t>: L’allarghera di u portu attuale, era una di l’ozzione di i prugetti di u 2007, ma i mezi tecnichi chì esistianu tandu, rendianu sta scelta assai custosa.</a:t>
            </a:r>
          </a:p>
          <a:p>
            <a:pPr marL="0" indent="0">
              <a:buNone/>
            </a:pPr>
            <a:endParaRPr lang="fr-FR" sz="1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3- </a:t>
            </a:r>
            <a:r>
              <a:rPr lang="fr-FR" sz="1300" u="sng" dirty="0">
                <a:solidFill>
                  <a:srgbClr val="0070C0"/>
                </a:solidFill>
              </a:rPr>
              <a:t>I </a:t>
            </a:r>
            <a:r>
              <a:rPr lang="fr-FR" sz="1300" u="sng" dirty="0" err="1">
                <a:solidFill>
                  <a:srgbClr val="0070C0"/>
                </a:solidFill>
              </a:rPr>
              <a:t>sculari</a:t>
            </a:r>
            <a:r>
              <a:rPr lang="fr-FR" sz="1300" dirty="0">
                <a:solidFill>
                  <a:srgbClr val="0070C0"/>
                </a:solidFill>
              </a:rPr>
              <a:t> : Perchè u prugettu di u portu à a Carbonite hè statu suspesu ?</a:t>
            </a:r>
          </a:p>
          <a:p>
            <a:pPr marL="0" indent="0">
              <a:buNone/>
            </a:pPr>
            <a:r>
              <a:rPr lang="fr-FR" sz="1300" u="sng" dirty="0">
                <a:solidFill>
                  <a:srgbClr val="0070C0"/>
                </a:solidFill>
              </a:rPr>
              <a:t>P. Savelli </a:t>
            </a:r>
            <a:r>
              <a:rPr lang="fr-FR" sz="1300" dirty="0">
                <a:solidFill>
                  <a:srgbClr val="0070C0"/>
                </a:solidFill>
              </a:rPr>
              <a:t>: Pè parechje ragiò :  - divirgenze pulitiche nantu à </a:t>
            </a:r>
            <a:r>
              <a:rPr lang="fr-FR" sz="1300" dirty="0" err="1">
                <a:solidFill>
                  <a:srgbClr val="0070C0"/>
                </a:solidFill>
              </a:rPr>
              <a:t>stu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sughjettu</a:t>
            </a:r>
            <a:r>
              <a:rPr lang="fr-FR" sz="1300" dirty="0">
                <a:solidFill>
                  <a:srgbClr val="0070C0"/>
                </a:solidFill>
              </a:rPr>
              <a:t> : </a:t>
            </a:r>
            <a:r>
              <a:rPr lang="fr-FR" sz="1300" dirty="0" err="1">
                <a:solidFill>
                  <a:srgbClr val="0070C0"/>
                </a:solidFill>
              </a:rPr>
              <a:t>primu</a:t>
            </a:r>
            <a:r>
              <a:rPr lang="fr-FR" sz="1300" dirty="0">
                <a:solidFill>
                  <a:srgbClr val="0070C0"/>
                </a:solidFill>
              </a:rPr>
              <a:t> a nantu à l’impattu ambiantale di stu prugettu (</a:t>
            </a:r>
            <a:r>
              <a:rPr lang="fr-FR" sz="1300" dirty="0" err="1">
                <a:solidFill>
                  <a:srgbClr val="0070C0"/>
                </a:solidFill>
              </a:rPr>
              <a:t>chì</a:t>
            </a:r>
            <a:r>
              <a:rPr lang="fr-FR" sz="1300" dirty="0">
                <a:solidFill>
                  <a:srgbClr val="0070C0"/>
                </a:solidFill>
              </a:rPr>
              <a:t> sacrificava 70 </a:t>
            </a:r>
            <a:r>
              <a:rPr lang="fr-FR" sz="1300" dirty="0" err="1">
                <a:solidFill>
                  <a:srgbClr val="0070C0"/>
                </a:solidFill>
              </a:rPr>
              <a:t>ettari</a:t>
            </a:r>
            <a:r>
              <a:rPr lang="fr-FR" sz="1300" dirty="0">
                <a:solidFill>
                  <a:srgbClr val="0070C0"/>
                </a:solidFill>
              </a:rPr>
              <a:t> d’erbaghju di pusidunia) è dopu, nantu à a </a:t>
            </a:r>
            <a:r>
              <a:rPr lang="fr-FR" sz="1300" dirty="0" err="1">
                <a:solidFill>
                  <a:srgbClr val="0070C0"/>
                </a:solidFill>
              </a:rPr>
              <a:t>so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pertinenza</a:t>
            </a:r>
            <a:r>
              <a:rPr lang="fr-FR" sz="1300" dirty="0">
                <a:solidFill>
                  <a:srgbClr val="0070C0"/>
                </a:solidFill>
              </a:rPr>
              <a:t>. Nisùn studiu </a:t>
            </a:r>
            <a:r>
              <a:rPr lang="fr-FR" sz="1300" dirty="0" err="1">
                <a:solidFill>
                  <a:srgbClr val="0070C0"/>
                </a:solidFill>
              </a:rPr>
              <a:t>ùn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era</a:t>
            </a:r>
            <a:r>
              <a:rPr lang="fr-FR" sz="1300" dirty="0">
                <a:solidFill>
                  <a:srgbClr val="0070C0"/>
                </a:solidFill>
              </a:rPr>
              <a:t> statu fattu pè misurà l’impattu di stu portu nantu à certe spezie, per esempiu i delfini.</a:t>
            </a: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- Frà tempu c’hè statu </a:t>
            </a:r>
            <a:r>
              <a:rPr lang="fr-FR" sz="1300" dirty="0" err="1">
                <a:solidFill>
                  <a:srgbClr val="0070C0"/>
                </a:solidFill>
              </a:rPr>
              <a:t>un’alternanza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pulitica</a:t>
            </a:r>
            <a:r>
              <a:rPr lang="fr-FR" sz="1300" dirty="0">
                <a:solidFill>
                  <a:srgbClr val="0070C0"/>
                </a:solidFill>
              </a:rPr>
              <a:t> à a Merria di Bastia è à a CTC, cù u </a:t>
            </a:r>
            <a:r>
              <a:rPr lang="fr-FR" sz="1300" dirty="0" err="1">
                <a:solidFill>
                  <a:srgbClr val="0070C0"/>
                </a:solidFill>
              </a:rPr>
              <a:t>custattu</a:t>
            </a:r>
            <a:r>
              <a:rPr lang="fr-FR" sz="1300" dirty="0">
                <a:solidFill>
                  <a:srgbClr val="0070C0"/>
                </a:solidFill>
              </a:rPr>
              <a:t> cumunu chì i </a:t>
            </a:r>
            <a:r>
              <a:rPr lang="fr-FR" sz="1300" dirty="0" err="1">
                <a:solidFill>
                  <a:srgbClr val="0070C0"/>
                </a:solidFill>
              </a:rPr>
              <a:t>studii</a:t>
            </a:r>
            <a:r>
              <a:rPr lang="fr-FR" sz="1300" dirty="0">
                <a:solidFill>
                  <a:srgbClr val="0070C0"/>
                </a:solidFill>
              </a:rPr>
              <a:t> pricidenti ùn eranu </a:t>
            </a:r>
            <a:r>
              <a:rPr lang="fr-FR" sz="1300" dirty="0" err="1">
                <a:solidFill>
                  <a:srgbClr val="0070C0"/>
                </a:solidFill>
              </a:rPr>
              <a:t>micca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abbastanza</a:t>
            </a:r>
            <a:r>
              <a:rPr lang="fr-FR" sz="1300" dirty="0">
                <a:solidFill>
                  <a:srgbClr val="0070C0"/>
                </a:solidFill>
              </a:rPr>
              <a:t> precisi nantu à currentulugia, a </a:t>
            </a:r>
            <a:r>
              <a:rPr lang="fr-FR" sz="1300" dirty="0" err="1">
                <a:solidFill>
                  <a:srgbClr val="0070C0"/>
                </a:solidFill>
              </a:rPr>
              <a:t>giutecnica</a:t>
            </a:r>
            <a:r>
              <a:rPr lang="fr-FR" sz="1300" dirty="0">
                <a:solidFill>
                  <a:srgbClr val="0070C0"/>
                </a:solidFill>
              </a:rPr>
              <a:t> è l’impattu ambiantale,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A mubilizazione di l’</a:t>
            </a:r>
            <a:r>
              <a:rPr lang="fr-FR" sz="1300" dirty="0" err="1">
                <a:solidFill>
                  <a:srgbClr val="0070C0"/>
                </a:solidFill>
              </a:rPr>
              <a:t>associi</a:t>
            </a:r>
            <a:r>
              <a:rPr lang="fr-FR" sz="1300" dirty="0">
                <a:solidFill>
                  <a:srgbClr val="0070C0"/>
                </a:solidFill>
              </a:rPr>
              <a:t> di difesa di l’ambiante,</a:t>
            </a:r>
          </a:p>
          <a:p>
            <a:pPr>
              <a:buFontTx/>
              <a:buChar char="-"/>
            </a:pPr>
            <a:r>
              <a:rPr lang="fr-FR" sz="1300" dirty="0">
                <a:solidFill>
                  <a:srgbClr val="0070C0"/>
                </a:solidFill>
              </a:rPr>
              <a:t>A </a:t>
            </a:r>
            <a:r>
              <a:rPr lang="fr-FR" sz="1300" dirty="0" err="1">
                <a:solidFill>
                  <a:srgbClr val="0070C0"/>
                </a:solidFill>
              </a:rPr>
              <a:t>crisa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ecunomica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dopu</a:t>
            </a:r>
            <a:r>
              <a:rPr lang="fr-FR" sz="1300" dirty="0">
                <a:solidFill>
                  <a:srgbClr val="0070C0"/>
                </a:solidFill>
              </a:rPr>
              <a:t> à u 2007 è a stagnazione di u </a:t>
            </a:r>
            <a:r>
              <a:rPr lang="fr-FR" sz="1300" dirty="0" err="1">
                <a:solidFill>
                  <a:srgbClr val="0070C0"/>
                </a:solidFill>
              </a:rPr>
              <a:t>trafficu</a:t>
            </a:r>
            <a:r>
              <a:rPr lang="fr-FR" sz="1300" dirty="0">
                <a:solidFill>
                  <a:srgbClr val="0070C0"/>
                </a:solidFill>
              </a:rPr>
              <a:t> di passageri.</a:t>
            </a:r>
          </a:p>
          <a:p>
            <a:pPr marL="0" indent="0">
              <a:buNone/>
            </a:pPr>
            <a:r>
              <a:rPr lang="fr-FR" sz="1300" dirty="0">
                <a:solidFill>
                  <a:srgbClr val="0070C0"/>
                </a:solidFill>
              </a:rPr>
              <a:t>4- </a:t>
            </a:r>
            <a:r>
              <a:rPr lang="fr-FR" sz="1300" u="sng" dirty="0">
                <a:solidFill>
                  <a:srgbClr val="0070C0"/>
                </a:solidFill>
              </a:rPr>
              <a:t>I </a:t>
            </a:r>
            <a:r>
              <a:rPr lang="fr-FR" sz="1300" u="sng" dirty="0" err="1">
                <a:solidFill>
                  <a:srgbClr val="0070C0"/>
                </a:solidFill>
              </a:rPr>
              <a:t>sculari</a:t>
            </a:r>
            <a:r>
              <a:rPr lang="fr-FR" sz="1300" dirty="0">
                <a:solidFill>
                  <a:srgbClr val="0070C0"/>
                </a:solidFill>
              </a:rPr>
              <a:t>  : Ci dumandemu s’hè u </a:t>
            </a:r>
            <a:r>
              <a:rPr lang="fr-FR" sz="1300" dirty="0" err="1">
                <a:solidFill>
                  <a:srgbClr val="0070C0"/>
                </a:solidFill>
              </a:rPr>
              <a:t>trafficu</a:t>
            </a:r>
            <a:r>
              <a:rPr lang="fr-FR" sz="1300" dirty="0">
                <a:solidFill>
                  <a:srgbClr val="0070C0"/>
                </a:solidFill>
              </a:rPr>
              <a:t> </a:t>
            </a:r>
            <a:r>
              <a:rPr lang="fr-FR" sz="1300" dirty="0" err="1">
                <a:solidFill>
                  <a:srgbClr val="0070C0"/>
                </a:solidFill>
              </a:rPr>
              <a:t>marittimu</a:t>
            </a:r>
            <a:r>
              <a:rPr lang="fr-FR" sz="1300" dirty="0">
                <a:solidFill>
                  <a:srgbClr val="0070C0"/>
                </a:solidFill>
              </a:rPr>
              <a:t> in Bastia hè ghjuntu à e </a:t>
            </a:r>
            <a:r>
              <a:rPr lang="fr-FR" sz="1300" dirty="0" err="1">
                <a:solidFill>
                  <a:srgbClr val="0070C0"/>
                </a:solidFill>
              </a:rPr>
              <a:t>so</a:t>
            </a:r>
            <a:r>
              <a:rPr lang="fr-FR" sz="1300" dirty="0">
                <a:solidFill>
                  <a:srgbClr val="0070C0"/>
                </a:solidFill>
              </a:rPr>
              <a:t> limite o s’ell’ ùn </a:t>
            </a:r>
            <a:r>
              <a:rPr lang="fr-FR" sz="1300" dirty="0" err="1">
                <a:solidFill>
                  <a:srgbClr val="0070C0"/>
                </a:solidFill>
              </a:rPr>
              <a:t>cresce</a:t>
            </a:r>
            <a:r>
              <a:rPr lang="fr-FR" sz="1300" dirty="0">
                <a:solidFill>
                  <a:srgbClr val="0070C0"/>
                </a:solidFill>
              </a:rPr>
              <a:t> più perchè u portu hè troppu chjucu ? </a:t>
            </a:r>
          </a:p>
        </p:txBody>
      </p:sp>
    </p:spTree>
    <p:extLst>
      <p:ext uri="{BB962C8B-B14F-4D97-AF65-F5344CB8AC3E}">
        <p14:creationId xmlns:p14="http://schemas.microsoft.com/office/powerpoint/2010/main" val="8518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FB935B-E441-314C-BA6C-B3D2CCF3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60881"/>
            <a:ext cx="4481606" cy="767254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halkduster" panose="03050602040202020205" pitchFamily="66" charset="77"/>
              </a:rPr>
              <a:t>Un </a:t>
            </a:r>
            <a:r>
              <a:rPr lang="fr-FR" sz="2400" dirty="0" err="1">
                <a:solidFill>
                  <a:srgbClr val="0070C0"/>
                </a:solidFill>
                <a:latin typeface="Chalkduster" panose="03050602040202020205" pitchFamily="66" charset="77"/>
              </a:rPr>
              <a:t>portu</a:t>
            </a:r>
            <a:r>
              <a:rPr lang="fr-FR" sz="2400" dirty="0">
                <a:solidFill>
                  <a:srgbClr val="0070C0"/>
                </a:solidFill>
                <a:latin typeface="Chalkduster" panose="03050602040202020205" pitchFamily="66" charset="77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Chalkduster" panose="03050602040202020205" pitchFamily="66" charset="77"/>
              </a:rPr>
              <a:t>novu</a:t>
            </a:r>
            <a:r>
              <a:rPr lang="fr-FR" sz="2400" dirty="0">
                <a:solidFill>
                  <a:srgbClr val="0070C0"/>
                </a:solidFill>
                <a:latin typeface="Chalkduster" panose="03050602040202020205" pitchFamily="66" charset="77"/>
              </a:rPr>
              <a:t>, </a:t>
            </a:r>
            <a:r>
              <a:rPr lang="fr-FR" sz="2400" dirty="0" err="1">
                <a:solidFill>
                  <a:srgbClr val="0070C0"/>
                </a:solidFill>
                <a:latin typeface="Chalkduster" panose="03050602040202020205" pitchFamily="66" charset="77"/>
              </a:rPr>
              <a:t>induve</a:t>
            </a:r>
            <a:r>
              <a:rPr lang="fr-FR" sz="2400" dirty="0">
                <a:solidFill>
                  <a:srgbClr val="0070C0"/>
                </a:solidFill>
                <a:latin typeface="Chalkduster" panose="03050602040202020205" pitchFamily="66" charset="77"/>
              </a:rPr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3E913-0195-5A40-AD3B-21D5216442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2880" y="437494"/>
            <a:ext cx="11021148" cy="2561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100" dirty="0">
                <a:solidFill>
                  <a:srgbClr val="0070C0"/>
                </a:solidFill>
              </a:rPr>
              <a:t>Seguita di l’intervista :</a:t>
            </a:r>
          </a:p>
          <a:p>
            <a:r>
              <a:rPr lang="fr-FR" sz="1100" u="sng" dirty="0">
                <a:solidFill>
                  <a:srgbClr val="0070C0"/>
                </a:solidFill>
              </a:rPr>
              <a:t>P. Savelli </a:t>
            </a:r>
            <a:r>
              <a:rPr lang="fr-FR" sz="1100" dirty="0">
                <a:solidFill>
                  <a:srgbClr val="0070C0"/>
                </a:solidFill>
              </a:rPr>
              <a:t>:  Ci vole à </a:t>
            </a:r>
            <a:r>
              <a:rPr lang="fr-FR" sz="1100" dirty="0" err="1">
                <a:solidFill>
                  <a:srgbClr val="0070C0"/>
                </a:solidFill>
              </a:rPr>
              <a:t>tene</a:t>
            </a:r>
            <a:r>
              <a:rPr lang="fr-FR" sz="1100" dirty="0">
                <a:solidFill>
                  <a:srgbClr val="0070C0"/>
                </a:solidFill>
              </a:rPr>
              <a:t> à mente a crescita impurtante di u </a:t>
            </a:r>
            <a:r>
              <a:rPr lang="fr-FR" sz="1100" dirty="0" err="1">
                <a:solidFill>
                  <a:srgbClr val="0070C0"/>
                </a:solidFill>
              </a:rPr>
              <a:t>trafficu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aeriu</a:t>
            </a:r>
            <a:r>
              <a:rPr lang="fr-FR" sz="1100" dirty="0">
                <a:solidFill>
                  <a:srgbClr val="0070C0"/>
                </a:solidFill>
              </a:rPr>
              <a:t>. Ghjè una tendenza maiò chì face </a:t>
            </a:r>
            <a:r>
              <a:rPr lang="fr-FR" sz="1100" dirty="0" err="1">
                <a:solidFill>
                  <a:srgbClr val="0070C0"/>
                </a:solidFill>
              </a:rPr>
              <a:t>chì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quist’annu</a:t>
            </a:r>
            <a:r>
              <a:rPr lang="fr-FR" sz="1100" dirty="0">
                <a:solidFill>
                  <a:srgbClr val="0070C0"/>
                </a:solidFill>
              </a:rPr>
              <a:t>, </a:t>
            </a:r>
            <a:r>
              <a:rPr lang="fr-FR" sz="1100" dirty="0" err="1">
                <a:solidFill>
                  <a:srgbClr val="0070C0"/>
                </a:solidFill>
              </a:rPr>
              <a:t>pè</a:t>
            </a:r>
            <a:r>
              <a:rPr lang="fr-FR" sz="1100" dirty="0">
                <a:solidFill>
                  <a:srgbClr val="0070C0"/>
                </a:solidFill>
              </a:rPr>
              <a:t> a prima volta, </a:t>
            </a:r>
          </a:p>
          <a:p>
            <a:pPr marL="0" indent="0">
              <a:buNone/>
            </a:pPr>
            <a:r>
              <a:rPr lang="fr-FR" sz="1100" dirty="0">
                <a:solidFill>
                  <a:srgbClr val="0070C0"/>
                </a:solidFill>
              </a:rPr>
              <a:t>u </a:t>
            </a:r>
            <a:r>
              <a:rPr lang="fr-FR" sz="1100" dirty="0" err="1">
                <a:solidFill>
                  <a:srgbClr val="0070C0"/>
                </a:solidFill>
              </a:rPr>
              <a:t>trafficu</a:t>
            </a:r>
            <a:r>
              <a:rPr lang="fr-FR" sz="1100" dirty="0">
                <a:solidFill>
                  <a:srgbClr val="0070C0"/>
                </a:solidFill>
              </a:rPr>
              <a:t> di passageri in l’</a:t>
            </a:r>
            <a:r>
              <a:rPr lang="fr-FR" sz="1100" dirty="0" err="1">
                <a:solidFill>
                  <a:srgbClr val="0070C0"/>
                </a:solidFill>
              </a:rPr>
              <a:t>aeriu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hà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supranatu</a:t>
            </a:r>
            <a:r>
              <a:rPr lang="fr-FR" sz="1100" dirty="0">
                <a:solidFill>
                  <a:srgbClr val="0070C0"/>
                </a:solidFill>
              </a:rPr>
              <a:t> quellu di u </a:t>
            </a:r>
            <a:r>
              <a:rPr lang="fr-FR" sz="1100" dirty="0" err="1">
                <a:solidFill>
                  <a:srgbClr val="0070C0"/>
                </a:solidFill>
              </a:rPr>
              <a:t>marittimu</a:t>
            </a:r>
            <a:r>
              <a:rPr lang="fr-FR" sz="1100" dirty="0">
                <a:solidFill>
                  <a:srgbClr val="0070C0"/>
                </a:solidFill>
              </a:rPr>
              <a:t>. A </a:t>
            </a:r>
            <a:r>
              <a:rPr lang="fr-FR" sz="1100" dirty="0" err="1">
                <a:solidFill>
                  <a:srgbClr val="0070C0"/>
                </a:solidFill>
              </a:rPr>
              <a:t>dimensione</a:t>
            </a:r>
            <a:r>
              <a:rPr lang="fr-FR" sz="1100" dirty="0">
                <a:solidFill>
                  <a:srgbClr val="0070C0"/>
                </a:solidFill>
              </a:rPr>
              <a:t> di u </a:t>
            </a:r>
            <a:r>
              <a:rPr lang="fr-FR" sz="1100" dirty="0" err="1">
                <a:solidFill>
                  <a:srgbClr val="0070C0"/>
                </a:solidFill>
              </a:rPr>
              <a:t>portu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hà</a:t>
            </a:r>
            <a:r>
              <a:rPr lang="fr-FR" sz="1100" dirty="0">
                <a:solidFill>
                  <a:srgbClr val="0070C0"/>
                </a:solidFill>
              </a:rPr>
              <a:t> pocu à </a:t>
            </a:r>
            <a:r>
              <a:rPr lang="fr-FR" sz="1100" dirty="0" err="1">
                <a:solidFill>
                  <a:srgbClr val="0070C0"/>
                </a:solidFill>
              </a:rPr>
              <a:t>vede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incù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st’evuluzione</a:t>
            </a:r>
            <a:r>
              <a:rPr lang="fr-FR" sz="11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100" dirty="0">
                <a:solidFill>
                  <a:srgbClr val="0070C0"/>
                </a:solidFill>
              </a:rPr>
              <a:t>5- </a:t>
            </a:r>
            <a:r>
              <a:rPr lang="fr-FR" sz="1100" u="sng" dirty="0">
                <a:solidFill>
                  <a:srgbClr val="0070C0"/>
                </a:solidFill>
              </a:rPr>
              <a:t>I </a:t>
            </a:r>
            <a:r>
              <a:rPr lang="fr-FR" sz="1100" u="sng" dirty="0" err="1">
                <a:solidFill>
                  <a:srgbClr val="0070C0"/>
                </a:solidFill>
              </a:rPr>
              <a:t>sculari</a:t>
            </a:r>
            <a:r>
              <a:rPr lang="fr-FR" sz="1100" dirty="0">
                <a:solidFill>
                  <a:srgbClr val="0070C0"/>
                </a:solidFill>
              </a:rPr>
              <a:t> : Avete avutu i risultati di i </a:t>
            </a:r>
            <a:r>
              <a:rPr lang="fr-FR" sz="1100" dirty="0" err="1">
                <a:solidFill>
                  <a:srgbClr val="0070C0"/>
                </a:solidFill>
              </a:rPr>
              <a:t>studii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novi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dumandati</a:t>
            </a:r>
            <a:r>
              <a:rPr lang="fr-FR" sz="1100" dirty="0">
                <a:solidFill>
                  <a:srgbClr val="0070C0"/>
                </a:solidFill>
              </a:rPr>
              <a:t> da a CTC, principalmente nantu à l’impattu ambiantale di u portu di a </a:t>
            </a:r>
            <a:r>
              <a:rPr lang="fr-FR" sz="1100" dirty="0" err="1">
                <a:solidFill>
                  <a:srgbClr val="0070C0"/>
                </a:solidFill>
              </a:rPr>
              <a:t>Carbonite</a:t>
            </a:r>
            <a:r>
              <a:rPr lang="fr-FR" sz="1100" dirty="0">
                <a:solidFill>
                  <a:srgbClr val="0070C0"/>
                </a:solidFill>
              </a:rPr>
              <a:t> ?</a:t>
            </a:r>
          </a:p>
          <a:p>
            <a:pPr marL="0" indent="0">
              <a:buNone/>
            </a:pPr>
            <a:r>
              <a:rPr lang="fr-FR" sz="1100" u="sng" dirty="0">
                <a:solidFill>
                  <a:srgbClr val="0070C0"/>
                </a:solidFill>
              </a:rPr>
              <a:t>P. Savelli </a:t>
            </a:r>
            <a:r>
              <a:rPr lang="fr-FR" sz="1100" dirty="0">
                <a:solidFill>
                  <a:srgbClr val="0070C0"/>
                </a:solidFill>
              </a:rPr>
              <a:t>: Innò, l’aspettemu sempre.</a:t>
            </a:r>
          </a:p>
          <a:p>
            <a:pPr marL="0" indent="0">
              <a:buNone/>
            </a:pPr>
            <a:r>
              <a:rPr lang="fr-FR" sz="1100" dirty="0">
                <a:solidFill>
                  <a:srgbClr val="0070C0"/>
                </a:solidFill>
              </a:rPr>
              <a:t>6- </a:t>
            </a:r>
            <a:r>
              <a:rPr lang="fr-FR" sz="1100" u="sng" dirty="0">
                <a:solidFill>
                  <a:srgbClr val="0070C0"/>
                </a:solidFill>
              </a:rPr>
              <a:t>I </a:t>
            </a:r>
            <a:r>
              <a:rPr lang="fr-FR" sz="1100" u="sng" dirty="0" err="1">
                <a:solidFill>
                  <a:srgbClr val="0070C0"/>
                </a:solidFill>
              </a:rPr>
              <a:t>sculari</a:t>
            </a:r>
            <a:r>
              <a:rPr lang="fr-FR" sz="1100" dirty="0">
                <a:solidFill>
                  <a:srgbClr val="0070C0"/>
                </a:solidFill>
              </a:rPr>
              <a:t> : Si sà quantu impieghi </a:t>
            </a:r>
            <a:r>
              <a:rPr lang="fr-FR" sz="1100" dirty="0" err="1">
                <a:solidFill>
                  <a:srgbClr val="0070C0"/>
                </a:solidFill>
              </a:rPr>
              <a:t>seranu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inghjennati</a:t>
            </a:r>
            <a:r>
              <a:rPr lang="fr-FR" sz="1100" dirty="0">
                <a:solidFill>
                  <a:srgbClr val="0070C0"/>
                </a:solidFill>
              </a:rPr>
              <a:t> per a </a:t>
            </a:r>
            <a:r>
              <a:rPr lang="fr-FR" sz="1100" dirty="0" err="1">
                <a:solidFill>
                  <a:srgbClr val="0070C0"/>
                </a:solidFill>
              </a:rPr>
              <a:t>custruzzione</a:t>
            </a:r>
            <a:r>
              <a:rPr lang="fr-FR" sz="1100" dirty="0">
                <a:solidFill>
                  <a:srgbClr val="0070C0"/>
                </a:solidFill>
              </a:rPr>
              <a:t> di un </a:t>
            </a:r>
            <a:r>
              <a:rPr lang="fr-FR" sz="1100" dirty="0" err="1">
                <a:solidFill>
                  <a:srgbClr val="0070C0"/>
                </a:solidFill>
              </a:rPr>
              <a:t>portu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novu</a:t>
            </a:r>
            <a:r>
              <a:rPr lang="fr-FR" sz="1100" dirty="0">
                <a:solidFill>
                  <a:srgbClr val="0070C0"/>
                </a:solidFill>
              </a:rPr>
              <a:t> ? </a:t>
            </a:r>
          </a:p>
          <a:p>
            <a:r>
              <a:rPr lang="fr-FR" sz="1100" u="sng" dirty="0">
                <a:solidFill>
                  <a:srgbClr val="0070C0"/>
                </a:solidFill>
              </a:rPr>
              <a:t>P. Savelli </a:t>
            </a:r>
            <a:r>
              <a:rPr lang="fr-FR" sz="1100" dirty="0">
                <a:solidFill>
                  <a:srgbClr val="0070C0"/>
                </a:solidFill>
              </a:rPr>
              <a:t>: </a:t>
            </a:r>
            <a:r>
              <a:rPr lang="fr-FR" sz="1100" dirty="0" err="1">
                <a:solidFill>
                  <a:srgbClr val="0070C0"/>
                </a:solidFill>
              </a:rPr>
              <a:t>Sicondu</a:t>
            </a:r>
            <a:r>
              <a:rPr lang="fr-FR" sz="1100" dirty="0">
                <a:solidFill>
                  <a:srgbClr val="0070C0"/>
                </a:solidFill>
              </a:rPr>
              <a:t> à un studiu di a CATRAM di  u 2012, u </a:t>
            </a:r>
            <a:r>
              <a:rPr lang="fr-FR" sz="1100" dirty="0" err="1">
                <a:solidFill>
                  <a:srgbClr val="0070C0"/>
                </a:solidFill>
              </a:rPr>
              <a:t>portu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novu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inghjennerà</a:t>
            </a:r>
            <a:r>
              <a:rPr lang="fr-FR" sz="1100" dirty="0">
                <a:solidFill>
                  <a:srgbClr val="0070C0"/>
                </a:solidFill>
              </a:rPr>
              <a:t> più di </a:t>
            </a:r>
            <a:r>
              <a:rPr lang="fr-FR" sz="1100" dirty="0" err="1">
                <a:solidFill>
                  <a:srgbClr val="0070C0"/>
                </a:solidFill>
              </a:rPr>
              <a:t>una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millaia</a:t>
            </a:r>
            <a:r>
              <a:rPr lang="fr-FR" sz="1100" dirty="0">
                <a:solidFill>
                  <a:srgbClr val="0070C0"/>
                </a:solidFill>
              </a:rPr>
              <a:t> d’impieghi, </a:t>
            </a:r>
            <a:r>
              <a:rPr lang="fr-FR" sz="1100" dirty="0" err="1">
                <a:solidFill>
                  <a:srgbClr val="0070C0"/>
                </a:solidFill>
              </a:rPr>
              <a:t>una</a:t>
            </a:r>
            <a:r>
              <a:rPr lang="fr-FR" sz="1100" dirty="0">
                <a:solidFill>
                  <a:srgbClr val="0070C0"/>
                </a:solidFill>
              </a:rPr>
              <a:t> volta </a:t>
            </a:r>
            <a:r>
              <a:rPr lang="fr-FR" sz="1100" dirty="0" err="1">
                <a:solidFill>
                  <a:srgbClr val="0070C0"/>
                </a:solidFill>
              </a:rPr>
              <a:t>custruttu</a:t>
            </a:r>
            <a:r>
              <a:rPr lang="fr-FR" sz="11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100" dirty="0">
                <a:solidFill>
                  <a:srgbClr val="0070C0"/>
                </a:solidFill>
              </a:rPr>
              <a:t>7- </a:t>
            </a:r>
            <a:r>
              <a:rPr lang="fr-FR" sz="1100" u="sng" dirty="0">
                <a:solidFill>
                  <a:srgbClr val="0070C0"/>
                </a:solidFill>
              </a:rPr>
              <a:t>I </a:t>
            </a:r>
            <a:r>
              <a:rPr lang="fr-FR" sz="1100" u="sng" dirty="0" err="1">
                <a:solidFill>
                  <a:srgbClr val="0070C0"/>
                </a:solidFill>
              </a:rPr>
              <a:t>sculari</a:t>
            </a:r>
            <a:r>
              <a:rPr lang="fr-FR" sz="1100" dirty="0">
                <a:solidFill>
                  <a:srgbClr val="0070C0"/>
                </a:solidFill>
              </a:rPr>
              <a:t> : Di più batelli, di più turisti, ùn vole micca dì à a fine, di più pulluzione ?</a:t>
            </a:r>
          </a:p>
          <a:p>
            <a:pPr marL="0" indent="0">
              <a:buNone/>
            </a:pPr>
            <a:r>
              <a:rPr lang="fr-FR" sz="1100" u="sng" dirty="0">
                <a:solidFill>
                  <a:srgbClr val="0070C0"/>
                </a:solidFill>
              </a:rPr>
              <a:t>P. Savelli </a:t>
            </a:r>
            <a:r>
              <a:rPr lang="fr-FR" sz="1100" dirty="0">
                <a:solidFill>
                  <a:srgbClr val="0070C0"/>
                </a:solidFill>
              </a:rPr>
              <a:t>: Un elementu : Un batellu di crucera </a:t>
            </a:r>
            <a:r>
              <a:rPr lang="fr-FR" sz="1100" dirty="0" err="1">
                <a:solidFill>
                  <a:srgbClr val="0070C0"/>
                </a:solidFill>
              </a:rPr>
              <a:t>pullueghja</a:t>
            </a:r>
            <a:r>
              <a:rPr lang="fr-FR" sz="1100" dirty="0">
                <a:solidFill>
                  <a:srgbClr val="0070C0"/>
                </a:solidFill>
              </a:rPr>
              <a:t> </a:t>
            </a:r>
            <a:r>
              <a:rPr lang="fr-FR" sz="1100" dirty="0" err="1">
                <a:solidFill>
                  <a:srgbClr val="0070C0"/>
                </a:solidFill>
              </a:rPr>
              <a:t>quant’è</a:t>
            </a:r>
            <a:r>
              <a:rPr lang="fr-FR" sz="1100" dirty="0">
                <a:solidFill>
                  <a:srgbClr val="0070C0"/>
                </a:solidFill>
              </a:rPr>
              <a:t> mille vitture.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1F97A2-41A9-404E-9912-31572646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6" b="4134"/>
          <a:stretch/>
        </p:blipFill>
        <p:spPr>
          <a:xfrm>
            <a:off x="8631936" y="0"/>
            <a:ext cx="356006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1AF383B-888D-724E-B9A0-1CF445DEA2EC}"/>
              </a:ext>
            </a:extLst>
          </p:cNvPr>
          <p:cNvSpPr txBox="1"/>
          <p:nvPr/>
        </p:nvSpPr>
        <p:spPr>
          <a:xfrm>
            <a:off x="8554212" y="379921"/>
            <a:ext cx="183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Allerghera</a:t>
            </a:r>
            <a:r>
              <a:rPr lang="fr-FR" sz="1400" dirty="0"/>
              <a:t> di u portu attuale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5DF2CB-DF20-904C-946E-8207E3C32672}"/>
              </a:ext>
            </a:extLst>
          </p:cNvPr>
          <p:cNvSpPr txBox="1"/>
          <p:nvPr/>
        </p:nvSpPr>
        <p:spPr>
          <a:xfrm>
            <a:off x="8714232" y="5959275"/>
            <a:ext cx="224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Prughjettu</a:t>
            </a:r>
            <a:r>
              <a:rPr lang="fr-FR" sz="1400" dirty="0"/>
              <a:t> di</a:t>
            </a:r>
          </a:p>
          <a:p>
            <a:r>
              <a:rPr lang="fr-FR" sz="1400" dirty="0"/>
              <a:t> </a:t>
            </a:r>
            <a:r>
              <a:rPr lang="fr-FR" sz="1400" dirty="0" err="1"/>
              <a:t>custruzzione</a:t>
            </a:r>
            <a:r>
              <a:rPr lang="fr-FR" sz="1400" dirty="0"/>
              <a:t> di u </a:t>
            </a:r>
          </a:p>
          <a:p>
            <a:r>
              <a:rPr lang="fr-FR" sz="1400" dirty="0" err="1"/>
              <a:t>portu</a:t>
            </a:r>
            <a:r>
              <a:rPr lang="fr-FR" sz="1400" dirty="0"/>
              <a:t> di a Carbonite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AA3938-D204-E140-9385-16D1C96EFC9C}"/>
              </a:ext>
            </a:extLst>
          </p:cNvPr>
          <p:cNvSpPr txBox="1"/>
          <p:nvPr/>
        </p:nvSpPr>
        <p:spPr>
          <a:xfrm>
            <a:off x="681228" y="4402657"/>
            <a:ext cx="78729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accent1"/>
                </a:solidFill>
              </a:rPr>
              <a:t>Quandu avemu cuminciatu à traviaglià nantu à stu tema, dui prugetti eranu in ballu : </a:t>
            </a:r>
          </a:p>
          <a:p>
            <a:pPr marL="285750" indent="-285750" algn="just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</a:rPr>
              <a:t>L’allerghera di u portu attuale</a:t>
            </a:r>
          </a:p>
          <a:p>
            <a:pPr marL="285750" indent="-285750" algn="just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</a:rPr>
              <a:t>A </a:t>
            </a:r>
            <a:r>
              <a:rPr lang="fr-FR" sz="1200" dirty="0" err="1">
                <a:solidFill>
                  <a:schemeClr val="accent1"/>
                </a:solidFill>
              </a:rPr>
              <a:t>custruzzione</a:t>
            </a:r>
            <a:r>
              <a:rPr lang="fr-FR" sz="1200" dirty="0">
                <a:solidFill>
                  <a:schemeClr val="accent1"/>
                </a:solidFill>
              </a:rPr>
              <a:t> di un portu novu indè u situ di a Carbonite</a:t>
            </a:r>
          </a:p>
          <a:p>
            <a:pPr algn="just"/>
            <a:r>
              <a:rPr lang="fr-FR" sz="1200" dirty="0">
                <a:solidFill>
                  <a:schemeClr val="accent1"/>
                </a:solidFill>
              </a:rPr>
              <a:t>Da un puntu di vista ambiantale, a prima scelta, </a:t>
            </a:r>
            <a:r>
              <a:rPr lang="fr-FR" sz="1200" dirty="0" err="1">
                <a:solidFill>
                  <a:schemeClr val="accent1"/>
                </a:solidFill>
              </a:rPr>
              <a:t>secondu</a:t>
            </a:r>
            <a:r>
              <a:rPr lang="fr-FR" sz="1200" dirty="0">
                <a:solidFill>
                  <a:schemeClr val="accent1"/>
                </a:solidFill>
              </a:rPr>
              <a:t> i studii fatti </a:t>
            </a:r>
            <a:r>
              <a:rPr lang="fr-FR" sz="1200" dirty="0" err="1">
                <a:solidFill>
                  <a:schemeClr val="accent1"/>
                </a:solidFill>
              </a:rPr>
              <a:t>nanzu</a:t>
            </a:r>
            <a:r>
              <a:rPr lang="fr-FR" sz="1200" dirty="0">
                <a:solidFill>
                  <a:schemeClr val="accent1"/>
                </a:solidFill>
              </a:rPr>
              <a:t> à u 2007, hè menu </a:t>
            </a:r>
            <a:r>
              <a:rPr lang="fr-FR" sz="1200" dirty="0" err="1">
                <a:solidFill>
                  <a:schemeClr val="accent1"/>
                </a:solidFill>
              </a:rPr>
              <a:t>custosa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chè</a:t>
            </a:r>
            <a:r>
              <a:rPr lang="fr-FR" sz="1200" dirty="0">
                <a:solidFill>
                  <a:schemeClr val="accent1"/>
                </a:solidFill>
              </a:rPr>
              <a:t> quella di a Carbonite, senza impattu nantu à u rinaghju di l’Arinella o nantu à a laguna. St’impattu di u portu di a Carbonite, di </a:t>
            </a:r>
            <a:r>
              <a:rPr lang="fr-FR" sz="1200" dirty="0" err="1">
                <a:solidFill>
                  <a:schemeClr val="accent1"/>
                </a:solidFill>
              </a:rPr>
              <a:t>fatti</a:t>
            </a:r>
            <a:r>
              <a:rPr lang="fr-FR" sz="1200" dirty="0">
                <a:solidFill>
                  <a:schemeClr val="accent1"/>
                </a:solidFill>
              </a:rPr>
              <a:t>, ùn hè micca statu specificatu </a:t>
            </a:r>
            <a:r>
              <a:rPr lang="fr-FR" sz="1200" dirty="0" err="1">
                <a:solidFill>
                  <a:schemeClr val="accent1"/>
                </a:solidFill>
              </a:rPr>
              <a:t>perchè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mancanu</a:t>
            </a:r>
            <a:r>
              <a:rPr lang="fr-FR" sz="1200" dirty="0">
                <a:solidFill>
                  <a:schemeClr val="accent1"/>
                </a:solidFill>
              </a:rPr>
              <a:t> studii </a:t>
            </a:r>
            <a:r>
              <a:rPr lang="fr-FR" sz="1200" dirty="0" err="1">
                <a:solidFill>
                  <a:schemeClr val="accent1"/>
                </a:solidFill>
              </a:rPr>
              <a:t>nantu</a:t>
            </a:r>
            <a:r>
              <a:rPr lang="fr-FR" sz="1200" dirty="0">
                <a:solidFill>
                  <a:schemeClr val="accent1"/>
                </a:solidFill>
              </a:rPr>
              <a:t> à a </a:t>
            </a:r>
            <a:r>
              <a:rPr lang="fr-FR" sz="1200" dirty="0" err="1">
                <a:solidFill>
                  <a:schemeClr val="accent1"/>
                </a:solidFill>
              </a:rPr>
              <a:t>currentulugia</a:t>
            </a:r>
            <a:r>
              <a:rPr lang="fr-FR" sz="1200" dirty="0">
                <a:solidFill>
                  <a:schemeClr val="accent1"/>
                </a:solidFill>
              </a:rPr>
              <a:t>. </a:t>
            </a:r>
          </a:p>
          <a:p>
            <a:pPr algn="just"/>
            <a:r>
              <a:rPr lang="fr-FR" sz="1200" dirty="0">
                <a:solidFill>
                  <a:schemeClr val="accent1"/>
                </a:solidFill>
              </a:rPr>
              <a:t>Pè l’allerghera di u portu attuale, l’impattu nantu à l’erbaghju di pusidunia serebbe di 0,3 </a:t>
            </a:r>
            <a:r>
              <a:rPr lang="fr-FR" sz="1200" dirty="0" err="1">
                <a:solidFill>
                  <a:schemeClr val="accent1"/>
                </a:solidFill>
              </a:rPr>
              <a:t>ettari</a:t>
            </a:r>
            <a:r>
              <a:rPr lang="fr-FR" sz="1200" dirty="0">
                <a:solidFill>
                  <a:schemeClr val="accent1"/>
                </a:solidFill>
              </a:rPr>
              <a:t>, mentre chì quellu di a </a:t>
            </a:r>
            <a:r>
              <a:rPr lang="fr-FR" sz="1200" dirty="0" err="1">
                <a:solidFill>
                  <a:schemeClr val="accent1"/>
                </a:solidFill>
              </a:rPr>
              <a:t>Carbonite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seria</a:t>
            </a:r>
            <a:r>
              <a:rPr lang="fr-FR" sz="1200" dirty="0">
                <a:solidFill>
                  <a:schemeClr val="accent1"/>
                </a:solidFill>
              </a:rPr>
              <a:t> di 9 </a:t>
            </a:r>
            <a:r>
              <a:rPr lang="fr-FR" sz="1200" dirty="0" err="1">
                <a:solidFill>
                  <a:schemeClr val="accent1"/>
                </a:solidFill>
              </a:rPr>
              <a:t>ettari</a:t>
            </a:r>
            <a:r>
              <a:rPr lang="fr-FR" sz="1200" dirty="0">
                <a:solidFill>
                  <a:schemeClr val="accent1"/>
                </a:solidFill>
              </a:rPr>
              <a:t> d’impattu direttu pè a </a:t>
            </a:r>
            <a:r>
              <a:rPr lang="fr-FR" sz="1200" dirty="0" err="1">
                <a:solidFill>
                  <a:schemeClr val="accent1"/>
                </a:solidFill>
              </a:rPr>
              <a:t>custruzzione</a:t>
            </a:r>
            <a:r>
              <a:rPr lang="fr-FR" sz="1200" dirty="0">
                <a:solidFill>
                  <a:schemeClr val="accent1"/>
                </a:solidFill>
              </a:rPr>
              <a:t> di u </a:t>
            </a:r>
            <a:r>
              <a:rPr lang="fr-FR" sz="1200" dirty="0" err="1">
                <a:solidFill>
                  <a:schemeClr val="accent1"/>
                </a:solidFill>
              </a:rPr>
              <a:t>portu</a:t>
            </a:r>
            <a:r>
              <a:rPr lang="fr-FR" sz="1200" dirty="0">
                <a:solidFill>
                  <a:schemeClr val="accent1"/>
                </a:solidFill>
              </a:rPr>
              <a:t> ma si parla di più di 70 </a:t>
            </a:r>
            <a:r>
              <a:rPr lang="fr-FR" sz="1200" dirty="0" err="1">
                <a:solidFill>
                  <a:schemeClr val="accent1"/>
                </a:solidFill>
              </a:rPr>
              <a:t>ettari</a:t>
            </a:r>
            <a:r>
              <a:rPr lang="fr-FR" sz="1200" dirty="0">
                <a:solidFill>
                  <a:schemeClr val="accent1"/>
                </a:solidFill>
              </a:rPr>
              <a:t> chì puderebbenu smarì.</a:t>
            </a:r>
          </a:p>
          <a:p>
            <a:pPr algn="just"/>
            <a:r>
              <a:rPr lang="fr-FR" sz="1200" dirty="0" err="1">
                <a:solidFill>
                  <a:schemeClr val="accent1"/>
                </a:solidFill>
              </a:rPr>
              <a:t>Ind’è</a:t>
            </a:r>
            <a:r>
              <a:rPr lang="fr-FR" sz="1200" dirty="0">
                <a:solidFill>
                  <a:schemeClr val="accent1"/>
                </a:solidFill>
              </a:rPr>
              <a:t> i </a:t>
            </a:r>
            <a:r>
              <a:rPr lang="fr-FR" sz="1200" dirty="0" err="1">
                <a:solidFill>
                  <a:schemeClr val="accent1"/>
                </a:solidFill>
              </a:rPr>
              <a:t>dui</a:t>
            </a:r>
            <a:r>
              <a:rPr lang="fr-FR" sz="1200" dirty="0">
                <a:solidFill>
                  <a:schemeClr val="accent1"/>
                </a:solidFill>
              </a:rPr>
              <a:t> casi, d’altre spezie serianu impattate : a merula o a grande madreperla per esempiu. </a:t>
            </a:r>
          </a:p>
          <a:p>
            <a:pPr algn="just"/>
            <a:r>
              <a:rPr lang="fr-FR" sz="1200" dirty="0">
                <a:solidFill>
                  <a:schemeClr val="accent1"/>
                </a:solidFill>
              </a:rPr>
              <a:t>Si deve parlà dinù di a pulluzione di l’aria, incù un </a:t>
            </a:r>
            <a:r>
              <a:rPr lang="fr-FR" sz="1200" dirty="0" err="1">
                <a:solidFill>
                  <a:schemeClr val="accent1"/>
                </a:solidFill>
              </a:rPr>
              <a:t>trafficu</a:t>
            </a:r>
            <a:r>
              <a:rPr lang="fr-FR" sz="1200" dirty="0">
                <a:solidFill>
                  <a:schemeClr val="accent1"/>
                </a:solidFill>
              </a:rPr>
              <a:t> di e </a:t>
            </a:r>
            <a:r>
              <a:rPr lang="fr-FR" sz="1200" dirty="0" err="1">
                <a:solidFill>
                  <a:schemeClr val="accent1"/>
                </a:solidFill>
              </a:rPr>
              <a:t>vitture</a:t>
            </a:r>
            <a:r>
              <a:rPr lang="fr-FR" sz="1200" dirty="0">
                <a:solidFill>
                  <a:schemeClr val="accent1"/>
                </a:solidFill>
              </a:rPr>
              <a:t> chì </a:t>
            </a:r>
            <a:r>
              <a:rPr lang="fr-FR" sz="1200" dirty="0" err="1">
                <a:solidFill>
                  <a:schemeClr val="accent1"/>
                </a:solidFill>
              </a:rPr>
              <a:t>serà</a:t>
            </a:r>
            <a:r>
              <a:rPr lang="fr-FR" sz="1200" dirty="0">
                <a:solidFill>
                  <a:schemeClr val="accent1"/>
                </a:solidFill>
              </a:rPr>
              <a:t> di più impurtante cù un </a:t>
            </a:r>
            <a:r>
              <a:rPr lang="fr-FR" sz="1200" dirty="0" err="1">
                <a:solidFill>
                  <a:schemeClr val="accent1"/>
                </a:solidFill>
              </a:rPr>
              <a:t>portu</a:t>
            </a:r>
            <a:r>
              <a:rPr lang="fr-FR" sz="1200" dirty="0">
                <a:solidFill>
                  <a:schemeClr val="accent1"/>
                </a:solidFill>
              </a:rPr>
              <a:t> più grande è a pulluzione di u </a:t>
            </a:r>
            <a:r>
              <a:rPr lang="fr-FR" sz="1200" dirty="0" err="1">
                <a:solidFill>
                  <a:schemeClr val="accent1"/>
                </a:solidFill>
              </a:rPr>
              <a:t>fraiu</a:t>
            </a:r>
            <a:r>
              <a:rPr lang="fr-FR" sz="1200" dirty="0">
                <a:solidFill>
                  <a:schemeClr val="accent1"/>
                </a:solidFill>
              </a:rPr>
              <a:t> di i </a:t>
            </a:r>
            <a:r>
              <a:rPr lang="fr-FR" sz="1200" dirty="0" err="1">
                <a:solidFill>
                  <a:schemeClr val="accent1"/>
                </a:solidFill>
              </a:rPr>
              <a:t>battelli</a:t>
            </a:r>
            <a:r>
              <a:rPr lang="fr-FR" sz="1200" dirty="0">
                <a:solidFill>
                  <a:schemeClr val="accent1"/>
                </a:solidFill>
              </a:rPr>
              <a:t>. </a:t>
            </a:r>
            <a:r>
              <a:rPr lang="fr-FR" sz="1200" dirty="0" err="1">
                <a:solidFill>
                  <a:schemeClr val="accent1"/>
                </a:solidFill>
              </a:rPr>
              <a:t>Quindi</a:t>
            </a:r>
            <a:r>
              <a:rPr lang="fr-FR" sz="1200" dirty="0">
                <a:solidFill>
                  <a:schemeClr val="accent1"/>
                </a:solidFill>
              </a:rPr>
              <a:t>, si </a:t>
            </a:r>
            <a:r>
              <a:rPr lang="fr-FR" sz="1200" dirty="0" err="1">
                <a:solidFill>
                  <a:schemeClr val="accent1"/>
                </a:solidFill>
              </a:rPr>
              <a:t>pò</a:t>
            </a:r>
            <a:r>
              <a:rPr lang="fr-FR" sz="1200" dirty="0">
                <a:solidFill>
                  <a:schemeClr val="accent1"/>
                </a:solidFill>
              </a:rPr>
              <a:t> pensà ch’ella </a:t>
            </a:r>
            <a:r>
              <a:rPr lang="fr-FR" sz="1200" dirty="0" err="1">
                <a:solidFill>
                  <a:schemeClr val="accent1"/>
                </a:solidFill>
              </a:rPr>
              <a:t>hè</a:t>
            </a:r>
            <a:r>
              <a:rPr lang="fr-FR" sz="1200" dirty="0">
                <a:solidFill>
                  <a:schemeClr val="accent1"/>
                </a:solidFill>
              </a:rPr>
              <a:t> più impurtante in centru cità.</a:t>
            </a:r>
          </a:p>
          <a:p>
            <a:pPr algn="just"/>
            <a:r>
              <a:rPr lang="fr-FR" sz="1200" dirty="0" err="1">
                <a:solidFill>
                  <a:schemeClr val="accent1"/>
                </a:solidFill>
              </a:rPr>
              <a:t>Ben’intesu</a:t>
            </a:r>
            <a:r>
              <a:rPr lang="fr-FR" sz="1200" dirty="0">
                <a:solidFill>
                  <a:schemeClr val="accent1"/>
                </a:solidFill>
              </a:rPr>
              <a:t>, un </a:t>
            </a:r>
            <a:r>
              <a:rPr lang="fr-FR" sz="1200" dirty="0" err="1">
                <a:solidFill>
                  <a:schemeClr val="accent1"/>
                </a:solidFill>
              </a:rPr>
              <a:t>trafficu</a:t>
            </a:r>
            <a:r>
              <a:rPr lang="fr-FR" sz="1200" dirty="0">
                <a:solidFill>
                  <a:schemeClr val="accent1"/>
                </a:solidFill>
              </a:rPr>
              <a:t> di </a:t>
            </a:r>
            <a:r>
              <a:rPr lang="fr-FR" sz="1200" dirty="0" err="1">
                <a:solidFill>
                  <a:schemeClr val="accent1"/>
                </a:solidFill>
              </a:rPr>
              <a:t>batelli</a:t>
            </a:r>
            <a:r>
              <a:rPr lang="fr-FR" sz="1200" dirty="0">
                <a:solidFill>
                  <a:schemeClr val="accent1"/>
                </a:solidFill>
              </a:rPr>
              <a:t> più </a:t>
            </a:r>
            <a:r>
              <a:rPr lang="fr-FR" sz="1200" dirty="0" err="1">
                <a:solidFill>
                  <a:schemeClr val="accent1"/>
                </a:solidFill>
              </a:rPr>
              <a:t>impurtante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hà</a:t>
            </a:r>
            <a:r>
              <a:rPr lang="fr-FR" sz="1200" dirty="0">
                <a:solidFill>
                  <a:schemeClr val="accent1"/>
                </a:solidFill>
              </a:rPr>
              <a:t> da pulluà di più u mare.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4BC19EC-92D5-3C49-A7C8-201B5F017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7" t="70933" r="14319" b="6267"/>
          <a:stretch/>
        </p:blipFill>
        <p:spPr>
          <a:xfrm rot="-60000">
            <a:off x="5197911" y="2834062"/>
            <a:ext cx="3502943" cy="15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9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80D76-6402-1A4B-AE4A-A3666FE6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6880" cy="448691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Chalkduster" panose="03050602040202020205" pitchFamily="66" charset="77"/>
              </a:rPr>
              <a:t>Allora hè più a spesa cà l’impresa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879B119-D0CE-2F4D-A2C7-9578FA4077A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8200" y="2846498"/>
            <a:ext cx="4026408" cy="213162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83EDC1-D897-E34C-A05E-052B8229F62E}"/>
              </a:ext>
            </a:extLst>
          </p:cNvPr>
          <p:cNvSpPr txBox="1"/>
          <p:nvPr/>
        </p:nvSpPr>
        <p:spPr>
          <a:xfrm>
            <a:off x="838200" y="813816"/>
            <a:ext cx="1127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chemeClr val="accent1"/>
                </a:solidFill>
              </a:rPr>
              <a:t>U nostru sguardu di </a:t>
            </a:r>
            <a:r>
              <a:rPr lang="fr-FR" sz="1400" dirty="0" err="1">
                <a:solidFill>
                  <a:schemeClr val="accent1"/>
                </a:solidFill>
              </a:rPr>
              <a:t>zitellu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averebbe</a:t>
            </a:r>
            <a:r>
              <a:rPr lang="fr-FR" sz="1400" dirty="0">
                <a:solidFill>
                  <a:schemeClr val="accent1"/>
                </a:solidFill>
              </a:rPr>
              <a:t> da risponde di sì, perchè l’avemu vistu, l’impattu nantu à l’ambiente hè </a:t>
            </a:r>
            <a:r>
              <a:rPr lang="fr-FR" sz="1400" dirty="0" err="1">
                <a:solidFill>
                  <a:schemeClr val="accent1"/>
                </a:solidFill>
              </a:rPr>
              <a:t>maiò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cù</a:t>
            </a:r>
            <a:r>
              <a:rPr lang="fr-FR" sz="1400" dirty="0">
                <a:solidFill>
                  <a:schemeClr val="accent1"/>
                </a:solidFill>
              </a:rPr>
              <a:t> a custruzione di u portu di a Carbonite, </a:t>
            </a:r>
            <a:r>
              <a:rPr lang="fr-FR" sz="1400" dirty="0" err="1">
                <a:solidFill>
                  <a:schemeClr val="accent1"/>
                </a:solidFill>
              </a:rPr>
              <a:t>moltu</a:t>
            </a:r>
            <a:r>
              <a:rPr lang="fr-FR" sz="1400" dirty="0">
                <a:solidFill>
                  <a:schemeClr val="accent1"/>
                </a:solidFill>
              </a:rPr>
              <a:t> più </a:t>
            </a:r>
            <a:r>
              <a:rPr lang="fr-FR" sz="1400" dirty="0" err="1">
                <a:solidFill>
                  <a:schemeClr val="accent1"/>
                </a:solidFill>
              </a:rPr>
              <a:t>chè</a:t>
            </a:r>
            <a:r>
              <a:rPr lang="fr-FR" sz="1400" dirty="0">
                <a:solidFill>
                  <a:schemeClr val="accent1"/>
                </a:solidFill>
              </a:rPr>
              <a:t> ùn avemu micca i risultati di i studii chì </a:t>
            </a:r>
            <a:r>
              <a:rPr lang="fr-FR" sz="1400" dirty="0" err="1">
                <a:solidFill>
                  <a:schemeClr val="accent1"/>
                </a:solidFill>
              </a:rPr>
              <a:t>purebbenu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assicuracci</a:t>
            </a:r>
            <a:r>
              <a:rPr lang="fr-FR" sz="1400" dirty="0">
                <a:solidFill>
                  <a:schemeClr val="accent1"/>
                </a:solidFill>
              </a:rPr>
              <a:t> nantu à l’avvene di a laguna. Di </a:t>
            </a:r>
            <a:r>
              <a:rPr lang="fr-FR" sz="1400" dirty="0" err="1">
                <a:solidFill>
                  <a:schemeClr val="accent1"/>
                </a:solidFill>
              </a:rPr>
              <a:t>sicuru</a:t>
            </a:r>
            <a:r>
              <a:rPr lang="fr-FR" sz="1400" dirty="0">
                <a:solidFill>
                  <a:schemeClr val="accent1"/>
                </a:solidFill>
              </a:rPr>
              <a:t>, a scelta di l’</a:t>
            </a:r>
            <a:r>
              <a:rPr lang="fr-FR" sz="1400" dirty="0" err="1">
                <a:solidFill>
                  <a:schemeClr val="accent1"/>
                </a:solidFill>
              </a:rPr>
              <a:t>allerghera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dirty="0" err="1">
                <a:solidFill>
                  <a:schemeClr val="accent1"/>
                </a:solidFill>
              </a:rPr>
              <a:t>impatterà</a:t>
            </a:r>
            <a:r>
              <a:rPr lang="fr-FR" sz="1400" dirty="0">
                <a:solidFill>
                  <a:schemeClr val="accent1"/>
                </a:solidFill>
              </a:rPr>
              <a:t> assai di più a </a:t>
            </a:r>
            <a:r>
              <a:rPr lang="fr-FR" sz="1400" dirty="0" err="1">
                <a:solidFill>
                  <a:schemeClr val="accent1"/>
                </a:solidFill>
              </a:rPr>
              <a:t>vita</a:t>
            </a:r>
            <a:r>
              <a:rPr lang="fr-FR" sz="1400" dirty="0">
                <a:solidFill>
                  <a:schemeClr val="accent1"/>
                </a:solidFill>
              </a:rPr>
              <a:t> di i Bastiacci, a so salute, a so qualità di vita, a sicurezza di l’</a:t>
            </a:r>
            <a:r>
              <a:rPr lang="fr-FR" sz="1400" dirty="0" err="1">
                <a:solidFill>
                  <a:schemeClr val="accent1"/>
                </a:solidFill>
              </a:rPr>
              <a:t>omi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chì</a:t>
            </a:r>
            <a:r>
              <a:rPr lang="fr-FR" sz="1400" dirty="0">
                <a:solidFill>
                  <a:schemeClr val="accent1"/>
                </a:solidFill>
              </a:rPr>
              <a:t> travaglianu nantu à u portu. 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</a:rPr>
              <a:t>Allora ci vole à custruìlu o nò stu portu ? Ghjè una dumanda chì chjama à </a:t>
            </a:r>
            <a:r>
              <a:rPr lang="fr-FR" sz="1400" dirty="0" err="1">
                <a:solidFill>
                  <a:schemeClr val="accent1"/>
                </a:solidFill>
              </a:rPr>
              <a:t>ciò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ch’è</a:t>
            </a:r>
            <a:r>
              <a:rPr lang="fr-FR" sz="1400" dirty="0">
                <a:solidFill>
                  <a:schemeClr val="accent1"/>
                </a:solidFill>
              </a:rPr>
              <a:t> no vulemu custruì cume sucietà. Iè à a </a:t>
            </a:r>
            <a:r>
              <a:rPr lang="fr-FR" sz="1400" dirty="0" err="1">
                <a:solidFill>
                  <a:schemeClr val="accent1"/>
                </a:solidFill>
              </a:rPr>
              <a:t>securità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dirty="0" err="1">
                <a:solidFill>
                  <a:schemeClr val="accent1"/>
                </a:solidFill>
              </a:rPr>
              <a:t>iè</a:t>
            </a:r>
            <a:r>
              <a:rPr lang="fr-FR" sz="1400" dirty="0">
                <a:solidFill>
                  <a:schemeClr val="accent1"/>
                </a:solidFill>
              </a:rPr>
              <a:t> à u </a:t>
            </a:r>
            <a:r>
              <a:rPr lang="fr-FR" sz="1400" dirty="0" err="1">
                <a:solidFill>
                  <a:schemeClr val="accent1"/>
                </a:solidFill>
              </a:rPr>
              <a:t>sviluppu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ecunomicu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dirty="0" err="1">
                <a:solidFill>
                  <a:schemeClr val="accent1"/>
                </a:solidFill>
              </a:rPr>
              <a:t>iè</a:t>
            </a:r>
            <a:r>
              <a:rPr lang="fr-FR" sz="1400" dirty="0">
                <a:solidFill>
                  <a:schemeClr val="accent1"/>
                </a:solidFill>
              </a:rPr>
              <a:t> à l’impieghi, </a:t>
            </a:r>
            <a:r>
              <a:rPr lang="fr-FR" sz="1400" dirty="0" err="1">
                <a:solidFill>
                  <a:schemeClr val="accent1"/>
                </a:solidFill>
              </a:rPr>
              <a:t>mà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iè</a:t>
            </a:r>
            <a:r>
              <a:rPr lang="fr-FR" sz="1400" dirty="0">
                <a:solidFill>
                  <a:schemeClr val="accent1"/>
                </a:solidFill>
              </a:rPr>
              <a:t> à a difesa di u nostru ambiente, à a </a:t>
            </a:r>
            <a:r>
              <a:rPr lang="fr-FR" sz="1400" dirty="0" err="1">
                <a:solidFill>
                  <a:schemeClr val="accent1"/>
                </a:solidFill>
              </a:rPr>
              <a:t>pruttezzione</a:t>
            </a:r>
            <a:r>
              <a:rPr lang="fr-FR" sz="1400" dirty="0">
                <a:solidFill>
                  <a:schemeClr val="accent1"/>
                </a:solidFill>
              </a:rPr>
              <a:t> di a nostra salute, à a </a:t>
            </a:r>
            <a:r>
              <a:rPr lang="fr-FR" sz="1400" dirty="0" err="1">
                <a:solidFill>
                  <a:schemeClr val="accent1"/>
                </a:solidFill>
              </a:rPr>
              <a:t>pruttezzione</a:t>
            </a:r>
            <a:r>
              <a:rPr lang="fr-FR" sz="1400" dirty="0">
                <a:solidFill>
                  <a:schemeClr val="accent1"/>
                </a:solidFill>
              </a:rPr>
              <a:t> di tutte e spezie </a:t>
            </a:r>
            <a:r>
              <a:rPr lang="fr-FR" sz="1400" dirty="0" err="1">
                <a:solidFill>
                  <a:schemeClr val="accent1"/>
                </a:solidFill>
              </a:rPr>
              <a:t>chì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campanu</a:t>
            </a:r>
            <a:r>
              <a:rPr lang="fr-FR" sz="1400" dirty="0">
                <a:solidFill>
                  <a:schemeClr val="accent1"/>
                </a:solidFill>
              </a:rPr>
              <a:t> in giru à noi. E dunque, ùn si </a:t>
            </a:r>
            <a:r>
              <a:rPr lang="fr-FR" sz="1400" dirty="0" err="1">
                <a:solidFill>
                  <a:schemeClr val="accent1"/>
                </a:solidFill>
              </a:rPr>
              <a:t>pò</a:t>
            </a:r>
            <a:r>
              <a:rPr lang="fr-FR" sz="1400" dirty="0">
                <a:solidFill>
                  <a:schemeClr val="accent1"/>
                </a:solidFill>
              </a:rPr>
              <a:t> micca fà à a </a:t>
            </a:r>
            <a:r>
              <a:rPr lang="fr-FR" sz="1400" dirty="0" err="1">
                <a:solidFill>
                  <a:schemeClr val="accent1"/>
                </a:solidFill>
              </a:rPr>
              <a:t>scappera</a:t>
            </a:r>
            <a:r>
              <a:rPr lang="fr-FR" sz="1400" dirty="0">
                <a:solidFill>
                  <a:schemeClr val="accent1"/>
                </a:solidFill>
              </a:rPr>
              <a:t> un </a:t>
            </a:r>
            <a:r>
              <a:rPr lang="fr-FR" sz="1400" dirty="0" err="1">
                <a:solidFill>
                  <a:schemeClr val="accent1"/>
                </a:solidFill>
              </a:rPr>
              <a:t>prughjettu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chì</a:t>
            </a:r>
            <a:r>
              <a:rPr lang="fr-FR" sz="1400" dirty="0">
                <a:solidFill>
                  <a:schemeClr val="accent1"/>
                </a:solidFill>
              </a:rPr>
              <a:t> c’impegna per u seculu à vene. 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</a:rPr>
              <a:t>Quandu avemu pensatu à </a:t>
            </a:r>
            <a:r>
              <a:rPr lang="fr-FR" sz="1400" dirty="0" err="1">
                <a:solidFill>
                  <a:schemeClr val="accent1"/>
                </a:solidFill>
              </a:rPr>
              <a:t>sta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prublematica</a:t>
            </a:r>
            <a:r>
              <a:rPr lang="fr-FR" sz="1400" dirty="0">
                <a:solidFill>
                  <a:schemeClr val="accent1"/>
                </a:solidFill>
              </a:rPr>
              <a:t>, un pensavamu micca esse tantu in core di l’attualità. Oghje, i pulitichi travaglianu nantu à una terza scelta : un portu à u </a:t>
            </a:r>
            <a:r>
              <a:rPr lang="fr-FR" sz="1400" dirty="0" err="1">
                <a:solidFill>
                  <a:schemeClr val="accent1"/>
                </a:solidFill>
              </a:rPr>
              <a:t>suddu</a:t>
            </a:r>
            <a:r>
              <a:rPr lang="fr-FR" sz="1400" dirty="0">
                <a:solidFill>
                  <a:schemeClr val="accent1"/>
                </a:solidFill>
              </a:rPr>
              <a:t> di Bastia, </a:t>
            </a:r>
            <a:r>
              <a:rPr lang="fr-FR" sz="1400" dirty="0" err="1">
                <a:solidFill>
                  <a:schemeClr val="accent1"/>
                </a:solidFill>
              </a:rPr>
              <a:t>appena</a:t>
            </a:r>
            <a:r>
              <a:rPr lang="fr-FR" sz="1400" dirty="0">
                <a:solidFill>
                  <a:schemeClr val="accent1"/>
                </a:solidFill>
              </a:rPr>
              <a:t> più </a:t>
            </a:r>
            <a:r>
              <a:rPr lang="fr-FR" sz="1400" dirty="0" err="1">
                <a:solidFill>
                  <a:schemeClr val="accent1"/>
                </a:solidFill>
              </a:rPr>
              <a:t>altu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chè</a:t>
            </a:r>
            <a:r>
              <a:rPr lang="fr-FR" sz="1400" dirty="0">
                <a:solidFill>
                  <a:schemeClr val="accent1"/>
                </a:solidFill>
              </a:rPr>
              <a:t> quellu di a Carbonite pè priservà u rinaghju di l’Arinella è </a:t>
            </a:r>
            <a:r>
              <a:rPr lang="fr-FR" sz="1400" dirty="0" err="1">
                <a:solidFill>
                  <a:schemeClr val="accent1"/>
                </a:solidFill>
              </a:rPr>
              <a:t>soprattuttu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cù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tecniche</a:t>
            </a:r>
            <a:r>
              <a:rPr lang="fr-FR" sz="1400" dirty="0">
                <a:solidFill>
                  <a:schemeClr val="accent1"/>
                </a:solidFill>
              </a:rPr>
              <a:t> di </a:t>
            </a:r>
            <a:r>
              <a:rPr lang="fr-FR" sz="1400" dirty="0" err="1">
                <a:solidFill>
                  <a:schemeClr val="accent1"/>
                </a:solidFill>
              </a:rPr>
              <a:t>custruzzione</a:t>
            </a:r>
            <a:r>
              <a:rPr lang="fr-FR" sz="1400" dirty="0">
                <a:solidFill>
                  <a:schemeClr val="accent1"/>
                </a:solidFill>
              </a:rPr>
              <a:t> nove chì </a:t>
            </a:r>
            <a:r>
              <a:rPr lang="fr-FR" sz="1400" dirty="0" err="1">
                <a:solidFill>
                  <a:schemeClr val="accent1"/>
                </a:solidFill>
              </a:rPr>
              <a:t>impatteranu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forse</a:t>
            </a:r>
            <a:r>
              <a:rPr lang="fr-FR" sz="1400" dirty="0">
                <a:solidFill>
                  <a:schemeClr val="accent1"/>
                </a:solidFill>
              </a:rPr>
              <a:t> di menu u currente è dunque, podassi, nantu à a laguna.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A4F5D3-241E-444A-ADDB-C4CC4A6E2054}"/>
              </a:ext>
            </a:extLst>
          </p:cNvPr>
          <p:cNvSpPr txBox="1"/>
          <p:nvPr/>
        </p:nvSpPr>
        <p:spPr>
          <a:xfrm>
            <a:off x="4969764" y="2845141"/>
            <a:ext cx="70408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Qualchi lìgame pè capì i scopi di a </a:t>
            </a:r>
            <a:r>
              <a:rPr lang="fr-FR" sz="1100" dirty="0" err="1"/>
              <a:t>custruzzione</a:t>
            </a:r>
            <a:r>
              <a:rPr lang="fr-FR" sz="1100" dirty="0"/>
              <a:t> di un </a:t>
            </a:r>
            <a:r>
              <a:rPr lang="fr-FR" sz="1100" dirty="0" err="1"/>
              <a:t>portu</a:t>
            </a:r>
            <a:r>
              <a:rPr lang="fr-FR" sz="1100" dirty="0"/>
              <a:t> </a:t>
            </a:r>
            <a:r>
              <a:rPr lang="fr-FR" sz="1100" dirty="0" err="1"/>
              <a:t>novu</a:t>
            </a:r>
            <a:r>
              <a:rPr lang="fr-FR" sz="1100" dirty="0"/>
              <a:t> :</a:t>
            </a:r>
          </a:p>
          <a:p>
            <a:r>
              <a:rPr lang="fr-FR" sz="1100" dirty="0" err="1"/>
              <a:t>Stefanu</a:t>
            </a:r>
            <a:r>
              <a:rPr lang="fr-FR" sz="1100" dirty="0"/>
              <a:t> </a:t>
            </a:r>
            <a:r>
              <a:rPr lang="fr-FR" sz="1100" dirty="0" err="1"/>
              <a:t>Venturini</a:t>
            </a:r>
            <a:endParaRPr lang="fr-FR" sz="1100" dirty="0"/>
          </a:p>
          <a:p>
            <a:r>
              <a:rPr lang="fr-FR" sz="1100" dirty="0">
                <a:hlinkClick r:id="rId3"/>
              </a:rPr>
              <a:t>&lt;iframe src="https://www.francebleu.fr/player/export/reecouter/extrait?content=67087b61-c9df-4d91-a429-47ae4f3cd735"&gt;&lt;/iframe&gt;</a:t>
            </a:r>
            <a:endParaRPr lang="fr-FR" sz="1100" dirty="0"/>
          </a:p>
          <a:p>
            <a:r>
              <a:rPr lang="fr-FR" sz="1100" dirty="0"/>
              <a:t> Gilles </a:t>
            </a:r>
            <a:r>
              <a:rPr lang="fr-FR" sz="1100" dirty="0" err="1"/>
              <a:t>Simeoni</a:t>
            </a:r>
            <a:endParaRPr lang="fr-FR" sz="1100" dirty="0"/>
          </a:p>
          <a:p>
            <a:r>
              <a:rPr lang="fr-FR" sz="1100" dirty="0">
                <a:hlinkClick r:id="rId4"/>
              </a:rPr>
              <a:t>&lt;iframe src="https://www.francebleu.fr/player/export/reecouter/extrait?content=aa96f6b2-c8cf-4971-aa44-0a01f0572fb1"&gt;&lt;/iframe&gt;</a:t>
            </a:r>
            <a:endParaRPr lang="fr-FR" sz="1100" dirty="0"/>
          </a:p>
          <a:p>
            <a:r>
              <a:rPr lang="fr-FR" sz="1100" dirty="0"/>
              <a:t> Pierre Mattei</a:t>
            </a:r>
          </a:p>
          <a:p>
            <a:r>
              <a:rPr lang="fr-FR" sz="1100" dirty="0">
                <a:hlinkClick r:id="rId5"/>
              </a:rPr>
              <a:t>&lt;iframe src="https://www.francebleu.fr/player/export/reecouter/extrait?content=53619c94-3ebf-499f-9bfd-ee214d7c5e63"&gt;&lt;/iframe&gt;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/>
              <a:t>Una </a:t>
            </a:r>
            <a:r>
              <a:rPr lang="fr-FR" sz="1100" dirty="0" err="1"/>
              <a:t>video</a:t>
            </a:r>
            <a:r>
              <a:rPr lang="fr-FR" sz="1100" dirty="0"/>
              <a:t> per </a:t>
            </a:r>
            <a:r>
              <a:rPr lang="fr-FR" sz="1100" dirty="0" err="1"/>
              <a:t>capì</a:t>
            </a:r>
            <a:r>
              <a:rPr lang="fr-FR" sz="1100" dirty="0"/>
              <a:t> </a:t>
            </a:r>
            <a:r>
              <a:rPr lang="fr-FR" sz="1100" dirty="0" err="1"/>
              <a:t>ancu</a:t>
            </a:r>
            <a:r>
              <a:rPr lang="fr-FR" sz="1100" dirty="0"/>
              <a:t> </a:t>
            </a:r>
            <a:r>
              <a:rPr lang="fr-FR" sz="1100" dirty="0" err="1"/>
              <a:t>meiu</a:t>
            </a:r>
            <a:r>
              <a:rPr lang="fr-FR" sz="1100" dirty="0"/>
              <a:t> :</a:t>
            </a:r>
          </a:p>
          <a:p>
            <a:r>
              <a:rPr lang="fr-FR" sz="1100" dirty="0">
                <a:hlinkClick r:id="rId6"/>
              </a:rPr>
              <a:t>https://fr-fr.facebook.com/france3corseviastella/videos/portu-novu-nouvelle-option-à-bastia-/278629019685790/</a:t>
            </a:r>
            <a:endParaRPr lang="fr-FR" sz="1100" dirty="0"/>
          </a:p>
          <a:p>
            <a:endParaRPr lang="fr-FR" sz="11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63AEF8-D641-BF40-B32D-7BEBBD49F440}"/>
              </a:ext>
            </a:extLst>
          </p:cNvPr>
          <p:cNvSpPr txBox="1"/>
          <p:nvPr/>
        </p:nvSpPr>
        <p:spPr>
          <a:xfrm>
            <a:off x="463296" y="5138076"/>
            <a:ext cx="4154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Serà u Portu Novu a </a:t>
            </a:r>
            <a:r>
              <a:rPr lang="fr-FR" sz="1400" dirty="0" err="1"/>
              <a:t>suluzione</a:t>
            </a:r>
            <a:r>
              <a:rPr lang="fr-FR" sz="1400" dirty="0"/>
              <a:t> pè un sviluppu à longu andà ? Quandu si sente e parolle di tutti l’</a:t>
            </a:r>
            <a:r>
              <a:rPr lang="fr-FR" sz="1400" dirty="0" err="1"/>
              <a:t>attori</a:t>
            </a:r>
            <a:r>
              <a:rPr lang="fr-FR" sz="1400" dirty="0"/>
              <a:t> </a:t>
            </a:r>
            <a:r>
              <a:rPr lang="fr-FR" sz="1400" dirty="0" err="1"/>
              <a:t>impegnati</a:t>
            </a:r>
            <a:r>
              <a:rPr lang="fr-FR" sz="1400" dirty="0"/>
              <a:t> </a:t>
            </a:r>
            <a:r>
              <a:rPr lang="fr-FR" sz="1400" dirty="0" err="1"/>
              <a:t>ind’è</a:t>
            </a:r>
            <a:r>
              <a:rPr lang="fr-FR" sz="1400" dirty="0"/>
              <a:t> a </a:t>
            </a:r>
            <a:r>
              <a:rPr lang="fr-FR" sz="1400" dirty="0" err="1"/>
              <a:t>custruzzione</a:t>
            </a:r>
            <a:r>
              <a:rPr lang="fr-FR" sz="1400" dirty="0"/>
              <a:t> di u portu, pudemu esse </a:t>
            </a:r>
            <a:r>
              <a:rPr lang="fr-FR" sz="1400" dirty="0" err="1"/>
              <a:t>assicurati</a:t>
            </a:r>
            <a:r>
              <a:rPr lang="fr-FR" sz="1400" dirty="0"/>
              <a:t>. Tutti parenu avè in mente chì u </a:t>
            </a:r>
            <a:r>
              <a:rPr lang="fr-FR" sz="1400" dirty="0" err="1"/>
              <a:t>sviluppu</a:t>
            </a:r>
            <a:r>
              <a:rPr lang="fr-FR" sz="1400" dirty="0"/>
              <a:t> </a:t>
            </a:r>
            <a:r>
              <a:rPr lang="fr-FR" sz="1400" dirty="0" err="1"/>
              <a:t>ecunomicu</a:t>
            </a:r>
            <a:r>
              <a:rPr lang="fr-FR" sz="1400" dirty="0"/>
              <a:t> ùn pò micca andà senza a </a:t>
            </a:r>
            <a:r>
              <a:rPr lang="fr-FR" sz="1400" dirty="0" err="1"/>
              <a:t>pruttezzione</a:t>
            </a:r>
            <a:r>
              <a:rPr lang="fr-FR" sz="1400" dirty="0"/>
              <a:t> di l’ambiente.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205DED-D624-9349-8285-274A910E79E3}"/>
              </a:ext>
            </a:extLst>
          </p:cNvPr>
          <p:cNvSpPr txBox="1"/>
          <p:nvPr/>
        </p:nvSpPr>
        <p:spPr>
          <a:xfrm>
            <a:off x="4745736" y="5140277"/>
            <a:ext cx="7264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chemeClr val="accent1"/>
                </a:solidFill>
              </a:rPr>
              <a:t>È pò pensemu chì ùn volenu micca avè a </a:t>
            </a:r>
            <a:r>
              <a:rPr lang="fr-FR" sz="1400" dirty="0" err="1">
                <a:solidFill>
                  <a:schemeClr val="accent1"/>
                </a:solidFill>
              </a:rPr>
              <a:t>rispunsabilità</a:t>
            </a:r>
            <a:r>
              <a:rPr lang="fr-FR" sz="1400" dirty="0">
                <a:solidFill>
                  <a:schemeClr val="accent1"/>
                </a:solidFill>
              </a:rPr>
              <a:t> di dì à i </a:t>
            </a:r>
            <a:r>
              <a:rPr lang="fr-FR" sz="1400" dirty="0" err="1">
                <a:solidFill>
                  <a:schemeClr val="accent1"/>
                </a:solidFill>
              </a:rPr>
              <a:t>so</a:t>
            </a:r>
            <a:r>
              <a:rPr lang="fr-FR" sz="1400" dirty="0">
                <a:solidFill>
                  <a:schemeClr val="accent1"/>
                </a:solidFill>
              </a:rPr>
              <a:t> figliulini, ùn c’hè più pesci, peccatu.  Ùn c’hè più delfini, peccatu. A </a:t>
            </a:r>
            <a:r>
              <a:rPr lang="fr-FR" sz="1400" dirty="0" err="1">
                <a:solidFill>
                  <a:schemeClr val="accent1"/>
                </a:solidFill>
              </a:rPr>
              <a:t>laguna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hà</a:t>
            </a:r>
            <a:r>
              <a:rPr lang="fr-FR" sz="1400" dirty="0">
                <a:solidFill>
                  <a:schemeClr val="accent1"/>
                </a:solidFill>
              </a:rPr>
              <a:t> smaritu è tutti l’acelli cùn ella, peccatu. Piscatore ùn ci n’hè più, peccatu. I turisti ùn venenu più, peccatu. Mancu à pena. </a:t>
            </a:r>
            <a:r>
              <a:rPr lang="fr-FR" sz="1400" dirty="0" err="1">
                <a:solidFill>
                  <a:schemeClr val="accent1"/>
                </a:solidFill>
              </a:rPr>
              <a:t>Cridimu</a:t>
            </a:r>
            <a:r>
              <a:rPr lang="fr-FR" sz="1400" dirty="0">
                <a:solidFill>
                  <a:schemeClr val="accent1"/>
                </a:solidFill>
              </a:rPr>
              <a:t> in a pussibilità di una infrastuttura chì tene contu di e </a:t>
            </a:r>
            <a:r>
              <a:rPr lang="fr-FR" sz="1400" dirty="0" err="1">
                <a:solidFill>
                  <a:schemeClr val="accent1"/>
                </a:solidFill>
              </a:rPr>
              <a:t>custrizzione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ecunomiche</a:t>
            </a:r>
            <a:r>
              <a:rPr lang="fr-FR" sz="1400" dirty="0">
                <a:solidFill>
                  <a:schemeClr val="accent1"/>
                </a:solidFill>
              </a:rPr>
              <a:t>, suciale è di e </a:t>
            </a:r>
            <a:r>
              <a:rPr lang="fr-FR" sz="1400" dirty="0" err="1">
                <a:solidFill>
                  <a:schemeClr val="accent1"/>
                </a:solidFill>
              </a:rPr>
              <a:t>custrizzione</a:t>
            </a:r>
            <a:r>
              <a:rPr lang="fr-FR" sz="1400" dirty="0">
                <a:solidFill>
                  <a:schemeClr val="accent1"/>
                </a:solidFill>
              </a:rPr>
              <a:t> ambiantale pè a salute di a </a:t>
            </a:r>
            <a:r>
              <a:rPr lang="fr-FR" sz="1400" dirty="0" err="1">
                <a:solidFill>
                  <a:schemeClr val="accent1"/>
                </a:solidFill>
              </a:rPr>
              <a:t>pupulazione</a:t>
            </a:r>
            <a:r>
              <a:rPr lang="fr-FR" sz="1400" dirty="0">
                <a:solidFill>
                  <a:schemeClr val="accent1"/>
                </a:solidFill>
              </a:rPr>
              <a:t>, pè a </a:t>
            </a:r>
            <a:r>
              <a:rPr lang="fr-FR" sz="1400" dirty="0" err="1">
                <a:solidFill>
                  <a:schemeClr val="accent1"/>
                </a:solidFill>
              </a:rPr>
              <a:t>pruttezzione</a:t>
            </a:r>
            <a:r>
              <a:rPr lang="fr-FR" sz="1400" dirty="0">
                <a:solidFill>
                  <a:schemeClr val="accent1"/>
                </a:solidFill>
              </a:rPr>
              <a:t> di l’</a:t>
            </a:r>
            <a:r>
              <a:rPr lang="fr-FR" sz="1400" dirty="0" err="1">
                <a:solidFill>
                  <a:schemeClr val="accent1"/>
                </a:solidFill>
              </a:rPr>
              <a:t>animali</a:t>
            </a:r>
            <a:r>
              <a:rPr lang="fr-FR" sz="1400" dirty="0">
                <a:solidFill>
                  <a:schemeClr val="accent1"/>
                </a:solidFill>
              </a:rPr>
              <a:t> è di a flora, pè a </a:t>
            </a:r>
            <a:r>
              <a:rPr lang="fr-FR" sz="1400" dirty="0" err="1">
                <a:solidFill>
                  <a:schemeClr val="accent1"/>
                </a:solidFill>
              </a:rPr>
              <a:t>pruttezzione</a:t>
            </a:r>
            <a:r>
              <a:rPr lang="fr-FR" sz="1400" dirty="0">
                <a:solidFill>
                  <a:schemeClr val="accent1"/>
                </a:solidFill>
              </a:rPr>
              <a:t> di u nostru litturale. </a:t>
            </a:r>
            <a:r>
              <a:rPr lang="fr-FR" sz="1400" dirty="0" err="1">
                <a:solidFill>
                  <a:schemeClr val="accent1"/>
                </a:solidFill>
              </a:rPr>
              <a:t>Cridimu</a:t>
            </a:r>
            <a:r>
              <a:rPr lang="fr-FR" sz="1400" dirty="0">
                <a:solidFill>
                  <a:schemeClr val="accent1"/>
                </a:solidFill>
              </a:rPr>
              <a:t> chì Bastia pò esse ancu più bella è ch’ella pò esse torna stu puntellu indè u </a:t>
            </a:r>
            <a:r>
              <a:rPr lang="fr-FR" sz="1400" dirty="0" err="1">
                <a:solidFill>
                  <a:schemeClr val="accent1"/>
                </a:solidFill>
              </a:rPr>
              <a:t>Meditteraniu</a:t>
            </a:r>
            <a:r>
              <a:rPr lang="fr-FR" sz="1400" dirty="0">
                <a:solidFill>
                  <a:schemeClr val="accent1"/>
                </a:solidFill>
              </a:rPr>
              <a:t> pè u sviluppu di tutta a </a:t>
            </a:r>
            <a:r>
              <a:rPr lang="fr-FR" sz="1400" dirty="0" err="1">
                <a:solidFill>
                  <a:schemeClr val="accent1"/>
                </a:solidFill>
              </a:rPr>
              <a:t>Corsica</a:t>
            </a:r>
            <a:r>
              <a:rPr lang="fr-FR" sz="1400" dirty="0">
                <a:solidFill>
                  <a:schemeClr val="accent1"/>
                </a:solidFill>
              </a:rPr>
              <a:t>, pè un sviluppu à longu andà.</a:t>
            </a:r>
          </a:p>
        </p:txBody>
      </p:sp>
    </p:spTree>
    <p:extLst>
      <p:ext uri="{BB962C8B-B14F-4D97-AF65-F5344CB8AC3E}">
        <p14:creationId xmlns:p14="http://schemas.microsoft.com/office/powerpoint/2010/main" val="413314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C8C4C7-FE03-8940-AE0C-E6EA1101245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Ringrazii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maiò</a:t>
            </a:r>
            <a:endParaRPr lang="fr-FR" dirty="0">
              <a:solidFill>
                <a:schemeClr val="accent1"/>
              </a:solidFill>
              <a:latin typeface="Cursive standard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3290B6-F6FD-3243-82F8-88C5811016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6" y="1496235"/>
            <a:ext cx="10363826" cy="26113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Per a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so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dispunibilità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è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a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trasmissione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di a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so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passione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:</a:t>
            </a:r>
          </a:p>
          <a:p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U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merre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di Bastia,  Pierre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Savelli</a:t>
            </a:r>
            <a:endParaRPr lang="fr-FR" dirty="0">
              <a:solidFill>
                <a:schemeClr val="accent1"/>
              </a:solidFill>
              <a:latin typeface="Cursive standard" pitchFamily="2" charset="0"/>
            </a:endParaRPr>
          </a:p>
          <a:p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L’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agenti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di a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riserva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di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Chjurlinu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, Daria Castellani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è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Christian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Mikdjian</a:t>
            </a:r>
            <a:endParaRPr lang="fr-FR" dirty="0">
              <a:solidFill>
                <a:schemeClr val="accent1"/>
              </a:solidFill>
              <a:latin typeface="Cursive standard" pitchFamily="2" charset="0"/>
            </a:endParaRPr>
          </a:p>
          <a:p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Alexandre Vela di Stella Mare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  <a:latin typeface="Cursive standard" pitchFamily="2" charset="0"/>
            </a:endParaRPr>
          </a:p>
          <a:p>
            <a:pPr marL="0" indent="0">
              <a:buNone/>
            </a:pP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È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a 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CTC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per u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so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sustegnu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in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stu</a:t>
            </a:r>
            <a:r>
              <a:rPr lang="fr-FR" dirty="0">
                <a:solidFill>
                  <a:schemeClr val="accent1"/>
                </a:solidFill>
                <a:latin typeface="Cursive standard" pitchFamily="2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Cursive standard" pitchFamily="2" charset="0"/>
              </a:rPr>
              <a:t>prugettu</a:t>
            </a:r>
            <a:endParaRPr lang="fr-FR" dirty="0">
              <a:solidFill>
                <a:schemeClr val="accent1"/>
              </a:solidFill>
              <a:latin typeface="Cursive standar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F7466D-81F8-E649-A97A-25BCD18F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5596">
            <a:off x="8511208" y="3130826"/>
            <a:ext cx="3008243" cy="22561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DB0617-30B7-A04A-B0DC-A2428AB2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5579" y="4437647"/>
            <a:ext cx="2640841" cy="19806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1A5D8A-985A-C94B-B079-E4938AA8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7200">
            <a:off x="759725" y="424483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2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D0F34-38C4-B644-B14D-EF6B037D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halkduster" panose="03050602040202020205" pitchFamily="66" charset="77"/>
              </a:rPr>
              <a:t>L’oggettivi, l’</a:t>
            </a:r>
            <a:r>
              <a:rPr lang="fr-FR" sz="2800" dirty="0" err="1">
                <a:solidFill>
                  <a:schemeClr val="bg1"/>
                </a:solidFill>
                <a:latin typeface="Chalkduster" panose="03050602040202020205" pitchFamily="66" charset="77"/>
              </a:rPr>
              <a:t>urganizazione</a:t>
            </a:r>
            <a:r>
              <a:rPr lang="fr-FR" sz="2800" dirty="0">
                <a:solidFill>
                  <a:schemeClr val="bg1"/>
                </a:solidFill>
                <a:latin typeface="Chalkduster" panose="03050602040202020205" pitchFamily="66" charset="77"/>
              </a:rPr>
              <a:t> è l’azzione fatte da i zitelli pè u prugettu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FA98C6-F38E-BB4A-A20F-C4B9868CC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3029" y="1625374"/>
            <a:ext cx="3788854" cy="4190999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sz="2000" b="1" u="sng" dirty="0">
                <a:solidFill>
                  <a:schemeClr val="bg1"/>
                </a:solidFill>
                <a:latin typeface="Cursive standard" pitchFamily="2" charset="0"/>
              </a:rPr>
              <a:t>Oggetivi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:</a:t>
            </a:r>
          </a:p>
          <a:p>
            <a:pPr algn="just"/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Capì cume a laguna s’hè furmata</a:t>
            </a:r>
          </a:p>
          <a:p>
            <a:pPr algn="just"/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Capì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a so fragilità, a so richezza</a:t>
            </a:r>
          </a:p>
          <a:p>
            <a:pPr algn="just"/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Capì cume u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sviluppu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ecunomicu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pò dipende di una infrastruttura portuaria : e so limite è u so impattu nantu à l’ambiente (a laguna, a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fauna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è a flora terrestre è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marittime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)</a:t>
            </a:r>
          </a:p>
          <a:p>
            <a:pPr algn="just"/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Capì cume l’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omi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custruiscenu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un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prugettu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ursive standard" pitchFamily="2" charset="0"/>
              </a:rPr>
              <a:t>tenendu</a:t>
            </a:r>
            <a:r>
              <a:rPr lang="fr-FR" sz="2000" b="1" dirty="0">
                <a:solidFill>
                  <a:schemeClr val="bg1"/>
                </a:solidFill>
                <a:latin typeface="Cursive standard" pitchFamily="2" charset="0"/>
              </a:rPr>
              <a:t> contu, o nò, di un svilippu à longu andà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E08B81-FBB4-9E47-A4D1-7C58779A2B3B}"/>
              </a:ext>
            </a:extLst>
          </p:cNvPr>
          <p:cNvSpPr txBox="1"/>
          <p:nvPr/>
        </p:nvSpPr>
        <p:spPr>
          <a:xfrm>
            <a:off x="4166886" y="1625373"/>
            <a:ext cx="7742085" cy="51090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>
                <a:solidFill>
                  <a:schemeClr val="bg1"/>
                </a:solidFill>
                <a:latin typeface="Cursive standard" pitchFamily="2" charset="0"/>
              </a:rPr>
              <a:t>Urganizazione è azzione :</a:t>
            </a:r>
            <a:endParaRPr lang="fr-FR" sz="2000" b="1" dirty="0">
              <a:solidFill>
                <a:schemeClr val="bg1"/>
              </a:solidFill>
              <a:latin typeface="Cursive standard" pitchFamily="2" charset="0"/>
            </a:endParaRP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E classe si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sò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sparte u travagliu :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- A classa di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Mma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Camurati (</a:t>
            </a:r>
            <a:r>
              <a:rPr lang="fr-FR" sz="1600" b="1" dirty="0">
                <a:solidFill>
                  <a:schemeClr val="bg1"/>
                </a:solidFill>
              </a:rPr>
              <a:t>GS/CE1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)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travagliatu nantu à a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furmazione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di a laguna è l’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attività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ecunomica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in giru à u stagnu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- A classa di Mr Becmeur Mattei (</a:t>
            </a:r>
            <a:r>
              <a:rPr lang="fr-FR" sz="1600" b="1" dirty="0">
                <a:solidFill>
                  <a:schemeClr val="bg1"/>
                </a:solidFill>
              </a:rPr>
              <a:t>CP)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travagliatu nantu à l’animali è a flora di a laguna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- A classa di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Mma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Maréchal (</a:t>
            </a:r>
            <a:r>
              <a:rPr lang="fr-FR" sz="1600" b="1" dirty="0">
                <a:solidFill>
                  <a:schemeClr val="bg1"/>
                </a:solidFill>
              </a:rPr>
              <a:t>CE2/CM2)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travagliatu nantu à l’impattu ambiantale di u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portu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ind’è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u mare (a pusidonia è e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spezie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marittime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chì pudianu soffre di a custruzzione di un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portu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novu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)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- In fine, a classa di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Mma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Marini (</a:t>
            </a:r>
            <a:r>
              <a:rPr lang="fr-FR" sz="1600" b="1" dirty="0">
                <a:solidFill>
                  <a:schemeClr val="bg1"/>
                </a:solidFill>
              </a:rPr>
              <a:t>CM1/CM2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)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travagliatu nantu à i sfarenti prugetti di custruzzione di u portu di Bastia.</a:t>
            </a:r>
          </a:p>
          <a:p>
            <a:pPr algn="just"/>
            <a:endParaRPr lang="fr-FR" sz="1600" b="1" dirty="0">
              <a:solidFill>
                <a:schemeClr val="bg1"/>
              </a:solidFill>
              <a:latin typeface="Cursive standard" pitchFamily="2" charset="0"/>
            </a:endParaRP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Tutti 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sculari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sò andati à visità a riserva di u stagnu di Chjurlinu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pè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capì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a furmazione di a laguna, a so fragilità, pè scopre e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sferente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spezie chì ci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campanu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.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A classa di </a:t>
            </a:r>
            <a:r>
              <a:rPr lang="fr-FR" sz="1600" b="1" dirty="0">
                <a:solidFill>
                  <a:schemeClr val="bg1"/>
                </a:solidFill>
              </a:rPr>
              <a:t>CE2/CM2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ascultatu l’intervenzione di un rispunsevule di Stella Mare nantu à a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fauna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è a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flora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marittime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chì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campanu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nantu à 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siti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di i prugetti di un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portu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novu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.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A classa di </a:t>
            </a:r>
            <a:r>
              <a:rPr lang="fr-FR" sz="1600" b="1" dirty="0">
                <a:solidFill>
                  <a:schemeClr val="bg1"/>
                </a:solidFill>
              </a:rPr>
              <a:t>CM1/CM2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interrugatu u Merre di Bastia nantu à i sfarenti prugetti di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portu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è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ascultatu u cuntrastu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urganizatu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da u Corse Matin è </a:t>
            </a:r>
            <a:r>
              <a:rPr lang="fr-FR" sz="1600" b="1" dirty="0">
                <a:solidFill>
                  <a:schemeClr val="bg1"/>
                </a:solidFill>
              </a:rPr>
              <a:t>RCFM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nantu à u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portu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novu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è pò,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hà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studiatu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unepochi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di </a:t>
            </a:r>
            <a:r>
              <a:rPr lang="fr-FR" sz="1600" b="1" dirty="0" err="1">
                <a:solidFill>
                  <a:schemeClr val="bg1"/>
                </a:solidFill>
                <a:latin typeface="Cursive standard" pitchFamily="2" charset="0"/>
              </a:rPr>
              <a:t>ducumenti</a:t>
            </a:r>
            <a:r>
              <a:rPr lang="fr-FR" sz="1600" b="1" dirty="0">
                <a:solidFill>
                  <a:schemeClr val="bg1"/>
                </a:solidFill>
                <a:latin typeface="Cursive standard" pitchFamily="2" charset="0"/>
              </a:rPr>
              <a:t> nantu à stu tema.</a:t>
            </a:r>
          </a:p>
          <a:p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219237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76" y="1628222"/>
            <a:ext cx="62103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A0FE24-C9E8-614D-B40D-478B0043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28" y="126585"/>
            <a:ext cx="10364451" cy="114265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</a:rPr>
              <a:t>PERCHÈ STA PRUBLEMATICA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9BB4E-EB58-BE4A-98C2-C8124C7B82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625" y="1628222"/>
            <a:ext cx="5364196" cy="4845149"/>
          </a:xfrm>
        </p:spPr>
        <p:txBody>
          <a:bodyPr>
            <a:normAutofit/>
          </a:bodyPr>
          <a:lstStyle/>
          <a:p>
            <a:pPr algn="just"/>
            <a:r>
              <a:rPr lang="fr-FR" sz="2000" dirty="0">
                <a:solidFill>
                  <a:srgbClr val="0070C0"/>
                </a:solidFill>
                <a:latin typeface="+mj-lt"/>
              </a:rPr>
              <a:t>A nostra scola si trova nantu à a « banda bianca », à u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suddu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di Bastia, vicinu à u mare è à u stagnu di Chjurlinu, nantu à a cumuna di Lucciana.</a:t>
            </a:r>
          </a:p>
          <a:p>
            <a:pPr algn="just"/>
            <a:r>
              <a:rPr lang="fr-FR" sz="2000" dirty="0" err="1">
                <a:solidFill>
                  <a:srgbClr val="0070C0"/>
                </a:solidFill>
                <a:latin typeface="+mj-lt"/>
              </a:rPr>
              <a:t>Ind’è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a nostra scola, a difesa di l’ambiente face parte di u nostru prugettu dapoi parechji anni è simu attenti à a fragilità di st’ambiente cusì riccu è cusì impurtante pè a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fauna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è a flora è ancu pè l’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attività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ecunomica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algn="just"/>
            <a:r>
              <a:rPr lang="fr-FR" sz="2000" dirty="0">
                <a:solidFill>
                  <a:srgbClr val="0070C0"/>
                </a:solidFill>
                <a:latin typeface="+mj-lt"/>
              </a:rPr>
              <a:t>Allora ci simu dumandatu s’è a custruzzione di un portu à u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suddu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di Bastia, a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solu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qualchì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chilòmetri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di a bocca di u stagnu, ùn minacciava micca a laguna ma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dinù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l’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animali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 è a flora marina.</a:t>
            </a:r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8C62026C-B494-5644-8DE9-2708E0495FB5}"/>
              </a:ext>
            </a:extLst>
          </p:cNvPr>
          <p:cNvSpPr txBox="1"/>
          <p:nvPr/>
        </p:nvSpPr>
        <p:spPr>
          <a:xfrm>
            <a:off x="10363835" y="4780764"/>
            <a:ext cx="1828165" cy="45593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Calibri" charset="0"/>
                <a:cs typeface="Times New Roman" charset="0"/>
              </a:rPr>
              <a:t> </a:t>
            </a:r>
            <a:r>
              <a:rPr lang="fr-FR" sz="1200" dirty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U puntu rossu hè a Scola di Pinetu</a:t>
            </a:r>
            <a:endParaRPr lang="fr-FR" sz="12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5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" y="0"/>
            <a:ext cx="11512141" cy="237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61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br>
              <a:rPr lang="fr-FR" dirty="0"/>
            </a:br>
            <a:r>
              <a:rPr lang="fr-FR" sz="3100" b="1" cap="all" dirty="0">
                <a:solidFill>
                  <a:schemeClr val="bg1"/>
                </a:solidFill>
                <a:latin typeface="Chalkduster" panose="03050602040202020205" pitchFamily="66" charset="77"/>
              </a:rPr>
              <a:t>A </a:t>
            </a:r>
            <a:r>
              <a:rPr lang="fr-FR" sz="3100" b="1" cap="all" dirty="0" err="1">
                <a:solidFill>
                  <a:schemeClr val="bg1"/>
                </a:solidFill>
                <a:latin typeface="Chalkduster" panose="03050602040202020205" pitchFamily="66" charset="77"/>
              </a:rPr>
              <a:t>fola</a:t>
            </a:r>
            <a:r>
              <a:rPr lang="fr-FR" sz="3100" b="1" cap="all" dirty="0">
                <a:solidFill>
                  <a:schemeClr val="bg1"/>
                </a:solidFill>
                <a:latin typeface="Chalkduster" panose="03050602040202020205" pitchFamily="66" charset="77"/>
              </a:rPr>
              <a:t> d'un </a:t>
            </a:r>
            <a:r>
              <a:rPr lang="fr-FR" sz="3100" b="1" cap="all" dirty="0" err="1">
                <a:solidFill>
                  <a:schemeClr val="bg1"/>
                </a:solidFill>
                <a:latin typeface="Chalkduster" panose="03050602040202020205" pitchFamily="66" charset="77"/>
              </a:rPr>
              <a:t>stagnu</a:t>
            </a:r>
            <a:r>
              <a:rPr lang="fr-FR" sz="3100" b="1" cap="all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fr-FR" sz="3100" b="1" cap="all" dirty="0" err="1">
                <a:solidFill>
                  <a:schemeClr val="bg1"/>
                </a:solidFill>
                <a:latin typeface="Chalkduster" panose="03050602040202020205" pitchFamily="66" charset="77"/>
              </a:rPr>
              <a:t>giovanu</a:t>
            </a:r>
            <a:r>
              <a:rPr lang="fr-FR" sz="3100" b="1" cap="all" dirty="0">
                <a:solidFill>
                  <a:schemeClr val="bg1"/>
                </a:solidFill>
                <a:latin typeface="Chalkduster" panose="03050602040202020205" pitchFamily="66" charset="77"/>
              </a:rPr>
              <a:t> è </a:t>
            </a:r>
            <a:r>
              <a:rPr lang="fr-FR" sz="3100" b="1" cap="all" dirty="0" err="1">
                <a:solidFill>
                  <a:schemeClr val="bg1"/>
                </a:solidFill>
                <a:latin typeface="Chalkduster" panose="03050602040202020205" pitchFamily="66" charset="77"/>
              </a:rPr>
              <a:t>lagunariu</a:t>
            </a:r>
            <a:br>
              <a:rPr lang="fr-FR" sz="3100" b="1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br>
              <a:rPr lang="fr-FR" sz="3100" b="1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br>
              <a:rPr lang="fr-FR" sz="3100" b="1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fr-FR" sz="3100" b="1" i="1" dirty="0" err="1">
                <a:solidFill>
                  <a:schemeClr val="bg1"/>
                </a:solidFill>
                <a:latin typeface="Chalkduster" panose="03050602040202020205" pitchFamily="66" charset="77"/>
              </a:rPr>
              <a:t>una</a:t>
            </a:r>
            <a:r>
              <a:rPr lang="fr-FR" sz="3100" b="1" i="1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fr-FR" sz="3100" b="1" i="1" dirty="0" err="1">
                <a:solidFill>
                  <a:schemeClr val="bg1"/>
                </a:solidFill>
                <a:latin typeface="Chalkduster" panose="03050602040202020205" pitchFamily="66" charset="77"/>
              </a:rPr>
              <a:t>storia</a:t>
            </a:r>
            <a:r>
              <a:rPr lang="fr-FR" sz="3100" b="1" i="1" dirty="0">
                <a:solidFill>
                  <a:schemeClr val="bg1"/>
                </a:solidFill>
                <a:latin typeface="Chalkduster" panose="03050602040202020205" pitchFamily="66" charset="77"/>
              </a:rPr>
              <a:t> d’</a:t>
            </a:r>
            <a:r>
              <a:rPr lang="fr-FR" sz="3100" b="1" i="1" dirty="0" err="1">
                <a:solidFill>
                  <a:schemeClr val="bg1"/>
                </a:solidFill>
                <a:latin typeface="Chalkduster" panose="03050602040202020205" pitchFamily="66" charset="77"/>
              </a:rPr>
              <a:t>acqua</a:t>
            </a:r>
            <a:r>
              <a:rPr lang="fr-FR" sz="3100" b="1" i="1" dirty="0">
                <a:solidFill>
                  <a:schemeClr val="bg1"/>
                </a:solidFill>
                <a:latin typeface="Chalkduster" panose="03050602040202020205" pitchFamily="66" charset="77"/>
              </a:rPr>
              <a:t>, di </a:t>
            </a:r>
            <a:r>
              <a:rPr lang="fr-FR" sz="3100" b="1" i="1" dirty="0" err="1">
                <a:solidFill>
                  <a:schemeClr val="bg1"/>
                </a:solidFill>
                <a:latin typeface="Chalkduster" panose="03050602040202020205" pitchFamily="66" charset="77"/>
              </a:rPr>
              <a:t>ventu</a:t>
            </a:r>
            <a:r>
              <a:rPr lang="fr-FR" sz="3100" b="1" i="1" dirty="0">
                <a:solidFill>
                  <a:schemeClr val="bg1"/>
                </a:solidFill>
                <a:latin typeface="Chalkduster" panose="03050602040202020205" pitchFamily="66" charset="77"/>
              </a:rPr>
              <a:t> è d'</a:t>
            </a:r>
            <a:r>
              <a:rPr lang="fr-FR" sz="3100" b="1" i="1" dirty="0" err="1">
                <a:solidFill>
                  <a:schemeClr val="bg1"/>
                </a:solidFill>
                <a:latin typeface="Chalkduster" panose="03050602040202020205" pitchFamily="66" charset="77"/>
              </a:rPr>
              <a:t>amore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07716" y="2470849"/>
            <a:ext cx="11512141" cy="51082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600" dirty="0" err="1">
                <a:solidFill>
                  <a:schemeClr val="accent1"/>
                </a:solidFill>
              </a:rPr>
              <a:t>V'emu</a:t>
            </a:r>
            <a:r>
              <a:rPr lang="fr-FR" sz="1600" dirty="0">
                <a:solidFill>
                  <a:schemeClr val="accent1"/>
                </a:solidFill>
              </a:rPr>
              <a:t> da </a:t>
            </a:r>
            <a:r>
              <a:rPr lang="fr-FR" sz="1600" dirty="0" err="1">
                <a:solidFill>
                  <a:schemeClr val="accent1"/>
                </a:solidFill>
              </a:rPr>
              <a:t>cuntà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cume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dui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fiumi</a:t>
            </a:r>
            <a:r>
              <a:rPr lang="fr-FR" sz="1600" dirty="0">
                <a:solidFill>
                  <a:schemeClr val="accent1"/>
                </a:solidFill>
              </a:rPr>
              <a:t>, u mare è u </a:t>
            </a:r>
            <a:r>
              <a:rPr lang="fr-FR" sz="1600" dirty="0" err="1">
                <a:solidFill>
                  <a:schemeClr val="accent1"/>
                </a:solidFill>
              </a:rPr>
              <a:t>ventu</a:t>
            </a:r>
            <a:r>
              <a:rPr lang="fr-FR" sz="1600" dirty="0">
                <a:solidFill>
                  <a:schemeClr val="accent1"/>
                </a:solidFill>
              </a:rPr>
              <a:t> si </a:t>
            </a:r>
            <a:r>
              <a:rPr lang="fr-FR" sz="1600" dirty="0" err="1">
                <a:solidFill>
                  <a:schemeClr val="accent1"/>
                </a:solidFill>
              </a:rPr>
              <a:t>sò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maritati</a:t>
            </a:r>
            <a:r>
              <a:rPr lang="fr-FR" sz="1600" dirty="0">
                <a:solidFill>
                  <a:schemeClr val="accent1"/>
                </a:solidFill>
              </a:rPr>
              <a:t>  </a:t>
            </a:r>
            <a:r>
              <a:rPr lang="fr-FR" sz="1600" dirty="0" err="1">
                <a:solidFill>
                  <a:schemeClr val="accent1"/>
                </a:solidFill>
              </a:rPr>
              <a:t>pè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fà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nasce</a:t>
            </a:r>
            <a:r>
              <a:rPr lang="fr-FR" sz="1600" dirty="0">
                <a:solidFill>
                  <a:schemeClr val="accent1"/>
                </a:solidFill>
              </a:rPr>
              <a:t> u </a:t>
            </a:r>
            <a:r>
              <a:rPr lang="fr-FR" sz="1600" dirty="0" err="1">
                <a:solidFill>
                  <a:schemeClr val="accent1"/>
                </a:solidFill>
              </a:rPr>
              <a:t>stagnu</a:t>
            </a:r>
            <a:r>
              <a:rPr lang="fr-FR" sz="1600" dirty="0">
                <a:solidFill>
                  <a:schemeClr val="accent1"/>
                </a:solidFill>
              </a:rPr>
              <a:t> di </a:t>
            </a:r>
            <a:r>
              <a:rPr lang="fr-FR" sz="1600" dirty="0" err="1">
                <a:solidFill>
                  <a:schemeClr val="accent1"/>
                </a:solidFill>
              </a:rPr>
              <a:t>Biguglia</a:t>
            </a:r>
            <a:r>
              <a:rPr lang="fr-FR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>
                <a:solidFill>
                  <a:schemeClr val="accent1"/>
                </a:solidFill>
              </a:rPr>
              <a:t>Ci </a:t>
            </a:r>
            <a:r>
              <a:rPr lang="fr-FR" sz="1600" dirty="0" err="1">
                <a:solidFill>
                  <a:schemeClr val="accent1"/>
                </a:solidFill>
              </a:rPr>
              <a:t>era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una</a:t>
            </a:r>
            <a:r>
              <a:rPr lang="fr-FR" sz="1600" dirty="0">
                <a:solidFill>
                  <a:schemeClr val="accent1"/>
                </a:solidFill>
              </a:rPr>
              <a:t> volta, in i tempi </a:t>
            </a:r>
            <a:r>
              <a:rPr lang="fr-FR" sz="1600" dirty="0" err="1">
                <a:solidFill>
                  <a:schemeClr val="accent1"/>
                </a:solidFill>
              </a:rPr>
              <a:t>landani</a:t>
            </a:r>
            <a:r>
              <a:rPr lang="fr-FR" sz="1600" dirty="0">
                <a:solidFill>
                  <a:schemeClr val="accent1"/>
                </a:solidFill>
              </a:rPr>
              <a:t> di u </a:t>
            </a:r>
            <a:r>
              <a:rPr lang="fr-FR" sz="1600" dirty="0" err="1">
                <a:solidFill>
                  <a:schemeClr val="accent1"/>
                </a:solidFill>
              </a:rPr>
              <a:t>quaternariu</a:t>
            </a:r>
            <a:r>
              <a:rPr lang="fr-FR" sz="1600" dirty="0">
                <a:solidFill>
                  <a:schemeClr val="accent1"/>
                </a:solidFill>
              </a:rPr>
              <a:t>, </a:t>
            </a:r>
            <a:r>
              <a:rPr lang="fr-FR" sz="1600" dirty="0" err="1">
                <a:solidFill>
                  <a:schemeClr val="accent1"/>
                </a:solidFill>
              </a:rPr>
              <a:t>dui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fiumi</a:t>
            </a:r>
            <a:r>
              <a:rPr lang="fr-FR" sz="1600" dirty="0">
                <a:solidFill>
                  <a:schemeClr val="accent1"/>
                </a:solidFill>
              </a:rPr>
              <a:t>  </a:t>
            </a:r>
            <a:r>
              <a:rPr lang="fr-FR" sz="1600" dirty="0" err="1">
                <a:solidFill>
                  <a:schemeClr val="accent1"/>
                </a:solidFill>
              </a:rPr>
              <a:t>innamurati</a:t>
            </a:r>
            <a:r>
              <a:rPr lang="fr-FR" sz="1600" dirty="0">
                <a:solidFill>
                  <a:schemeClr val="accent1"/>
                </a:solidFill>
              </a:rPr>
              <a:t>, </a:t>
            </a:r>
            <a:r>
              <a:rPr lang="fr-FR" sz="1600" dirty="0" err="1">
                <a:solidFill>
                  <a:schemeClr val="accent1"/>
                </a:solidFill>
              </a:rPr>
              <a:t>chjamati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Golu</a:t>
            </a:r>
            <a:r>
              <a:rPr lang="fr-FR" sz="1600" dirty="0">
                <a:solidFill>
                  <a:schemeClr val="accent1"/>
                </a:solidFill>
              </a:rPr>
              <a:t> è </a:t>
            </a:r>
            <a:r>
              <a:rPr lang="fr-FR" sz="1600" dirty="0" err="1">
                <a:solidFill>
                  <a:schemeClr val="accent1"/>
                </a:solidFill>
              </a:rPr>
              <a:t>Bevincu</a:t>
            </a:r>
            <a:r>
              <a:rPr lang="fr-FR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>
                <a:solidFill>
                  <a:schemeClr val="accent1"/>
                </a:solidFill>
              </a:rPr>
              <a:t>Ogni </a:t>
            </a:r>
            <a:r>
              <a:rPr lang="fr-FR" sz="1600" dirty="0" err="1">
                <a:solidFill>
                  <a:schemeClr val="accent1"/>
                </a:solidFill>
              </a:rPr>
              <a:t>ghjornu</a:t>
            </a:r>
            <a:r>
              <a:rPr lang="fr-FR" sz="1600" dirty="0">
                <a:solidFill>
                  <a:schemeClr val="accent1"/>
                </a:solidFill>
              </a:rPr>
              <a:t> è à </a:t>
            </a:r>
            <a:r>
              <a:rPr lang="fr-FR" sz="1600" dirty="0" err="1">
                <a:solidFill>
                  <a:schemeClr val="accent1"/>
                </a:solidFill>
              </a:rPr>
              <a:t>pocu</a:t>
            </a:r>
            <a:r>
              <a:rPr lang="fr-FR" sz="1600" dirty="0">
                <a:solidFill>
                  <a:schemeClr val="accent1"/>
                </a:solidFill>
              </a:rPr>
              <a:t> à </a:t>
            </a:r>
            <a:r>
              <a:rPr lang="fr-FR" sz="1600" dirty="0" err="1">
                <a:solidFill>
                  <a:schemeClr val="accent1"/>
                </a:solidFill>
              </a:rPr>
              <a:t>pocu</a:t>
            </a:r>
            <a:r>
              <a:rPr lang="fr-FR" sz="1600" dirty="0">
                <a:solidFill>
                  <a:schemeClr val="accent1"/>
                </a:solidFill>
              </a:rPr>
              <a:t>,  </a:t>
            </a:r>
            <a:r>
              <a:rPr lang="fr-FR" sz="1600" dirty="0" err="1">
                <a:solidFill>
                  <a:schemeClr val="accent1"/>
                </a:solidFill>
              </a:rPr>
              <a:t>impastavanu</a:t>
            </a:r>
            <a:r>
              <a:rPr lang="fr-FR" sz="1600" dirty="0">
                <a:solidFill>
                  <a:schemeClr val="accent1"/>
                </a:solidFill>
              </a:rPr>
              <a:t> e </a:t>
            </a:r>
            <a:r>
              <a:rPr lang="fr-FR" sz="1600" dirty="0" err="1">
                <a:solidFill>
                  <a:schemeClr val="accent1"/>
                </a:solidFill>
              </a:rPr>
              <a:t>piaghje</a:t>
            </a:r>
            <a:r>
              <a:rPr lang="fr-FR" sz="1600" dirty="0">
                <a:solidFill>
                  <a:schemeClr val="accent1"/>
                </a:solidFill>
              </a:rPr>
              <a:t> alluviale di a </a:t>
            </a:r>
            <a:r>
              <a:rPr lang="fr-FR" sz="1600" dirty="0" err="1">
                <a:solidFill>
                  <a:schemeClr val="accent1"/>
                </a:solidFill>
              </a:rPr>
              <a:t>Marana</a:t>
            </a:r>
            <a:r>
              <a:rPr lang="fr-FR" sz="1600" dirty="0">
                <a:solidFill>
                  <a:schemeClr val="accent1"/>
                </a:solidFill>
              </a:rPr>
              <a:t> è di a </a:t>
            </a:r>
            <a:r>
              <a:rPr lang="fr-FR" sz="1600" dirty="0" err="1">
                <a:solidFill>
                  <a:schemeClr val="accent1"/>
                </a:solidFill>
              </a:rPr>
              <a:t>Casinca</a:t>
            </a:r>
            <a:r>
              <a:rPr lang="fr-FR" sz="1600" dirty="0">
                <a:solidFill>
                  <a:schemeClr val="accent1"/>
                </a:solidFill>
              </a:rPr>
              <a:t>,  </a:t>
            </a:r>
            <a:r>
              <a:rPr lang="fr-FR" sz="1600" dirty="0" err="1">
                <a:solidFill>
                  <a:schemeClr val="accent1"/>
                </a:solidFill>
              </a:rPr>
              <a:t>aiutati</a:t>
            </a:r>
            <a:r>
              <a:rPr lang="fr-FR" sz="1600" dirty="0">
                <a:solidFill>
                  <a:schemeClr val="accent1"/>
                </a:solidFill>
              </a:rPr>
              <a:t> da i </a:t>
            </a:r>
            <a:r>
              <a:rPr lang="fr-FR" sz="1600" dirty="0" err="1">
                <a:solidFill>
                  <a:schemeClr val="accent1"/>
                </a:solidFill>
              </a:rPr>
              <a:t>materiali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buscati</a:t>
            </a:r>
            <a:r>
              <a:rPr lang="fr-FR" sz="1600" dirty="0">
                <a:solidFill>
                  <a:schemeClr val="accent1"/>
                </a:solidFill>
              </a:rPr>
              <a:t> in e </a:t>
            </a:r>
            <a:r>
              <a:rPr lang="fr-FR" sz="1600" dirty="0" err="1">
                <a:solidFill>
                  <a:schemeClr val="accent1"/>
                </a:solidFill>
              </a:rPr>
              <a:t>muntagne</a:t>
            </a:r>
            <a:r>
              <a:rPr lang="fr-FR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 err="1">
                <a:solidFill>
                  <a:schemeClr val="accent1"/>
                </a:solidFill>
              </a:rPr>
              <a:t>Accarizzati</a:t>
            </a:r>
            <a:r>
              <a:rPr lang="fr-FR" sz="1600" dirty="0">
                <a:solidFill>
                  <a:schemeClr val="accent1"/>
                </a:solidFill>
              </a:rPr>
              <a:t> da u </a:t>
            </a:r>
            <a:r>
              <a:rPr lang="fr-FR" sz="1600" dirty="0" err="1">
                <a:solidFill>
                  <a:schemeClr val="accent1"/>
                </a:solidFill>
              </a:rPr>
              <a:t>ventu</a:t>
            </a:r>
            <a:r>
              <a:rPr lang="fr-FR" sz="1600" dirty="0">
                <a:solidFill>
                  <a:schemeClr val="accent1"/>
                </a:solidFill>
              </a:rPr>
              <a:t> è i </a:t>
            </a:r>
            <a:r>
              <a:rPr lang="fr-FR" sz="1600" dirty="0" err="1">
                <a:solidFill>
                  <a:schemeClr val="accent1"/>
                </a:solidFill>
              </a:rPr>
              <a:t>currenti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marini</a:t>
            </a:r>
            <a:r>
              <a:rPr lang="fr-FR" sz="1600" dirty="0">
                <a:solidFill>
                  <a:schemeClr val="accent1"/>
                </a:solidFill>
              </a:rPr>
              <a:t>, i </a:t>
            </a:r>
            <a:r>
              <a:rPr lang="fr-FR" sz="1600" dirty="0" err="1">
                <a:solidFill>
                  <a:schemeClr val="accent1"/>
                </a:solidFill>
              </a:rPr>
              <a:t>materiali</a:t>
            </a:r>
            <a:r>
              <a:rPr lang="fr-FR" sz="1600" dirty="0">
                <a:solidFill>
                  <a:schemeClr val="accent1"/>
                </a:solidFill>
              </a:rPr>
              <a:t> più fini, e </a:t>
            </a:r>
            <a:r>
              <a:rPr lang="fr-FR" sz="1600" dirty="0" err="1">
                <a:solidFill>
                  <a:schemeClr val="accent1"/>
                </a:solidFill>
              </a:rPr>
              <a:t>rene</a:t>
            </a:r>
            <a:r>
              <a:rPr lang="fr-FR" sz="1600" dirty="0">
                <a:solidFill>
                  <a:schemeClr val="accent1"/>
                </a:solidFill>
              </a:rPr>
              <a:t>, </a:t>
            </a:r>
            <a:r>
              <a:rPr lang="fr-FR" sz="1600" dirty="0" err="1">
                <a:solidFill>
                  <a:schemeClr val="accent1"/>
                </a:solidFill>
              </a:rPr>
              <a:t>furmavanu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una</a:t>
            </a:r>
            <a:r>
              <a:rPr lang="fr-FR" sz="1600" dirty="0">
                <a:solidFill>
                  <a:schemeClr val="accent1"/>
                </a:solidFill>
              </a:rPr>
              <a:t> lingua </a:t>
            </a:r>
            <a:r>
              <a:rPr lang="fr-FR" sz="1600" dirty="0" err="1">
                <a:solidFill>
                  <a:schemeClr val="accent1"/>
                </a:solidFill>
              </a:rPr>
              <a:t>renaghja</a:t>
            </a:r>
            <a:r>
              <a:rPr lang="fr-FR" sz="1600" dirty="0">
                <a:solidFill>
                  <a:schemeClr val="accent1"/>
                </a:solidFill>
              </a:rPr>
              <a:t>, para à a </a:t>
            </a:r>
            <a:r>
              <a:rPr lang="fr-FR" sz="1600" dirty="0" err="1">
                <a:solidFill>
                  <a:schemeClr val="accent1"/>
                </a:solidFill>
              </a:rPr>
              <a:t>costa</a:t>
            </a:r>
            <a:r>
              <a:rPr lang="fr-FR" sz="16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 err="1">
                <a:solidFill>
                  <a:schemeClr val="accent1"/>
                </a:solidFill>
              </a:rPr>
              <a:t>Stu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curdone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liturale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scantò</a:t>
            </a:r>
            <a:r>
              <a:rPr lang="fr-FR" sz="1600" dirty="0">
                <a:solidFill>
                  <a:schemeClr val="accent1"/>
                </a:solidFill>
              </a:rPr>
              <a:t> da u mare un </a:t>
            </a:r>
            <a:r>
              <a:rPr lang="fr-FR" sz="1600" dirty="0" err="1">
                <a:solidFill>
                  <a:schemeClr val="accent1"/>
                </a:solidFill>
              </a:rPr>
              <a:t>pozzu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pocu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prufondu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chì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inghjennò</a:t>
            </a:r>
            <a:r>
              <a:rPr lang="fr-FR" sz="1600" dirty="0">
                <a:solidFill>
                  <a:schemeClr val="accent1"/>
                </a:solidFill>
              </a:rPr>
              <a:t> u </a:t>
            </a:r>
            <a:r>
              <a:rPr lang="fr-FR" sz="1600" dirty="0" err="1">
                <a:solidFill>
                  <a:schemeClr val="accent1"/>
                </a:solidFill>
              </a:rPr>
              <a:t>stagnu</a:t>
            </a:r>
            <a:r>
              <a:rPr lang="fr-FR" sz="1600" dirty="0">
                <a:solidFill>
                  <a:schemeClr val="accent1"/>
                </a:solidFill>
              </a:rPr>
              <a:t> di </a:t>
            </a:r>
            <a:r>
              <a:rPr lang="fr-FR" sz="1600" dirty="0" err="1">
                <a:solidFill>
                  <a:schemeClr val="accent1"/>
                </a:solidFill>
              </a:rPr>
              <a:t>Biguglia</a:t>
            </a:r>
            <a:r>
              <a:rPr lang="fr-FR" sz="1600" dirty="0">
                <a:solidFill>
                  <a:schemeClr val="accent1"/>
                </a:solidFill>
              </a:rPr>
              <a:t>. E </a:t>
            </a:r>
            <a:r>
              <a:rPr lang="fr-FR" sz="1600" dirty="0" err="1">
                <a:solidFill>
                  <a:schemeClr val="accent1"/>
                </a:solidFill>
              </a:rPr>
              <a:t>variazione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climatiche</a:t>
            </a:r>
            <a:r>
              <a:rPr lang="fr-FR" sz="1600" dirty="0">
                <a:solidFill>
                  <a:schemeClr val="accent1"/>
                </a:solidFill>
              </a:rPr>
              <a:t> di l'</a:t>
            </a:r>
            <a:r>
              <a:rPr lang="fr-FR" sz="1600" dirty="0" err="1">
                <a:solidFill>
                  <a:schemeClr val="accent1"/>
                </a:solidFill>
              </a:rPr>
              <a:t>epica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>
                <a:solidFill>
                  <a:schemeClr val="accent1"/>
                </a:solidFill>
              </a:rPr>
              <a:t>(</a:t>
            </a:r>
            <a:r>
              <a:rPr lang="fr-FR" sz="1600" dirty="0" err="1">
                <a:solidFill>
                  <a:schemeClr val="accent1"/>
                </a:solidFill>
              </a:rPr>
              <a:t>ghjacciamenti</a:t>
            </a:r>
            <a:r>
              <a:rPr lang="fr-FR" sz="1600" dirty="0">
                <a:solidFill>
                  <a:schemeClr val="accent1"/>
                </a:solidFill>
              </a:rPr>
              <a:t>, </a:t>
            </a:r>
            <a:r>
              <a:rPr lang="fr-FR" sz="1600" dirty="0" err="1">
                <a:solidFill>
                  <a:schemeClr val="accent1"/>
                </a:solidFill>
              </a:rPr>
              <a:t>scaldamenti</a:t>
            </a:r>
            <a:r>
              <a:rPr lang="fr-FR" sz="1600" dirty="0">
                <a:solidFill>
                  <a:schemeClr val="accent1"/>
                </a:solidFill>
              </a:rPr>
              <a:t>), </a:t>
            </a:r>
            <a:r>
              <a:rPr lang="fr-FR" sz="1600" dirty="0" err="1">
                <a:solidFill>
                  <a:schemeClr val="accent1"/>
                </a:solidFill>
              </a:rPr>
              <a:t>mudificonu</a:t>
            </a:r>
            <a:r>
              <a:rPr lang="fr-FR" sz="1600" dirty="0">
                <a:solidFill>
                  <a:schemeClr val="accent1"/>
                </a:solidFill>
              </a:rPr>
              <a:t> a </a:t>
            </a:r>
            <a:r>
              <a:rPr lang="fr-FR" sz="1600" dirty="0" err="1">
                <a:solidFill>
                  <a:schemeClr val="accent1"/>
                </a:solidFill>
              </a:rPr>
              <a:t>pusizione</a:t>
            </a:r>
            <a:r>
              <a:rPr lang="fr-FR" sz="1600" dirty="0">
                <a:solidFill>
                  <a:schemeClr val="accent1"/>
                </a:solidFill>
              </a:rPr>
              <a:t> di a </a:t>
            </a:r>
            <a:r>
              <a:rPr lang="fr-FR" sz="1600" dirty="0" err="1">
                <a:solidFill>
                  <a:schemeClr val="accent1"/>
                </a:solidFill>
              </a:rPr>
              <a:t>linea</a:t>
            </a:r>
            <a:r>
              <a:rPr lang="fr-FR" sz="1600" dirty="0">
                <a:solidFill>
                  <a:schemeClr val="accent1"/>
                </a:solidFill>
              </a:rPr>
              <a:t> di </a:t>
            </a:r>
            <a:r>
              <a:rPr lang="fr-FR" sz="1600" dirty="0" err="1">
                <a:solidFill>
                  <a:schemeClr val="accent1"/>
                </a:solidFill>
              </a:rPr>
              <a:t>costa</a:t>
            </a:r>
            <a:r>
              <a:rPr lang="fr-FR" sz="16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>
                <a:solidFill>
                  <a:schemeClr val="accent1"/>
                </a:solidFill>
              </a:rPr>
              <a:t>U </a:t>
            </a:r>
            <a:r>
              <a:rPr lang="fr-FR" sz="1600" dirty="0" err="1">
                <a:solidFill>
                  <a:schemeClr val="accent1"/>
                </a:solidFill>
              </a:rPr>
              <a:t>stagnu</a:t>
            </a:r>
            <a:r>
              <a:rPr lang="fr-FR" sz="1600" dirty="0">
                <a:solidFill>
                  <a:schemeClr val="accent1"/>
                </a:solidFill>
              </a:rPr>
              <a:t> s'</a:t>
            </a:r>
            <a:r>
              <a:rPr lang="fr-FR" sz="1600" dirty="0" err="1">
                <a:solidFill>
                  <a:schemeClr val="accent1"/>
                </a:solidFill>
              </a:rPr>
              <a:t>avvicinò</a:t>
            </a:r>
            <a:r>
              <a:rPr lang="fr-FR" sz="1600" dirty="0">
                <a:solidFill>
                  <a:schemeClr val="accent1"/>
                </a:solidFill>
              </a:rPr>
              <a:t> di a </a:t>
            </a:r>
            <a:r>
              <a:rPr lang="fr-FR" sz="1600" dirty="0" err="1">
                <a:solidFill>
                  <a:schemeClr val="accent1"/>
                </a:solidFill>
              </a:rPr>
              <a:t>so</a:t>
            </a:r>
            <a:r>
              <a:rPr lang="fr-FR" sz="1600" dirty="0">
                <a:solidFill>
                  <a:schemeClr val="accent1"/>
                </a:solidFill>
              </a:rPr>
              <a:t> piazza d'</a:t>
            </a:r>
            <a:r>
              <a:rPr lang="fr-FR" sz="1600" dirty="0" err="1">
                <a:solidFill>
                  <a:schemeClr val="accent1"/>
                </a:solidFill>
              </a:rPr>
              <a:t>oghje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solu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qualchì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millai</a:t>
            </a:r>
            <a:r>
              <a:rPr lang="fr-FR" sz="1600" dirty="0">
                <a:solidFill>
                  <a:schemeClr val="accent1"/>
                </a:solidFill>
              </a:rPr>
              <a:t> d'</a:t>
            </a:r>
            <a:r>
              <a:rPr lang="fr-FR" sz="1600" dirty="0" err="1">
                <a:solidFill>
                  <a:schemeClr val="accent1"/>
                </a:solidFill>
              </a:rPr>
              <a:t>anni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fà</a:t>
            </a:r>
            <a:r>
              <a:rPr lang="fr-FR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 err="1">
                <a:solidFill>
                  <a:schemeClr val="accent1"/>
                </a:solidFill>
              </a:rPr>
              <a:t>Chjurlinu</a:t>
            </a:r>
            <a:r>
              <a:rPr lang="fr-FR" sz="1600" dirty="0">
                <a:solidFill>
                  <a:schemeClr val="accent1"/>
                </a:solidFill>
              </a:rPr>
              <a:t> si </a:t>
            </a:r>
            <a:r>
              <a:rPr lang="fr-FR" sz="1600" dirty="0" err="1">
                <a:solidFill>
                  <a:schemeClr val="accent1"/>
                </a:solidFill>
              </a:rPr>
              <a:t>chjama</a:t>
            </a:r>
            <a:r>
              <a:rPr lang="fr-FR" sz="1600" dirty="0">
                <a:solidFill>
                  <a:schemeClr val="accent1"/>
                </a:solidFill>
              </a:rPr>
              <a:t>, un </a:t>
            </a:r>
            <a:r>
              <a:rPr lang="fr-FR" sz="1600" dirty="0" err="1">
                <a:solidFill>
                  <a:schemeClr val="accent1"/>
                </a:solidFill>
              </a:rPr>
              <a:t>stagnu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giovanu</a:t>
            </a:r>
            <a:r>
              <a:rPr lang="fr-FR" sz="1600" dirty="0">
                <a:solidFill>
                  <a:schemeClr val="accent1"/>
                </a:solidFill>
              </a:rPr>
              <a:t> è </a:t>
            </a:r>
            <a:r>
              <a:rPr lang="fr-FR" sz="1600" dirty="0" err="1">
                <a:solidFill>
                  <a:schemeClr val="accent1"/>
                </a:solidFill>
              </a:rPr>
              <a:t>lagunariu</a:t>
            </a:r>
            <a:r>
              <a:rPr lang="fr-FR" sz="1600" dirty="0">
                <a:solidFill>
                  <a:schemeClr val="accent1"/>
                </a:solidFill>
              </a:rPr>
              <a:t>, </a:t>
            </a:r>
            <a:r>
              <a:rPr lang="fr-FR" sz="1600" dirty="0" err="1">
                <a:solidFill>
                  <a:schemeClr val="accent1"/>
                </a:solidFill>
              </a:rPr>
              <a:t>figliulinu</a:t>
            </a:r>
            <a:r>
              <a:rPr lang="fr-FR" sz="1600" dirty="0">
                <a:solidFill>
                  <a:schemeClr val="accent1"/>
                </a:solidFill>
              </a:rPr>
              <a:t> di </a:t>
            </a:r>
            <a:r>
              <a:rPr lang="fr-FR" sz="1600" dirty="0" err="1">
                <a:solidFill>
                  <a:schemeClr val="accent1"/>
                </a:solidFill>
              </a:rPr>
              <a:t>dui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 err="1">
                <a:solidFill>
                  <a:schemeClr val="accent1"/>
                </a:solidFill>
              </a:rPr>
              <a:t>fiumi</a:t>
            </a:r>
            <a:r>
              <a:rPr lang="fr-FR" sz="1600" dirty="0">
                <a:solidFill>
                  <a:schemeClr val="accent1"/>
                </a:solidFill>
              </a:rPr>
              <a:t>, di u mare è di u </a:t>
            </a:r>
            <a:r>
              <a:rPr lang="fr-FR" sz="1600" dirty="0" err="1">
                <a:solidFill>
                  <a:schemeClr val="accent1"/>
                </a:solidFill>
              </a:rPr>
              <a:t>ventu</a:t>
            </a:r>
            <a:r>
              <a:rPr lang="fr-FR" sz="1600" b="1" i="1" dirty="0">
                <a:solidFill>
                  <a:schemeClr val="accent1"/>
                </a:solidFill>
              </a:rPr>
              <a:t>.</a:t>
            </a:r>
            <a:endParaRPr lang="fr-FR" sz="10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1000" b="1" i="1" dirty="0">
                <a:solidFill>
                  <a:schemeClr val="accent1"/>
                </a:solidFill>
              </a:rPr>
              <a:t>			      </a:t>
            </a:r>
          </a:p>
          <a:p>
            <a:pPr marL="0" indent="0">
              <a:buNone/>
            </a:pPr>
            <a:r>
              <a:rPr lang="fr-FR" sz="1000" b="1" i="1" dirty="0"/>
              <a:t>				            </a:t>
            </a:r>
          </a:p>
          <a:p>
            <a:pPr marL="0" indent="0">
              <a:buNone/>
            </a:pPr>
            <a:r>
              <a:rPr lang="fr-FR" sz="1000" b="1" i="1" dirty="0"/>
              <a:t>				           </a:t>
            </a:r>
            <a:r>
              <a:rPr lang="fr-FR" sz="1200" b="1" i="1" dirty="0" err="1"/>
              <a:t>Furmazione</a:t>
            </a:r>
            <a:r>
              <a:rPr lang="fr-FR" sz="1200" b="1" i="1" dirty="0"/>
              <a:t> di u </a:t>
            </a:r>
            <a:r>
              <a:rPr lang="fr-FR" sz="1200" b="1" i="1" dirty="0" err="1"/>
              <a:t>curdone</a:t>
            </a:r>
            <a:r>
              <a:rPr lang="fr-FR" sz="1200" b="1" i="1" dirty="0"/>
              <a:t> </a:t>
            </a:r>
            <a:r>
              <a:rPr lang="fr-FR" sz="1200" b="1" i="1" dirty="0" err="1"/>
              <a:t>lagunariu</a:t>
            </a:r>
            <a:r>
              <a:rPr lang="fr-FR" sz="1200" b="1" i="1" dirty="0"/>
              <a:t> di a </a:t>
            </a:r>
            <a:r>
              <a:rPr lang="fr-FR" sz="1200" b="1" i="1" dirty="0" err="1"/>
              <a:t>Marana</a:t>
            </a:r>
            <a:r>
              <a:rPr lang="fr-FR" sz="1200" b="1" i="1" dirty="0"/>
              <a:t> (</a:t>
            </a:r>
            <a:r>
              <a:rPr lang="fr-FR" sz="1200" b="1" i="1" dirty="0" err="1"/>
              <a:t>museu</a:t>
            </a:r>
            <a:r>
              <a:rPr lang="fr-FR" sz="1200" b="1" i="1" dirty="0"/>
              <a:t> di u Fortin)</a:t>
            </a:r>
          </a:p>
        </p:txBody>
      </p:sp>
      <p:pic>
        <p:nvPicPr>
          <p:cNvPr id="2050" name="Picture 2" descr="C:\Users\jm\AppData\Local\Temp\20190418_11323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351077"/>
            <a:ext cx="2941673" cy="13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3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5869B-5394-BE46-8C90-F7EDE481079B}"/>
              </a:ext>
            </a:extLst>
          </p:cNvPr>
          <p:cNvSpPr txBox="1"/>
          <p:nvPr/>
        </p:nvSpPr>
        <p:spPr>
          <a:xfrm>
            <a:off x="4017851" y="1834092"/>
            <a:ext cx="4262896" cy="6140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dirty="0" err="1">
                <a:solidFill>
                  <a:srgbClr val="000000"/>
                </a:solidFill>
              </a:rPr>
              <a:t>Piante</a:t>
            </a:r>
            <a:r>
              <a:rPr lang="fr-FR" sz="2400" b="1" dirty="0">
                <a:solidFill>
                  <a:srgbClr val="000000"/>
                </a:solidFill>
              </a:rPr>
              <a:t> è </a:t>
            </a:r>
            <a:r>
              <a:rPr lang="fr-FR" sz="2400" b="1" dirty="0" err="1">
                <a:solidFill>
                  <a:srgbClr val="000000"/>
                </a:solidFill>
              </a:rPr>
              <a:t>arburi</a:t>
            </a:r>
            <a:r>
              <a:rPr lang="fr-FR" sz="2400" b="1" dirty="0">
                <a:solidFill>
                  <a:srgbClr val="000000"/>
                </a:solidFill>
              </a:rPr>
              <a:t> !</a:t>
            </a:r>
          </a:p>
        </p:txBody>
      </p:sp>
      <p:sp>
        <p:nvSpPr>
          <p:cNvPr id="3" name="Rectangle à coins arrondis 5">
            <a:extLst>
              <a:ext uri="{FF2B5EF4-FFF2-40B4-BE49-F238E27FC236}">
                <a16:creationId xmlns:a16="http://schemas.microsoft.com/office/drawing/2014/main" id="{C39C9F4C-BADB-B046-9ACC-41002D900FC6}"/>
              </a:ext>
            </a:extLst>
          </p:cNvPr>
          <p:cNvSpPr/>
          <p:nvPr/>
        </p:nvSpPr>
        <p:spPr>
          <a:xfrm>
            <a:off x="3969367" y="1935530"/>
            <a:ext cx="4578931" cy="4682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4F6228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6" descr="F:\DCIM\112_PANA\P1120346.JPG">
            <a:extLst>
              <a:ext uri="{FF2B5EF4-FFF2-40B4-BE49-F238E27FC236}">
                <a16:creationId xmlns:a16="http://schemas.microsoft.com/office/drawing/2014/main" id="{1381AC9F-2FFF-C34B-AB65-4083FEBB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60036" y="2745664"/>
            <a:ext cx="1863638" cy="13977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 descr="F:\DCIM\112_PANA\P1120350.JPG">
            <a:extLst>
              <a:ext uri="{FF2B5EF4-FFF2-40B4-BE49-F238E27FC236}">
                <a16:creationId xmlns:a16="http://schemas.microsoft.com/office/drawing/2014/main" id="{8A741874-4FB7-2449-9AFB-C164DA8A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13">
            <a:off x="1284767" y="2864714"/>
            <a:ext cx="2020854" cy="1444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F:\DCIM\112_PANA\P1120349.JPG">
            <a:extLst>
              <a:ext uri="{FF2B5EF4-FFF2-40B4-BE49-F238E27FC236}">
                <a16:creationId xmlns:a16="http://schemas.microsoft.com/office/drawing/2014/main" id="{CAA475A7-A905-3C48-AD64-329EB86AC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13">
            <a:off x="2764794" y="2837754"/>
            <a:ext cx="2020851" cy="15156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F:\DCIM\112_PANA\P1120345.JPG">
            <a:extLst>
              <a:ext uri="{FF2B5EF4-FFF2-40B4-BE49-F238E27FC236}">
                <a16:creationId xmlns:a16="http://schemas.microsoft.com/office/drawing/2014/main" id="{B222E4DA-F6A2-F440-B6A8-29A881F703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3675" y="2726840"/>
            <a:ext cx="1711061" cy="13977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99914C-60D9-894D-B354-25C89B12F23F}"/>
              </a:ext>
            </a:extLst>
          </p:cNvPr>
          <p:cNvSpPr txBox="1">
            <a:spLocks/>
          </p:cNvSpPr>
          <p:nvPr/>
        </p:nvSpPr>
        <p:spPr>
          <a:xfrm>
            <a:off x="2200662" y="101115"/>
            <a:ext cx="7772400" cy="1697420"/>
          </a:xfrm>
          <a:prstGeom prst="rect">
            <a:avLst/>
          </a:prstGeom>
          <a:noFill/>
          <a:ln w="53977">
            <a:solidFill>
              <a:srgbClr val="00B05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r>
              <a:rPr lang="fr-FR" sz="3600" b="1" dirty="0">
                <a:solidFill>
                  <a:srgbClr val="FFFFFF"/>
                </a:solidFill>
                <a:latin typeface="Chalkduster" panose="03050602040202020205" pitchFamily="66" charset="77"/>
              </a:rPr>
              <a:t>Fiori </a:t>
            </a:r>
            <a:r>
              <a:rPr lang="fr-FR" sz="36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è</a:t>
            </a:r>
            <a:r>
              <a:rPr lang="fr-FR" sz="3600" b="1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Animali</a:t>
            </a:r>
            <a:r>
              <a:rPr lang="fr-FR" sz="3600" b="1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br>
              <a:rPr lang="fr-FR" sz="3600" b="1" dirty="0">
                <a:solidFill>
                  <a:srgbClr val="FFFFFF"/>
                </a:solidFill>
                <a:latin typeface="Chalkduster" panose="03050602040202020205" pitchFamily="66" charset="77"/>
              </a:rPr>
            </a:br>
            <a:r>
              <a:rPr lang="fr-FR" sz="36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laguna</a:t>
            </a:r>
            <a:r>
              <a:rPr lang="fr-FR" sz="3600" b="1" dirty="0">
                <a:solidFill>
                  <a:srgbClr val="FFFFFF"/>
                </a:solidFill>
                <a:latin typeface="Chalkduster" panose="03050602040202020205" pitchFamily="66" charset="77"/>
              </a:rPr>
              <a:t> di BIGUGLIA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6AD9B9-575C-BD46-A86D-543A3764E172}"/>
              </a:ext>
            </a:extLst>
          </p:cNvPr>
          <p:cNvSpPr txBox="1"/>
          <p:nvPr/>
        </p:nvSpPr>
        <p:spPr>
          <a:xfrm>
            <a:off x="2017856" y="4657677"/>
            <a:ext cx="175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piobu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biancu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597FBC-B3B7-4646-A780-76E0DCF2FE5E}"/>
              </a:ext>
            </a:extLst>
          </p:cNvPr>
          <p:cNvSpPr txBox="1"/>
          <p:nvPr/>
        </p:nvSpPr>
        <p:spPr>
          <a:xfrm>
            <a:off x="7752111" y="4228009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tamariciu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d’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Africa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436B85-8AAE-C242-8899-A342506A5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74" y="4228009"/>
            <a:ext cx="2493851" cy="18703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86B51CE-092E-C341-868D-A2C55EDA8B99}"/>
              </a:ext>
            </a:extLst>
          </p:cNvPr>
          <p:cNvSpPr txBox="1"/>
          <p:nvPr/>
        </p:nvSpPr>
        <p:spPr>
          <a:xfrm>
            <a:off x="7605655" y="4960215"/>
            <a:ext cx="118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Erba soda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D5D452-1395-A941-98BF-991AC5E3C136}"/>
              </a:ext>
            </a:extLst>
          </p:cNvPr>
          <p:cNvSpPr txBox="1"/>
          <p:nvPr/>
        </p:nvSpPr>
        <p:spPr>
          <a:xfrm>
            <a:off x="7396225" y="5553925"/>
            <a:ext cx="230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ghjunculu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maritimu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06B4F4-50C2-6F40-AF7E-833ACEC8259A}"/>
              </a:ext>
            </a:extLst>
          </p:cNvPr>
          <p:cNvSpPr txBox="1"/>
          <p:nvPr/>
        </p:nvSpPr>
        <p:spPr>
          <a:xfrm>
            <a:off x="3838318" y="5184593"/>
            <a:ext cx="95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A canna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7825E4-21D0-694B-A18A-E0D011725CA4}"/>
              </a:ext>
            </a:extLst>
          </p:cNvPr>
          <p:cNvSpPr txBox="1"/>
          <p:nvPr/>
        </p:nvSpPr>
        <p:spPr>
          <a:xfrm>
            <a:off x="4656944" y="6149696"/>
            <a:ext cx="188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muchju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marinu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DCIM\112_PANA\P1120407.JPG">
            <a:extLst>
              <a:ext uri="{FF2B5EF4-FFF2-40B4-BE49-F238E27FC236}">
                <a16:creationId xmlns:a16="http://schemas.microsoft.com/office/drawing/2014/main" id="{66B25F90-BB47-E34A-9DD8-CA7E22E8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4552" y="2998062"/>
            <a:ext cx="2663116" cy="13889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 descr="RÃ©sultat de recherche d'images pour &quot;les oiseaux de l'Ã©tang de biguglia&quot;">
            <a:extLst>
              <a:ext uri="{FF2B5EF4-FFF2-40B4-BE49-F238E27FC236}">
                <a16:creationId xmlns:a16="http://schemas.microsoft.com/office/drawing/2014/main" id="{893444CC-1D00-F444-ABE5-A8B8892C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1683" y="3789036"/>
            <a:ext cx="2237033" cy="180550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oupe 19">
            <a:extLst>
              <a:ext uri="{FF2B5EF4-FFF2-40B4-BE49-F238E27FC236}">
                <a16:creationId xmlns:a16="http://schemas.microsoft.com/office/drawing/2014/main" id="{8BACA268-530C-2B4C-A319-5C00A47D74F0}"/>
              </a:ext>
            </a:extLst>
          </p:cNvPr>
          <p:cNvGrpSpPr/>
          <p:nvPr/>
        </p:nvGrpSpPr>
        <p:grpSpPr>
          <a:xfrm>
            <a:off x="6985044" y="1043504"/>
            <a:ext cx="3347325" cy="1881442"/>
            <a:chOff x="5461043" y="1043504"/>
            <a:chExt cx="3347325" cy="1881442"/>
          </a:xfrm>
        </p:grpSpPr>
        <p:pic>
          <p:nvPicPr>
            <p:cNvPr id="5" name="Picture 4" descr="RÃ©sultat de recherche d'images pour &quot;les oiseaux de l'Ã©tang de biguglia&quot;">
              <a:extLst>
                <a:ext uri="{FF2B5EF4-FFF2-40B4-BE49-F238E27FC236}">
                  <a16:creationId xmlns:a16="http://schemas.microsoft.com/office/drawing/2014/main" id="{102A448B-520C-C34A-A423-487D470B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461043" y="1043504"/>
              <a:ext cx="3347325" cy="188144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BC202D1B-D2CE-D348-86FD-1684F96897CA}"/>
                </a:ext>
              </a:extLst>
            </p:cNvPr>
            <p:cNvSpPr txBox="1"/>
            <p:nvPr/>
          </p:nvSpPr>
          <p:spPr>
            <a:xfrm>
              <a:off x="5475408" y="2507796"/>
              <a:ext cx="1872206" cy="360035"/>
            </a:xfrm>
            <a:prstGeom prst="rect">
              <a:avLst/>
            </a:prstGeom>
            <a:solidFill>
              <a:srgbClr val="8EB4E3">
                <a:alpha val="49000"/>
              </a:srgbClr>
            </a:solidFill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normAutofit/>
            </a:bodyPr>
            <a:lstStyle/>
            <a:p>
              <a:pPr algn="ctr" defTabSz="914400">
                <a:lnSpc>
                  <a:spcPct val="8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700" b="1" dirty="0" err="1">
                  <a:solidFill>
                    <a:schemeClr val="bg1"/>
                  </a:solidFill>
                  <a:latin typeface="Calibri"/>
                </a:rPr>
                <a:t>Flaminghi</a:t>
              </a:r>
              <a:r>
                <a:rPr lang="fr-FR" sz="1700" b="1" dirty="0">
                  <a:solidFill>
                    <a:schemeClr val="bg1"/>
                  </a:solidFill>
                  <a:latin typeface="Calibri"/>
                </a:rPr>
                <a:t> </a:t>
              </a:r>
              <a:r>
                <a:rPr lang="fr-FR" sz="1700" b="1" dirty="0" err="1">
                  <a:solidFill>
                    <a:schemeClr val="bg1"/>
                  </a:solidFill>
                  <a:latin typeface="Calibri"/>
                </a:rPr>
                <a:t>rosulini</a:t>
              </a:r>
              <a:endParaRPr lang="fr-FR" sz="1700" b="1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9DC1EAA9-16E2-E042-B130-A01411361DA6}"/>
              </a:ext>
            </a:extLst>
          </p:cNvPr>
          <p:cNvSpPr txBox="1"/>
          <p:nvPr/>
        </p:nvSpPr>
        <p:spPr>
          <a:xfrm>
            <a:off x="8904315" y="5158616"/>
            <a:ext cx="1386029" cy="430627"/>
          </a:xfrm>
          <a:prstGeom prst="rect">
            <a:avLst/>
          </a:prstGeom>
          <a:solidFill>
            <a:srgbClr val="4F81BD"/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00" b="1" dirty="0" err="1">
                <a:solidFill>
                  <a:schemeClr val="bg1"/>
                </a:solidFill>
                <a:latin typeface="Calibri"/>
              </a:rPr>
              <a:t>Sperghjornu</a:t>
            </a:r>
            <a:endParaRPr lang="fr-FR" sz="1700" b="1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8" name="Groupe 12">
            <a:extLst>
              <a:ext uri="{FF2B5EF4-FFF2-40B4-BE49-F238E27FC236}">
                <a16:creationId xmlns:a16="http://schemas.microsoft.com/office/drawing/2014/main" id="{5A65E179-AB83-2F47-BCDF-E58B705F4DF5}"/>
              </a:ext>
            </a:extLst>
          </p:cNvPr>
          <p:cNvGrpSpPr/>
          <p:nvPr/>
        </p:nvGrpSpPr>
        <p:grpSpPr>
          <a:xfrm>
            <a:off x="5517925" y="4637480"/>
            <a:ext cx="2057646" cy="1543232"/>
            <a:chOff x="3993925" y="4637480"/>
            <a:chExt cx="2057646" cy="1543232"/>
          </a:xfrm>
        </p:grpSpPr>
        <p:pic>
          <p:nvPicPr>
            <p:cNvPr id="9" name="Picture 2" descr="F:\DCIM\112_PANA\P1120428.JPG">
              <a:extLst>
                <a:ext uri="{FF2B5EF4-FFF2-40B4-BE49-F238E27FC236}">
                  <a16:creationId xmlns:a16="http://schemas.microsoft.com/office/drawing/2014/main" id="{DEAFDCD0-FC85-9F40-87AE-CE9DF2BD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993925" y="4637480"/>
              <a:ext cx="2057646" cy="154323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572BD720-18ED-1249-821E-85519E0A7140}"/>
                </a:ext>
              </a:extLst>
            </p:cNvPr>
            <p:cNvSpPr txBox="1"/>
            <p:nvPr/>
          </p:nvSpPr>
          <p:spPr>
            <a:xfrm>
              <a:off x="3993925" y="5659541"/>
              <a:ext cx="1292833" cy="50448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b="1" dirty="0" err="1">
                  <a:solidFill>
                    <a:schemeClr val="bg1"/>
                  </a:solidFill>
                  <a:latin typeface="Calibri"/>
                </a:rPr>
                <a:t>Cuppulata</a:t>
              </a:r>
              <a:endParaRPr lang="fr-FR" b="1" dirty="0">
                <a:solidFill>
                  <a:schemeClr val="bg1"/>
                </a:solidFill>
                <a:latin typeface="Calibri"/>
              </a:endParaRPr>
            </a:p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b="1" dirty="0">
                  <a:solidFill>
                    <a:schemeClr val="bg1"/>
                  </a:solidFill>
                  <a:latin typeface="Calibri"/>
                </a:rPr>
                <a:t>cistude</a:t>
              </a:r>
            </a:p>
          </p:txBody>
        </p:sp>
      </p:grp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6948DEA9-25EB-B44A-A81D-DBFAE87D270C}"/>
              </a:ext>
            </a:extLst>
          </p:cNvPr>
          <p:cNvGrpSpPr/>
          <p:nvPr/>
        </p:nvGrpSpPr>
        <p:grpSpPr>
          <a:xfrm>
            <a:off x="4652176" y="1072301"/>
            <a:ext cx="1894572" cy="1749693"/>
            <a:chOff x="3128176" y="1072301"/>
            <a:chExt cx="1894572" cy="1749693"/>
          </a:xfrm>
        </p:grpSpPr>
        <p:pic>
          <p:nvPicPr>
            <p:cNvPr id="12" name="Picture 4" descr="F:\DCIM\112_PANA\P1120339.JPG">
              <a:extLst>
                <a:ext uri="{FF2B5EF4-FFF2-40B4-BE49-F238E27FC236}">
                  <a16:creationId xmlns:a16="http://schemas.microsoft.com/office/drawing/2014/main" id="{BD060BE9-AC65-C14F-B16A-4C308BCCD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128176" y="1072301"/>
              <a:ext cx="1894572" cy="160894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ADC039AA-7B33-6A4A-BB04-B2A0CDD6CB42}"/>
                </a:ext>
              </a:extLst>
            </p:cNvPr>
            <p:cNvSpPr txBox="1"/>
            <p:nvPr/>
          </p:nvSpPr>
          <p:spPr>
            <a:xfrm>
              <a:off x="3282477" y="2317511"/>
              <a:ext cx="1512170" cy="50448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normAutofit/>
            </a:bodyPr>
            <a:lstStyle/>
            <a:p>
              <a:pPr algn="ctr" defTabSz="914400">
                <a:lnSpc>
                  <a:spcPct val="8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900" b="1" dirty="0" err="1">
                  <a:solidFill>
                    <a:schemeClr val="bg1"/>
                  </a:solidFill>
                  <a:latin typeface="Calibri"/>
                </a:rPr>
                <a:t>Acula</a:t>
              </a:r>
              <a:r>
                <a:rPr lang="fr-FR" sz="1900" b="1" dirty="0">
                  <a:solidFill>
                    <a:schemeClr val="bg1"/>
                  </a:solidFill>
                  <a:latin typeface="Calibri"/>
                </a:rPr>
                <a:t> marina</a:t>
              </a:r>
            </a:p>
          </p:txBody>
        </p:sp>
      </p:grpSp>
      <p:grpSp>
        <p:nvGrpSpPr>
          <p:cNvPr id="14" name="Groupe 18">
            <a:extLst>
              <a:ext uri="{FF2B5EF4-FFF2-40B4-BE49-F238E27FC236}">
                <a16:creationId xmlns:a16="http://schemas.microsoft.com/office/drawing/2014/main" id="{083EA497-E9C1-C648-A949-70AE4F5882D2}"/>
              </a:ext>
            </a:extLst>
          </p:cNvPr>
          <p:cNvGrpSpPr/>
          <p:nvPr/>
        </p:nvGrpSpPr>
        <p:grpSpPr>
          <a:xfrm>
            <a:off x="2390760" y="4277041"/>
            <a:ext cx="2202871" cy="1763146"/>
            <a:chOff x="866759" y="4277041"/>
            <a:chExt cx="2202871" cy="1763146"/>
          </a:xfrm>
        </p:grpSpPr>
        <p:pic>
          <p:nvPicPr>
            <p:cNvPr id="15" name="Picture 3" descr="F:\DCIM\112_PANA\P1120430.JPG">
              <a:extLst>
                <a:ext uri="{FF2B5EF4-FFF2-40B4-BE49-F238E27FC236}">
                  <a16:creationId xmlns:a16="http://schemas.microsoft.com/office/drawing/2014/main" id="{793333B8-C630-3C4B-9A0A-6456D7B3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67966" y="4388937"/>
              <a:ext cx="2201664" cy="165125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6" name="Titre 1">
              <a:extLst>
                <a:ext uri="{FF2B5EF4-FFF2-40B4-BE49-F238E27FC236}">
                  <a16:creationId xmlns:a16="http://schemas.microsoft.com/office/drawing/2014/main" id="{F3597664-B793-F749-A40F-F671C4423C15}"/>
                </a:ext>
              </a:extLst>
            </p:cNvPr>
            <p:cNvSpPr txBox="1"/>
            <p:nvPr/>
          </p:nvSpPr>
          <p:spPr>
            <a:xfrm>
              <a:off x="866759" y="4277041"/>
              <a:ext cx="2202871" cy="44637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1" compatLnSpc="1">
              <a:norm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b="1" dirty="0" err="1">
                  <a:solidFill>
                    <a:schemeClr val="bg1"/>
                  </a:solidFill>
                  <a:latin typeface="Calibri"/>
                </a:rPr>
                <a:t>Ranochja</a:t>
              </a:r>
              <a:r>
                <a:rPr lang="fr-FR" b="1" dirty="0">
                  <a:solidFill>
                    <a:schemeClr val="bg1"/>
                  </a:solidFill>
                  <a:latin typeface="Calibri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alibri"/>
                </a:rPr>
                <a:t>pastore</a:t>
              </a:r>
              <a:endParaRPr lang="fr-FR" b="1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A85463C1-5764-EB42-9F06-219ABD764A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64750" y="3854682"/>
            <a:ext cx="1152125" cy="360465"/>
          </a:xfrm>
        </p:spPr>
        <p:txBody>
          <a:bodyPr>
            <a:normAutofit fontScale="90000"/>
          </a:bodyPr>
          <a:lstStyle/>
          <a:p>
            <a:pPr lvl="0"/>
            <a:r>
              <a:rPr lang="fr-FR" sz="2200" b="1" dirty="0" err="1">
                <a:solidFill>
                  <a:schemeClr val="bg1"/>
                </a:solidFill>
              </a:rPr>
              <a:t>Folga</a:t>
            </a:r>
            <a:endParaRPr lang="fr-FR" sz="2200" b="1" dirty="0">
              <a:solidFill>
                <a:schemeClr val="bg1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9784DE73-2B2D-0246-BF4A-55D85FD3F7BC}"/>
              </a:ext>
            </a:extLst>
          </p:cNvPr>
          <p:cNvSpPr txBox="1"/>
          <p:nvPr/>
        </p:nvSpPr>
        <p:spPr>
          <a:xfrm>
            <a:off x="4209364" y="260649"/>
            <a:ext cx="4262896" cy="6140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dirty="0" err="1">
                <a:solidFill>
                  <a:srgbClr val="000000"/>
                </a:solidFill>
                <a:latin typeface="AndrewScript" pitchFamily="2"/>
              </a:rPr>
              <a:t>Acelli</a:t>
            </a:r>
            <a:r>
              <a:rPr lang="fr-FR" sz="2400" b="1" dirty="0">
                <a:solidFill>
                  <a:srgbClr val="000000"/>
                </a:solidFill>
                <a:latin typeface="AndrewScript" pitchFamily="2"/>
              </a:rPr>
              <a:t>, </a:t>
            </a:r>
            <a:r>
              <a:rPr lang="fr-FR" sz="2400" b="1" dirty="0" err="1">
                <a:solidFill>
                  <a:srgbClr val="000000"/>
                </a:solidFill>
                <a:latin typeface="AndrewScript" pitchFamily="2"/>
              </a:rPr>
              <a:t>anfibi</a:t>
            </a:r>
            <a:r>
              <a:rPr lang="fr-FR" sz="2400" b="1" dirty="0">
                <a:solidFill>
                  <a:srgbClr val="000000"/>
                </a:solidFill>
                <a:latin typeface="AndrewScript" pitchFamily="2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AndrewScript" pitchFamily="2"/>
              </a:rPr>
              <a:t>è</a:t>
            </a:r>
            <a:r>
              <a:rPr lang="fr-FR" sz="2400" b="1" dirty="0">
                <a:solidFill>
                  <a:srgbClr val="000000"/>
                </a:solidFill>
                <a:latin typeface="AndrewScript" pitchFamily="2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AndrewScript" pitchFamily="2"/>
              </a:rPr>
              <a:t>tant’altri</a:t>
            </a:r>
            <a:r>
              <a:rPr lang="fr-FR" sz="2400" b="1" dirty="0">
                <a:solidFill>
                  <a:srgbClr val="000000"/>
                </a:solidFill>
                <a:latin typeface="AndrewScript" pitchFamily="2"/>
              </a:rPr>
              <a:t> !</a:t>
            </a:r>
          </a:p>
        </p:txBody>
      </p:sp>
      <p:sp>
        <p:nvSpPr>
          <p:cNvPr id="19" name="Rectangle à coins arrondis 20">
            <a:extLst>
              <a:ext uri="{FF2B5EF4-FFF2-40B4-BE49-F238E27FC236}">
                <a16:creationId xmlns:a16="http://schemas.microsoft.com/office/drawing/2014/main" id="{04577ED7-15F1-CE44-8007-7BD20E6D917B}"/>
              </a:ext>
            </a:extLst>
          </p:cNvPr>
          <p:cNvSpPr/>
          <p:nvPr/>
        </p:nvSpPr>
        <p:spPr>
          <a:xfrm>
            <a:off x="4007767" y="260649"/>
            <a:ext cx="4578931" cy="4682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" name="Picture 2" descr="C:\Users\Guillaume b\Desktop\étang 2019\balbuzard pecheur.jpg">
            <a:extLst>
              <a:ext uri="{FF2B5EF4-FFF2-40B4-BE49-F238E27FC236}">
                <a16:creationId xmlns:a16="http://schemas.microsoft.com/office/drawing/2014/main" id="{ECA38127-1B83-A740-9AEF-4B78D5D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19533" y="1213308"/>
            <a:ext cx="2220547" cy="25037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2501FA28-1C69-4442-ABB0-6937E768E3AB}"/>
              </a:ext>
            </a:extLst>
          </p:cNvPr>
          <p:cNvSpPr txBox="1"/>
          <p:nvPr/>
        </p:nvSpPr>
        <p:spPr>
          <a:xfrm>
            <a:off x="2109788" y="1314396"/>
            <a:ext cx="2067086" cy="3604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>
                <a:solidFill>
                  <a:schemeClr val="bg1"/>
                </a:solidFill>
                <a:latin typeface="Calibri"/>
              </a:rPr>
              <a:t>Alpana piscatore</a:t>
            </a:r>
          </a:p>
        </p:txBody>
      </p:sp>
    </p:spTree>
    <p:extLst>
      <p:ext uri="{BB962C8B-B14F-4D97-AF65-F5344CB8AC3E}">
        <p14:creationId xmlns:p14="http://schemas.microsoft.com/office/powerpoint/2010/main" val="374008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67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cap="all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Una </a:t>
            </a:r>
            <a:r>
              <a:rPr lang="fr-FR" sz="3600" b="1" cap="all" dirty="0" err="1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riserva</a:t>
            </a:r>
            <a:r>
              <a:rPr lang="fr-FR" sz="3600" b="1" cap="all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fr-FR" sz="3600" b="1" cap="all" dirty="0" err="1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naturale</a:t>
            </a:r>
            <a:r>
              <a:rPr lang="fr-FR" sz="3600" b="1" cap="all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fr-FR" sz="3600" b="1" cap="all" dirty="0" err="1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sfruttata</a:t>
            </a:r>
            <a:r>
              <a:rPr lang="fr-FR" sz="3600" b="1" cap="all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 da l’</a:t>
            </a:r>
            <a:r>
              <a:rPr lang="fr-FR" sz="3600" b="1" cap="all" dirty="0" err="1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Omu</a:t>
            </a:r>
            <a:endParaRPr lang="fr-FR" sz="3600" b="1" cap="all" dirty="0">
              <a:solidFill>
                <a:schemeClr val="accent1">
                  <a:lumMod val="75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93405" y="1069428"/>
            <a:ext cx="11695814" cy="469292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400" b="1" u="sng" dirty="0" err="1"/>
              <a:t>Presentazione</a:t>
            </a:r>
            <a:r>
              <a:rPr lang="fr-FR" sz="1400" b="1" u="sng" dirty="0"/>
              <a:t> 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 err="1"/>
              <a:t>Chjurlinu</a:t>
            </a:r>
            <a:r>
              <a:rPr lang="fr-FR" sz="1400" dirty="0"/>
              <a:t>, u </a:t>
            </a:r>
            <a:r>
              <a:rPr lang="fr-FR" sz="1400" dirty="0" err="1"/>
              <a:t>stagnu</a:t>
            </a:r>
            <a:r>
              <a:rPr lang="fr-FR" sz="1400" dirty="0"/>
              <a:t> u più grande di </a:t>
            </a:r>
            <a:r>
              <a:rPr lang="fr-FR" sz="1400" dirty="0" err="1"/>
              <a:t>Corsica</a:t>
            </a:r>
            <a:r>
              <a:rPr lang="fr-FR" sz="1400" dirty="0"/>
              <a:t>, </a:t>
            </a:r>
            <a:r>
              <a:rPr lang="fr-FR" sz="1400" dirty="0" err="1"/>
              <a:t>hè</a:t>
            </a:r>
            <a:r>
              <a:rPr lang="fr-FR" sz="1400" dirty="0"/>
              <a:t> </a:t>
            </a:r>
            <a:r>
              <a:rPr lang="fr-FR" sz="1400" dirty="0" err="1"/>
              <a:t>classificatu</a:t>
            </a:r>
            <a:r>
              <a:rPr lang="fr-FR" sz="1400" dirty="0"/>
              <a:t> in </a:t>
            </a:r>
            <a:r>
              <a:rPr lang="fr-FR" sz="1400" dirty="0" err="1"/>
              <a:t>riserva</a:t>
            </a:r>
            <a:r>
              <a:rPr lang="fr-FR" sz="1400" dirty="0"/>
              <a:t> </a:t>
            </a:r>
            <a:r>
              <a:rPr lang="fr-FR" sz="1400" dirty="0" err="1"/>
              <a:t>naturale</a:t>
            </a:r>
            <a:r>
              <a:rPr lang="fr-FR" sz="1400" dirty="0"/>
              <a:t> da u </a:t>
            </a:r>
            <a:r>
              <a:rPr lang="fr-FR" sz="1400" dirty="0" err="1"/>
              <a:t>dipartimentu</a:t>
            </a:r>
            <a:r>
              <a:rPr lang="fr-FR" sz="1400" dirty="0"/>
              <a:t> </a:t>
            </a:r>
            <a:r>
              <a:rPr lang="fr-FR" sz="1400" dirty="0" err="1"/>
              <a:t>dapoi</a:t>
            </a:r>
            <a:r>
              <a:rPr lang="fr-FR" sz="1400" dirty="0"/>
              <a:t> u 1988. L’</a:t>
            </a:r>
            <a:r>
              <a:rPr lang="fr-FR" sz="1400" dirty="0" err="1"/>
              <a:t>umidità</a:t>
            </a:r>
            <a:r>
              <a:rPr lang="fr-FR" sz="1400" dirty="0"/>
              <a:t> di </a:t>
            </a:r>
            <a:r>
              <a:rPr lang="fr-FR" sz="1400" dirty="0" err="1"/>
              <a:t>stu</a:t>
            </a:r>
            <a:r>
              <a:rPr lang="fr-FR" sz="1400" dirty="0"/>
              <a:t> </a:t>
            </a:r>
            <a:r>
              <a:rPr lang="fr-FR" sz="1400" dirty="0" err="1"/>
              <a:t>locu</a:t>
            </a:r>
            <a:r>
              <a:rPr lang="fr-FR" sz="1400" dirty="0"/>
              <a:t> </a:t>
            </a:r>
            <a:r>
              <a:rPr lang="fr-FR" sz="1400" dirty="0" err="1"/>
              <a:t>hè</a:t>
            </a:r>
            <a:r>
              <a:rPr lang="fr-FR" sz="1400" dirty="0"/>
              <a:t> </a:t>
            </a:r>
            <a:r>
              <a:rPr lang="fr-FR" sz="1400" dirty="0" err="1"/>
              <a:t>ricunnisciuta</a:t>
            </a:r>
            <a:r>
              <a:rPr lang="fr-FR" sz="1400" dirty="0"/>
              <a:t> in Francia, in </a:t>
            </a:r>
            <a:r>
              <a:rPr lang="fr-FR" sz="1400" dirty="0" err="1"/>
              <a:t>Auropa</a:t>
            </a:r>
            <a:r>
              <a:rPr lang="fr-FR" sz="1400" dirty="0"/>
              <a:t> è in u </a:t>
            </a:r>
            <a:r>
              <a:rPr lang="fr-FR" sz="1400" dirty="0" err="1"/>
              <a:t>mondu</a:t>
            </a:r>
            <a:r>
              <a:rPr lang="fr-FR" sz="1400" dirty="0"/>
              <a:t> </a:t>
            </a:r>
            <a:r>
              <a:rPr lang="fr-FR" sz="1400" dirty="0" err="1"/>
              <a:t>sanu</a:t>
            </a:r>
            <a:r>
              <a:rPr lang="fr-FR" sz="1400" dirty="0"/>
              <a:t>. </a:t>
            </a:r>
            <a:r>
              <a:rPr lang="fr-FR" sz="1400" dirty="0" err="1"/>
              <a:t>Sta</a:t>
            </a:r>
            <a:r>
              <a:rPr lang="fr-FR" sz="1400" dirty="0"/>
              <a:t> </a:t>
            </a:r>
            <a:r>
              <a:rPr lang="fr-FR" sz="1400" dirty="0" err="1"/>
              <a:t>riserva</a:t>
            </a:r>
            <a:r>
              <a:rPr lang="fr-FR" sz="1400" dirty="0"/>
              <a:t>, </a:t>
            </a:r>
            <a:r>
              <a:rPr lang="fr-FR" sz="1400" dirty="0" err="1"/>
              <a:t>chì</a:t>
            </a:r>
            <a:r>
              <a:rPr lang="fr-FR" sz="1400" dirty="0"/>
              <a:t> si </a:t>
            </a:r>
            <a:r>
              <a:rPr lang="fr-FR" sz="1400" dirty="0" err="1"/>
              <a:t>stende</a:t>
            </a:r>
            <a:r>
              <a:rPr lang="fr-FR" sz="1400" dirty="0"/>
              <a:t> </a:t>
            </a:r>
            <a:r>
              <a:rPr lang="fr-FR" sz="1400" dirty="0" err="1"/>
              <a:t>nant’à</a:t>
            </a:r>
            <a:r>
              <a:rPr lang="fr-FR" sz="1400" dirty="0"/>
              <a:t> e </a:t>
            </a:r>
            <a:r>
              <a:rPr lang="fr-FR" sz="1400" dirty="0" err="1"/>
              <a:t>quattru</a:t>
            </a:r>
            <a:r>
              <a:rPr lang="fr-FR" sz="1400" dirty="0"/>
              <a:t> </a:t>
            </a:r>
            <a:r>
              <a:rPr lang="fr-FR" sz="1400" dirty="0" err="1"/>
              <a:t>cumune</a:t>
            </a:r>
            <a:r>
              <a:rPr lang="fr-FR" sz="1400" dirty="0"/>
              <a:t> di Furiani, </a:t>
            </a:r>
            <a:r>
              <a:rPr lang="fr-FR" sz="1400" dirty="0" err="1"/>
              <a:t>Biguglia</a:t>
            </a:r>
            <a:r>
              <a:rPr lang="fr-FR" sz="1400" dirty="0"/>
              <a:t>, </a:t>
            </a:r>
            <a:r>
              <a:rPr lang="fr-FR" sz="1400" dirty="0" err="1"/>
              <a:t>Borgu</a:t>
            </a:r>
            <a:r>
              <a:rPr lang="fr-FR" sz="1400" dirty="0"/>
              <a:t> è </a:t>
            </a:r>
            <a:r>
              <a:rPr lang="fr-FR" sz="1400" dirty="0" err="1"/>
              <a:t>Lucciana</a:t>
            </a:r>
            <a:r>
              <a:rPr lang="fr-FR" sz="1400" dirty="0"/>
              <a:t>, </a:t>
            </a:r>
            <a:r>
              <a:rPr lang="fr-FR" sz="1400" dirty="0" err="1"/>
              <a:t>misura</a:t>
            </a:r>
            <a:r>
              <a:rPr lang="fr-FR" sz="1400" dirty="0"/>
              <a:t> 1790 </a:t>
            </a:r>
            <a:r>
              <a:rPr lang="fr-FR" sz="1400" dirty="0" err="1"/>
              <a:t>ettari</a:t>
            </a:r>
            <a:r>
              <a:rPr lang="fr-FR" sz="1400" dirty="0"/>
              <a:t> </a:t>
            </a:r>
            <a:r>
              <a:rPr lang="fr-FR" sz="1400" dirty="0" err="1"/>
              <a:t>incù</a:t>
            </a:r>
            <a:r>
              <a:rPr lang="fr-FR" sz="1400" dirty="0"/>
              <a:t> 1450 </a:t>
            </a:r>
            <a:r>
              <a:rPr lang="fr-FR" sz="1400" dirty="0" err="1"/>
              <a:t>ettari</a:t>
            </a:r>
            <a:r>
              <a:rPr lang="fr-FR" sz="1400" dirty="0"/>
              <a:t> di </a:t>
            </a:r>
            <a:r>
              <a:rPr lang="fr-FR" sz="1400" dirty="0" err="1"/>
              <a:t>stagnu</a:t>
            </a:r>
            <a:r>
              <a:rPr lang="fr-FR" sz="1400" dirty="0"/>
              <a:t> </a:t>
            </a:r>
            <a:r>
              <a:rPr lang="fr-FR" sz="1400" dirty="0" err="1"/>
              <a:t>pocu</a:t>
            </a:r>
            <a:r>
              <a:rPr lang="fr-FR" sz="1400" dirty="0"/>
              <a:t> </a:t>
            </a:r>
            <a:r>
              <a:rPr lang="fr-FR" sz="1400" dirty="0" err="1"/>
              <a:t>prufondu</a:t>
            </a:r>
            <a:r>
              <a:rPr lang="fr-FR" sz="1400" dirty="0"/>
              <a:t> (</a:t>
            </a:r>
            <a:r>
              <a:rPr lang="fr-FR" sz="1400" dirty="0" err="1"/>
              <a:t>versu</a:t>
            </a:r>
            <a:r>
              <a:rPr lang="fr-FR" sz="1400" dirty="0"/>
              <a:t> 1 </a:t>
            </a:r>
            <a:r>
              <a:rPr lang="fr-FR" sz="1400" dirty="0" err="1"/>
              <a:t>metru</a:t>
            </a:r>
            <a:r>
              <a:rPr lang="fr-FR" sz="1400" dirty="0"/>
              <a:t>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/>
              <a:t>S’è u </a:t>
            </a:r>
            <a:r>
              <a:rPr lang="fr-FR" sz="1400" dirty="0" err="1"/>
              <a:t>stagnu</a:t>
            </a:r>
            <a:r>
              <a:rPr lang="fr-FR" sz="1400" dirty="0"/>
              <a:t> </a:t>
            </a:r>
            <a:r>
              <a:rPr lang="fr-FR" sz="1400" dirty="0" err="1"/>
              <a:t>stessu</a:t>
            </a:r>
            <a:r>
              <a:rPr lang="fr-FR" sz="1400" dirty="0"/>
              <a:t> </a:t>
            </a:r>
            <a:r>
              <a:rPr lang="fr-FR" sz="1400" dirty="0" err="1"/>
              <a:t>appartene</a:t>
            </a:r>
            <a:r>
              <a:rPr lang="fr-FR" sz="1400" dirty="0"/>
              <a:t> à a </a:t>
            </a:r>
            <a:r>
              <a:rPr lang="fr-FR" sz="1400" dirty="0" err="1"/>
              <a:t>Cullettività</a:t>
            </a:r>
            <a:r>
              <a:rPr lang="fr-FR" sz="1400" dirty="0"/>
              <a:t> </a:t>
            </a:r>
            <a:r>
              <a:rPr lang="fr-FR" sz="1400" dirty="0" err="1"/>
              <a:t>Territuriale</a:t>
            </a:r>
            <a:r>
              <a:rPr lang="fr-FR" sz="1400" dirty="0"/>
              <a:t> di </a:t>
            </a:r>
            <a:r>
              <a:rPr lang="fr-FR" sz="1400" dirty="0" err="1"/>
              <a:t>Corsica</a:t>
            </a:r>
            <a:r>
              <a:rPr lang="fr-FR" sz="1400" dirty="0"/>
              <a:t>, u </a:t>
            </a:r>
            <a:r>
              <a:rPr lang="fr-FR" sz="1400" dirty="0" err="1"/>
              <a:t>Cunservatoriu</a:t>
            </a:r>
            <a:r>
              <a:rPr lang="fr-FR" sz="1400" dirty="0"/>
              <a:t> di u </a:t>
            </a:r>
            <a:r>
              <a:rPr lang="fr-FR" sz="1400" dirty="0" err="1"/>
              <a:t>liturale</a:t>
            </a:r>
            <a:r>
              <a:rPr lang="fr-FR" sz="1400" dirty="0"/>
              <a:t> </a:t>
            </a:r>
            <a:r>
              <a:rPr lang="fr-FR" sz="1400" dirty="0" err="1"/>
              <a:t>intervene</a:t>
            </a:r>
            <a:r>
              <a:rPr lang="fr-FR" sz="1400" dirty="0"/>
              <a:t> in </a:t>
            </a:r>
            <a:r>
              <a:rPr lang="fr-FR" sz="1400" dirty="0" err="1"/>
              <a:t>giru</a:t>
            </a:r>
            <a:r>
              <a:rPr lang="fr-FR" sz="1400" dirty="0"/>
              <a:t> à </a:t>
            </a:r>
            <a:r>
              <a:rPr lang="fr-FR" sz="1400" dirty="0" err="1"/>
              <a:t>ellu</a:t>
            </a:r>
            <a:r>
              <a:rPr lang="fr-FR" sz="1400" dirty="0"/>
              <a:t>, </a:t>
            </a:r>
            <a:r>
              <a:rPr lang="fr-FR" sz="1400" dirty="0" err="1"/>
              <a:t>nant’à</a:t>
            </a:r>
            <a:r>
              <a:rPr lang="fr-FR" sz="1400" dirty="0"/>
              <a:t> e </a:t>
            </a:r>
            <a:r>
              <a:rPr lang="fr-FR" sz="1400" dirty="0" err="1"/>
              <a:t>so</a:t>
            </a:r>
            <a:r>
              <a:rPr lang="fr-FR" sz="1400" dirty="0"/>
              <a:t> rive, ma </a:t>
            </a:r>
            <a:r>
              <a:rPr lang="fr-FR" sz="1400" dirty="0" err="1"/>
              <a:t>dinù</a:t>
            </a:r>
            <a:r>
              <a:rPr lang="fr-FR" sz="1400" dirty="0"/>
              <a:t> </a:t>
            </a:r>
            <a:r>
              <a:rPr lang="fr-FR" sz="1400" dirty="0" err="1"/>
              <a:t>nant’à</a:t>
            </a:r>
            <a:r>
              <a:rPr lang="fr-FR" sz="1400" dirty="0"/>
              <a:t> u </a:t>
            </a:r>
            <a:r>
              <a:rPr lang="fr-FR" sz="1400" dirty="0" err="1"/>
              <a:t>curdone</a:t>
            </a:r>
            <a:r>
              <a:rPr lang="fr-FR" sz="1400" dirty="0"/>
              <a:t> </a:t>
            </a:r>
            <a:r>
              <a:rPr lang="fr-FR" sz="1400" dirty="0" err="1"/>
              <a:t>chì</a:t>
            </a:r>
            <a:r>
              <a:rPr lang="fr-FR" sz="1400" dirty="0"/>
              <a:t> </a:t>
            </a:r>
            <a:r>
              <a:rPr lang="fr-FR" sz="1400" dirty="0" err="1"/>
              <a:t>trameza</a:t>
            </a:r>
            <a:r>
              <a:rPr lang="fr-FR" sz="1400" dirty="0"/>
              <a:t> a </a:t>
            </a:r>
            <a:r>
              <a:rPr lang="fr-FR" sz="1400" dirty="0" err="1"/>
              <a:t>laguna</a:t>
            </a:r>
            <a:r>
              <a:rPr lang="fr-FR" sz="1400" dirty="0"/>
              <a:t> è u mare.</a:t>
            </a:r>
          </a:p>
          <a:p>
            <a:pPr marL="0" indent="0">
              <a:buNone/>
            </a:pPr>
            <a:r>
              <a:rPr lang="fr-FR" sz="1400" b="1" u="sng" dirty="0" err="1"/>
              <a:t>Attività</a:t>
            </a:r>
            <a:r>
              <a:rPr lang="fr-FR" sz="1400" b="1" u="sng" dirty="0"/>
              <a:t> </a:t>
            </a:r>
            <a:r>
              <a:rPr lang="fr-FR" sz="1400" b="1" u="sng" dirty="0" err="1"/>
              <a:t>nantu</a:t>
            </a:r>
            <a:r>
              <a:rPr lang="fr-FR" sz="1400" b="1" u="sng" dirty="0"/>
              <a:t> è in </a:t>
            </a:r>
            <a:r>
              <a:rPr lang="fr-FR" sz="1400" b="1" u="sng" dirty="0" err="1"/>
              <a:t>giru</a:t>
            </a:r>
            <a:r>
              <a:rPr lang="fr-FR" sz="1400" b="1" u="sng" dirty="0"/>
              <a:t> à u </a:t>
            </a:r>
            <a:r>
              <a:rPr lang="fr-FR" sz="1400" b="1" u="sng" dirty="0" err="1"/>
              <a:t>stagnu</a:t>
            </a:r>
            <a:r>
              <a:rPr lang="fr-FR" sz="1400" b="1" u="sng" dirty="0"/>
              <a:t> : </a:t>
            </a:r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		          	</a:t>
            </a:r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400" b="1" dirty="0"/>
              <a:t>			</a:t>
            </a:r>
          </a:p>
          <a:p>
            <a:pPr marL="0" indent="0">
              <a:lnSpc>
                <a:spcPct val="120000"/>
              </a:lnSpc>
              <a:buNone/>
            </a:pPr>
            <a:endParaRPr lang="fr-FR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b="1" dirty="0"/>
              <a:t>*</a:t>
            </a:r>
            <a:r>
              <a:rPr lang="fr-FR" sz="1400" b="1" dirty="0" err="1"/>
              <a:t>Pesca</a:t>
            </a:r>
            <a:r>
              <a:rPr lang="fr-FR" sz="1400" b="1" dirty="0"/>
              <a:t> : </a:t>
            </a:r>
            <a:r>
              <a:rPr lang="fr-FR" sz="1400" dirty="0" err="1"/>
              <a:t>nant’à</a:t>
            </a:r>
            <a:r>
              <a:rPr lang="fr-FR" sz="1400" dirty="0"/>
              <a:t> a </a:t>
            </a:r>
            <a:r>
              <a:rPr lang="fr-FR" sz="1400" dirty="0" err="1"/>
              <a:t>laguna</a:t>
            </a:r>
            <a:r>
              <a:rPr lang="fr-FR" sz="1400" dirty="0"/>
              <a:t>, i </a:t>
            </a:r>
            <a:r>
              <a:rPr lang="fr-FR" sz="1400" dirty="0" err="1"/>
              <a:t>pescadori</a:t>
            </a:r>
            <a:r>
              <a:rPr lang="fr-FR" sz="1400" dirty="0"/>
              <a:t> 		       </a:t>
            </a:r>
            <a:r>
              <a:rPr lang="fr-FR" sz="1400" b="1" dirty="0"/>
              <a:t> *</a:t>
            </a:r>
            <a:r>
              <a:rPr lang="fr-FR" sz="1400" b="1" dirty="0" err="1"/>
              <a:t>Agricultura</a:t>
            </a:r>
            <a:r>
              <a:rPr lang="fr-FR" sz="1400" b="1" dirty="0"/>
              <a:t> è </a:t>
            </a:r>
            <a:r>
              <a:rPr lang="fr-FR" sz="1400" b="1" dirty="0" err="1"/>
              <a:t>allevu</a:t>
            </a:r>
            <a:r>
              <a:rPr lang="fr-FR" sz="1400" b="1" dirty="0"/>
              <a:t> </a:t>
            </a:r>
            <a:r>
              <a:rPr lang="fr-FR" sz="1400" dirty="0"/>
              <a:t>(200 </a:t>
            </a:r>
            <a:r>
              <a:rPr lang="fr-FR" sz="1400" dirty="0" err="1"/>
              <a:t>animali</a:t>
            </a:r>
            <a:r>
              <a:rPr lang="fr-FR" sz="1400" dirty="0"/>
              <a:t>) 	                       </a:t>
            </a:r>
            <a:r>
              <a:rPr lang="fr-FR" sz="1400" b="1" dirty="0"/>
              <a:t>*</a:t>
            </a:r>
            <a:r>
              <a:rPr lang="fr-FR" sz="1400" b="1" dirty="0" err="1"/>
              <a:t>Urbanisazione</a:t>
            </a:r>
            <a:r>
              <a:rPr lang="fr-FR" sz="1400" b="1" dirty="0"/>
              <a:t> : </a:t>
            </a:r>
            <a:r>
              <a:rPr lang="fr-FR" sz="1400" dirty="0"/>
              <a:t>in </a:t>
            </a:r>
            <a:r>
              <a:rPr lang="fr-FR" sz="1400" dirty="0" err="1"/>
              <a:t>giru</a:t>
            </a:r>
            <a:r>
              <a:rPr lang="fr-FR" sz="1400" dirty="0"/>
              <a:t> à u </a:t>
            </a:r>
            <a:r>
              <a:rPr lang="fr-FR" sz="1400" dirty="0" err="1"/>
              <a:t>stagnu</a:t>
            </a:r>
            <a:r>
              <a:rPr lang="fr-FR" sz="1400" dirty="0"/>
              <a:t> </a:t>
            </a:r>
            <a:r>
              <a:rPr lang="fr-FR" sz="1400" dirty="0" err="1"/>
              <a:t>pudemu</a:t>
            </a:r>
            <a:br>
              <a:rPr lang="fr-FR" sz="1400" dirty="0"/>
            </a:br>
            <a:r>
              <a:rPr lang="fr-FR" sz="1400" dirty="0" err="1"/>
              <a:t>prufessiunali</a:t>
            </a:r>
            <a:r>
              <a:rPr lang="fr-FR" sz="1400" dirty="0"/>
              <a:t>  </a:t>
            </a:r>
            <a:r>
              <a:rPr lang="fr-FR" sz="1400" dirty="0" err="1"/>
              <a:t>pescanu</a:t>
            </a:r>
            <a:r>
              <a:rPr lang="fr-FR" sz="1400" dirty="0"/>
              <a:t> i </a:t>
            </a:r>
            <a:r>
              <a:rPr lang="fr-FR" sz="1400" dirty="0" err="1"/>
              <a:t>pesci</a:t>
            </a:r>
            <a:r>
              <a:rPr lang="fr-FR" sz="1400" dirty="0"/>
              <a:t> </a:t>
            </a:r>
            <a:r>
              <a:rPr lang="fr-FR" sz="1400" dirty="0" err="1"/>
              <a:t>soprattuttu</a:t>
            </a:r>
            <a:r>
              <a:rPr lang="fr-FR" sz="1400" dirty="0"/>
              <a:t> 	         </a:t>
            </a:r>
            <a:r>
              <a:rPr lang="fr-FR" sz="1400" dirty="0" err="1"/>
              <a:t>nant’à</a:t>
            </a:r>
            <a:r>
              <a:rPr lang="fr-FR" sz="1400" dirty="0"/>
              <a:t> a riva. 			                       </a:t>
            </a:r>
            <a:r>
              <a:rPr lang="fr-FR" sz="1400" dirty="0" err="1"/>
              <a:t>vede</a:t>
            </a:r>
            <a:r>
              <a:rPr lang="fr-FR" sz="1400" dirty="0"/>
              <a:t> assai case, </a:t>
            </a:r>
            <a:r>
              <a:rPr lang="fr-FR" sz="1400" dirty="0" err="1"/>
              <a:t>custruzzione</a:t>
            </a:r>
            <a:r>
              <a:rPr lang="fr-FR" sz="1400" dirty="0"/>
              <a:t> </a:t>
            </a:r>
            <a:r>
              <a:rPr lang="fr-FR" sz="1400" dirty="0" err="1"/>
              <a:t>industriale</a:t>
            </a:r>
            <a:r>
              <a:rPr lang="fr-FR" sz="1400" dirty="0"/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/>
              <a:t>a </a:t>
            </a:r>
            <a:r>
              <a:rPr lang="fr-FR" sz="1400" dirty="0" err="1"/>
              <a:t>palmada</a:t>
            </a:r>
            <a:r>
              <a:rPr lang="fr-FR" sz="1400" dirty="0"/>
              <a:t>, u </a:t>
            </a:r>
            <a:r>
              <a:rPr lang="fr-FR" sz="1400" dirty="0" err="1"/>
              <a:t>mazzardu</a:t>
            </a:r>
            <a:r>
              <a:rPr lang="fr-FR" sz="1400" dirty="0"/>
              <a:t> </a:t>
            </a:r>
            <a:r>
              <a:rPr lang="fr-FR" sz="1400" dirty="0" err="1"/>
              <a:t>ecc</a:t>
            </a:r>
            <a:r>
              <a:rPr lang="fr-FR" sz="1400" dirty="0"/>
              <a:t>.						                       </a:t>
            </a:r>
            <a:r>
              <a:rPr lang="fr-FR" sz="1400" dirty="0" err="1"/>
              <a:t>cù</a:t>
            </a:r>
            <a:r>
              <a:rPr lang="fr-FR" sz="1400" dirty="0"/>
              <a:t> e </a:t>
            </a:r>
            <a:r>
              <a:rPr lang="fr-FR" sz="1400" dirty="0" err="1"/>
              <a:t>rete</a:t>
            </a:r>
            <a:r>
              <a:rPr lang="fr-FR" sz="1400" dirty="0"/>
              <a:t> : a </a:t>
            </a:r>
            <a:r>
              <a:rPr lang="fr-FR" sz="1400" dirty="0" err="1"/>
              <a:t>cummerciale</a:t>
            </a:r>
            <a:r>
              <a:rPr lang="fr-FR" sz="1400" dirty="0"/>
              <a:t>, </a:t>
            </a:r>
            <a:r>
              <a:rPr lang="fr-FR" sz="1400" dirty="0" err="1"/>
              <a:t>turistiche</a:t>
            </a:r>
            <a:r>
              <a:rPr lang="fr-FR" sz="1400" dirty="0"/>
              <a:t> ma </a:t>
            </a:r>
            <a:r>
              <a:rPr lang="fr-FR" sz="1400" dirty="0" err="1"/>
              <a:t>dinù</a:t>
            </a:r>
            <a:r>
              <a:rPr lang="fr-FR" sz="1400" dirty="0"/>
              <a:t> 									un </a:t>
            </a:r>
            <a:r>
              <a:rPr lang="fr-FR" sz="1400" dirty="0" err="1"/>
              <a:t>aeruportu</a:t>
            </a:r>
            <a:r>
              <a:rPr lang="fr-FR" sz="14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/>
              <a:t>L’</a:t>
            </a:r>
            <a:r>
              <a:rPr lang="fr-FR" sz="1400" dirty="0" err="1"/>
              <a:t>inseme</a:t>
            </a:r>
            <a:r>
              <a:rPr lang="fr-FR" sz="1400" dirty="0"/>
              <a:t> di </a:t>
            </a:r>
            <a:r>
              <a:rPr lang="fr-FR" sz="1400" dirty="0" err="1"/>
              <a:t>st’attività</a:t>
            </a:r>
            <a:r>
              <a:rPr lang="fr-FR" sz="1400" dirty="0"/>
              <a:t> </a:t>
            </a:r>
            <a:r>
              <a:rPr lang="fr-FR" sz="1400" dirty="0" err="1"/>
              <a:t>ponu</a:t>
            </a:r>
            <a:r>
              <a:rPr lang="fr-FR" sz="1400" dirty="0"/>
              <a:t> </a:t>
            </a:r>
            <a:r>
              <a:rPr lang="fr-FR" sz="1400" dirty="0" err="1"/>
              <a:t>riprisentà</a:t>
            </a:r>
            <a:r>
              <a:rPr lang="fr-FR" sz="1400" dirty="0"/>
              <a:t> un </a:t>
            </a:r>
            <a:r>
              <a:rPr lang="fr-FR" sz="1400" dirty="0" err="1"/>
              <a:t>periculu</a:t>
            </a:r>
            <a:r>
              <a:rPr lang="fr-FR" sz="1400" dirty="0"/>
              <a:t> per u </a:t>
            </a:r>
            <a:r>
              <a:rPr lang="fr-FR" sz="1400" dirty="0" err="1"/>
              <a:t>stagnu</a:t>
            </a:r>
            <a:r>
              <a:rPr lang="fr-FR" sz="1400" dirty="0"/>
              <a:t> s’elle </a:t>
            </a:r>
            <a:r>
              <a:rPr lang="fr-FR" sz="1400" dirty="0" err="1"/>
              <a:t>ùn</a:t>
            </a:r>
            <a:r>
              <a:rPr lang="fr-FR" sz="1400" dirty="0"/>
              <a:t> </a:t>
            </a:r>
            <a:r>
              <a:rPr lang="fr-FR" sz="1400" dirty="0" err="1"/>
              <a:t>sò</a:t>
            </a:r>
            <a:r>
              <a:rPr lang="fr-FR" sz="1400" dirty="0"/>
              <a:t> </a:t>
            </a:r>
            <a:r>
              <a:rPr lang="fr-FR" sz="1400" dirty="0" err="1"/>
              <a:t>micca</a:t>
            </a:r>
            <a:r>
              <a:rPr lang="fr-FR" sz="1400" dirty="0"/>
              <a:t> </a:t>
            </a:r>
            <a:r>
              <a:rPr lang="fr-FR" sz="1400" dirty="0" err="1"/>
              <a:t>cuntrullate</a:t>
            </a:r>
            <a:r>
              <a:rPr lang="fr-FR" sz="1400" dirty="0"/>
              <a:t> </a:t>
            </a:r>
            <a:r>
              <a:rPr lang="fr-FR" sz="1400" dirty="0" err="1"/>
              <a:t>bè</a:t>
            </a:r>
            <a:r>
              <a:rPr lang="fr-FR" sz="1400" dirty="0"/>
              <a:t>. U </a:t>
            </a:r>
            <a:r>
              <a:rPr lang="fr-FR" sz="1400" dirty="0" err="1"/>
              <a:t>Cunservatoriu</a:t>
            </a:r>
            <a:r>
              <a:rPr lang="fr-FR" sz="1400" dirty="0"/>
              <a:t> di u </a:t>
            </a:r>
            <a:r>
              <a:rPr lang="fr-FR" sz="1400" dirty="0" err="1"/>
              <a:t>liturale</a:t>
            </a:r>
            <a:r>
              <a:rPr lang="fr-FR" sz="1400" dirty="0"/>
              <a:t> </a:t>
            </a:r>
            <a:r>
              <a:rPr lang="fr-FR" sz="1400" dirty="0" err="1"/>
              <a:t>travaglia</a:t>
            </a:r>
            <a:r>
              <a:rPr lang="fr-FR" sz="1400" dirty="0"/>
              <a:t> à </a:t>
            </a:r>
            <a:r>
              <a:rPr lang="fr-FR" sz="1400" dirty="0" err="1"/>
              <a:t>ammaestrà</a:t>
            </a:r>
            <a:r>
              <a:rPr lang="fr-FR" sz="1400" dirty="0"/>
              <a:t> a </a:t>
            </a:r>
            <a:r>
              <a:rPr lang="fr-FR" sz="1400" dirty="0" err="1"/>
              <a:t>frequentazione</a:t>
            </a:r>
            <a:r>
              <a:rPr lang="fr-FR" sz="1400" dirty="0"/>
              <a:t> di </a:t>
            </a:r>
            <a:r>
              <a:rPr lang="fr-FR" sz="1400" dirty="0" err="1"/>
              <a:t>certi</a:t>
            </a:r>
            <a:r>
              <a:rPr lang="fr-FR" sz="1400" dirty="0"/>
              <a:t> </a:t>
            </a:r>
            <a:r>
              <a:rPr lang="fr-FR" sz="1400" dirty="0" err="1"/>
              <a:t>spazii</a:t>
            </a:r>
            <a:r>
              <a:rPr lang="fr-FR" sz="1400" dirty="0"/>
              <a:t>, </a:t>
            </a:r>
            <a:r>
              <a:rPr lang="fr-FR" sz="1400" dirty="0" err="1"/>
              <a:t>soprattuttu</a:t>
            </a:r>
            <a:r>
              <a:rPr lang="fr-FR" sz="1400" dirty="0"/>
              <a:t> u </a:t>
            </a:r>
            <a:r>
              <a:rPr lang="fr-FR" sz="1400" dirty="0" err="1"/>
              <a:t>passeghju</a:t>
            </a:r>
            <a:r>
              <a:rPr lang="fr-FR" sz="1400" dirty="0"/>
              <a:t> di i </a:t>
            </a:r>
            <a:r>
              <a:rPr lang="fr-FR" sz="1400" dirty="0" err="1"/>
              <a:t>vitturoni</a:t>
            </a:r>
            <a:r>
              <a:rPr lang="fr-FR" sz="1400" dirty="0"/>
              <a:t>. </a:t>
            </a:r>
            <a:r>
              <a:rPr lang="fr-FR" sz="1400" dirty="0" err="1"/>
              <a:t>Certe</a:t>
            </a:r>
            <a:r>
              <a:rPr lang="fr-FR" sz="1400" dirty="0"/>
              <a:t> piste </a:t>
            </a:r>
            <a:r>
              <a:rPr lang="fr-FR" sz="1400" dirty="0" err="1"/>
              <a:t>sò</a:t>
            </a:r>
            <a:r>
              <a:rPr lang="fr-FR" sz="1400" dirty="0"/>
              <a:t> state </a:t>
            </a:r>
            <a:r>
              <a:rPr lang="fr-FR" sz="1400" dirty="0" err="1"/>
              <a:t>chjose</a:t>
            </a:r>
            <a:r>
              <a:rPr lang="fr-FR" sz="1400" dirty="0"/>
              <a:t> per </a:t>
            </a:r>
            <a:r>
              <a:rPr lang="fr-FR" sz="1400" dirty="0" err="1"/>
              <a:t>impedisce</a:t>
            </a:r>
            <a:r>
              <a:rPr lang="fr-FR" sz="1400" dirty="0"/>
              <a:t> à e </a:t>
            </a:r>
            <a:r>
              <a:rPr lang="fr-FR" sz="1400" dirty="0" err="1"/>
              <a:t>vitture</a:t>
            </a:r>
            <a:r>
              <a:rPr lang="fr-FR" sz="1400" dirty="0"/>
              <a:t> di </a:t>
            </a:r>
            <a:r>
              <a:rPr lang="fr-FR" sz="1400" dirty="0" err="1"/>
              <a:t>ghjunghje</a:t>
            </a:r>
            <a:r>
              <a:rPr lang="fr-FR" sz="1400" dirty="0"/>
              <a:t> </a:t>
            </a:r>
            <a:r>
              <a:rPr lang="fr-FR" sz="1400" dirty="0" err="1"/>
              <a:t>sin’à</a:t>
            </a:r>
            <a:r>
              <a:rPr lang="fr-FR" sz="1400" dirty="0"/>
              <a:t> u mare. Ma ci vole </a:t>
            </a:r>
            <a:r>
              <a:rPr lang="fr-FR" sz="1400" dirty="0" err="1"/>
              <a:t>dinù</a:t>
            </a:r>
            <a:r>
              <a:rPr lang="fr-FR" sz="1400" dirty="0"/>
              <a:t> </a:t>
            </a:r>
            <a:r>
              <a:rPr lang="fr-FR" sz="1400" dirty="0" err="1"/>
              <a:t>ch’ellu</a:t>
            </a:r>
            <a:r>
              <a:rPr lang="fr-FR" sz="1400" dirty="0"/>
              <a:t> </a:t>
            </a:r>
            <a:r>
              <a:rPr lang="fr-FR" sz="1400" dirty="0" err="1"/>
              <a:t>sia</a:t>
            </a:r>
            <a:r>
              <a:rPr lang="fr-FR" sz="1400" dirty="0"/>
              <a:t> </a:t>
            </a:r>
            <a:r>
              <a:rPr lang="fr-FR" sz="1400" dirty="0" err="1"/>
              <a:t>attentu</a:t>
            </a:r>
            <a:r>
              <a:rPr lang="fr-FR" sz="1400" dirty="0"/>
              <a:t> à i </a:t>
            </a:r>
            <a:r>
              <a:rPr lang="fr-FR" sz="1400" dirty="0" err="1"/>
              <a:t>fochi</a:t>
            </a:r>
            <a:r>
              <a:rPr lang="fr-FR" sz="1400" dirty="0"/>
              <a:t>, a </a:t>
            </a:r>
            <a:r>
              <a:rPr lang="fr-FR" sz="1400" dirty="0" err="1"/>
              <a:t>prevensione</a:t>
            </a:r>
            <a:r>
              <a:rPr lang="fr-FR" sz="1400" dirty="0"/>
              <a:t> ferma un </a:t>
            </a:r>
            <a:r>
              <a:rPr lang="fr-FR" sz="1400" dirty="0" err="1"/>
              <a:t>arnese</a:t>
            </a:r>
            <a:r>
              <a:rPr lang="fr-FR" sz="1400" dirty="0"/>
              <a:t> </a:t>
            </a:r>
            <a:r>
              <a:rPr lang="fr-FR" sz="1400" dirty="0" err="1"/>
              <a:t>impurtante</a:t>
            </a:r>
            <a:r>
              <a:rPr lang="fr-FR" sz="14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8" y="3343921"/>
            <a:ext cx="2453906" cy="142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jm\Desktop\2584_947_10-RivesEtangBiguglia_agriculture_Jou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40" y="3343921"/>
            <a:ext cx="2551814" cy="14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001" y="3343921"/>
            <a:ext cx="2451185" cy="142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70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51620" y="476672"/>
            <a:ext cx="877308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srgbClr val="0070C0"/>
                </a:solidFill>
                <a:latin typeface="Chalkduster" panose="03050602040202020205" pitchFamily="66" charset="77"/>
              </a:rPr>
              <a:t>Una </a:t>
            </a:r>
            <a:r>
              <a:rPr lang="fr-FR" sz="4800" dirty="0" err="1">
                <a:solidFill>
                  <a:srgbClr val="0070C0"/>
                </a:solidFill>
                <a:latin typeface="Chalkduster" panose="03050602040202020205" pitchFamily="66" charset="77"/>
              </a:rPr>
              <a:t>minaccia</a:t>
            </a:r>
            <a:r>
              <a:rPr lang="fr-FR" sz="4800" dirty="0">
                <a:solidFill>
                  <a:srgbClr val="0070C0"/>
                </a:solidFill>
                <a:latin typeface="Chalkduster" panose="03050602040202020205" pitchFamily="66" charset="77"/>
              </a:rPr>
              <a:t> per a </a:t>
            </a:r>
            <a:r>
              <a:rPr lang="fr-FR" sz="4800" dirty="0" err="1">
                <a:solidFill>
                  <a:srgbClr val="0070C0"/>
                </a:solidFill>
                <a:latin typeface="Chalkduster" panose="03050602040202020205" pitchFamily="66" charset="77"/>
              </a:rPr>
              <a:t>pusidunia</a:t>
            </a:r>
            <a:endParaRPr lang="fr-FR" sz="48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62465" y="1286832"/>
            <a:ext cx="8496944" cy="2390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b="1" dirty="0">
                <a:solidFill>
                  <a:srgbClr val="0070C0"/>
                </a:solidFill>
              </a:rPr>
              <a:t>A </a:t>
            </a:r>
            <a:r>
              <a:rPr lang="fr-FR" sz="1400" b="1" dirty="0" err="1">
                <a:solidFill>
                  <a:srgbClr val="0070C0"/>
                </a:solidFill>
              </a:rPr>
              <a:t>pusidunia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hè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una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pianta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acquatica</a:t>
            </a:r>
            <a:r>
              <a:rPr lang="fr-FR" sz="1400" b="1" dirty="0">
                <a:solidFill>
                  <a:srgbClr val="0070C0"/>
                </a:solidFill>
              </a:rPr>
              <a:t> è si </a:t>
            </a:r>
            <a:r>
              <a:rPr lang="fr-FR" sz="1400" b="1" dirty="0" err="1">
                <a:solidFill>
                  <a:srgbClr val="0070C0"/>
                </a:solidFill>
              </a:rPr>
              <a:t>stende</a:t>
            </a:r>
            <a:r>
              <a:rPr lang="fr-FR" sz="1400" b="1" dirty="0">
                <a:solidFill>
                  <a:srgbClr val="0070C0"/>
                </a:solidFill>
              </a:rPr>
              <a:t> in </a:t>
            </a:r>
            <a:r>
              <a:rPr lang="fr-FR" sz="1400" b="1" dirty="0" err="1">
                <a:solidFill>
                  <a:srgbClr val="0070C0"/>
                </a:solidFill>
              </a:rPr>
              <a:t>erbaghji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chì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parenu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pratuline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verde</a:t>
            </a:r>
            <a:r>
              <a:rPr lang="fr-FR" sz="1400" b="1" dirty="0">
                <a:solidFill>
                  <a:srgbClr val="0070C0"/>
                </a:solidFill>
              </a:rPr>
              <a:t>, </a:t>
            </a:r>
            <a:r>
              <a:rPr lang="fr-FR" sz="1400" b="1" dirty="0" err="1">
                <a:solidFill>
                  <a:srgbClr val="0070C0"/>
                </a:solidFill>
              </a:rPr>
              <a:t>sin’à</a:t>
            </a:r>
            <a:r>
              <a:rPr lang="fr-FR" sz="1400" b="1" dirty="0">
                <a:solidFill>
                  <a:srgbClr val="0070C0"/>
                </a:solidFill>
              </a:rPr>
              <a:t> 30 </a:t>
            </a:r>
            <a:r>
              <a:rPr lang="fr-FR" sz="1400" b="1" dirty="0" err="1">
                <a:solidFill>
                  <a:srgbClr val="0070C0"/>
                </a:solidFill>
              </a:rPr>
              <a:t>metri</a:t>
            </a:r>
            <a:r>
              <a:rPr lang="fr-FR" sz="1400" b="1" dirty="0">
                <a:solidFill>
                  <a:srgbClr val="0070C0"/>
                </a:solidFill>
              </a:rPr>
              <a:t> di </a:t>
            </a:r>
            <a:r>
              <a:rPr lang="fr-FR" sz="1400" b="1" dirty="0" err="1">
                <a:solidFill>
                  <a:srgbClr val="0070C0"/>
                </a:solidFill>
              </a:rPr>
              <a:t>prufondu</a:t>
            </a:r>
            <a:r>
              <a:rPr lang="fr-FR" sz="1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0070C0"/>
                </a:solidFill>
              </a:rPr>
              <a:t>L’</a:t>
            </a:r>
            <a:r>
              <a:rPr lang="fr-FR" sz="1400" b="1" dirty="0" err="1">
                <a:solidFill>
                  <a:srgbClr val="0070C0"/>
                </a:solidFill>
              </a:rPr>
              <a:t>erbaghju</a:t>
            </a:r>
            <a:r>
              <a:rPr lang="fr-FR" sz="1400" b="1" dirty="0">
                <a:solidFill>
                  <a:srgbClr val="0070C0"/>
                </a:solidFill>
              </a:rPr>
              <a:t> di </a:t>
            </a:r>
            <a:r>
              <a:rPr lang="fr-FR" sz="1400" b="1" dirty="0" err="1">
                <a:solidFill>
                  <a:srgbClr val="0070C0"/>
                </a:solidFill>
              </a:rPr>
              <a:t>pusidunia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hè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cunsideratu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cume</a:t>
            </a:r>
            <a:r>
              <a:rPr lang="fr-FR" sz="1400" b="1" dirty="0">
                <a:solidFill>
                  <a:srgbClr val="0070C0"/>
                </a:solidFill>
              </a:rPr>
              <a:t> l’</a:t>
            </a:r>
            <a:r>
              <a:rPr lang="fr-FR" sz="1400" b="1" dirty="0" err="1">
                <a:solidFill>
                  <a:srgbClr val="0070C0"/>
                </a:solidFill>
              </a:rPr>
              <a:t>ecosistema</a:t>
            </a:r>
            <a:r>
              <a:rPr lang="fr-FR" sz="1400" b="1" dirty="0">
                <a:solidFill>
                  <a:srgbClr val="0070C0"/>
                </a:solidFill>
              </a:rPr>
              <a:t> u più </a:t>
            </a:r>
            <a:r>
              <a:rPr lang="fr-FR" sz="1400" b="1" dirty="0" err="1">
                <a:solidFill>
                  <a:srgbClr val="0070C0"/>
                </a:solidFill>
              </a:rPr>
              <a:t>impurtante</a:t>
            </a:r>
            <a:r>
              <a:rPr lang="fr-FR" sz="1400" b="1" dirty="0">
                <a:solidFill>
                  <a:srgbClr val="0070C0"/>
                </a:solidFill>
              </a:rPr>
              <a:t> di u </a:t>
            </a:r>
            <a:r>
              <a:rPr lang="fr-FR" sz="1400" b="1" dirty="0" err="1">
                <a:solidFill>
                  <a:srgbClr val="0070C0"/>
                </a:solidFill>
              </a:rPr>
              <a:t>Mediterraniu</a:t>
            </a:r>
            <a:r>
              <a:rPr lang="fr-FR" sz="1400" b="1" dirty="0">
                <a:solidFill>
                  <a:srgbClr val="0070C0"/>
                </a:solidFill>
              </a:rPr>
              <a:t>. </a:t>
            </a:r>
            <a:r>
              <a:rPr lang="fr-FR" sz="1400" b="1" dirty="0" err="1">
                <a:solidFill>
                  <a:srgbClr val="0070C0"/>
                </a:solidFill>
              </a:rPr>
              <a:t>Tene</a:t>
            </a:r>
            <a:r>
              <a:rPr lang="fr-FR" sz="1400" b="1" dirty="0">
                <a:solidFill>
                  <a:srgbClr val="0070C0"/>
                </a:solidFill>
              </a:rPr>
              <a:t> une piazza </a:t>
            </a:r>
            <a:r>
              <a:rPr lang="fr-FR" sz="1400" b="1" dirty="0" err="1">
                <a:solidFill>
                  <a:srgbClr val="0070C0"/>
                </a:solidFill>
              </a:rPr>
              <a:t>maiò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chì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favurizeghja</a:t>
            </a:r>
            <a:r>
              <a:rPr lang="fr-FR" sz="1400" b="1" dirty="0">
                <a:solidFill>
                  <a:srgbClr val="0070C0"/>
                </a:solidFill>
              </a:rPr>
              <a:t> l’</a:t>
            </a:r>
            <a:r>
              <a:rPr lang="fr-FR" sz="1400" b="1" dirty="0" err="1">
                <a:solidFill>
                  <a:srgbClr val="0070C0"/>
                </a:solidFill>
              </a:rPr>
              <a:t>ambiu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marinu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liturale.Prima</a:t>
            </a:r>
            <a:r>
              <a:rPr lang="fr-FR" sz="1400" b="1" dirty="0">
                <a:solidFill>
                  <a:srgbClr val="0070C0"/>
                </a:solidFill>
              </a:rPr>
              <a:t>, </a:t>
            </a:r>
            <a:r>
              <a:rPr lang="fr-FR" sz="1400" b="1" dirty="0" err="1">
                <a:solidFill>
                  <a:srgbClr val="0070C0"/>
                </a:solidFill>
              </a:rPr>
              <a:t>ghjova</a:t>
            </a:r>
            <a:r>
              <a:rPr lang="fr-FR" sz="1400" b="1" dirty="0">
                <a:solidFill>
                  <a:srgbClr val="0070C0"/>
                </a:solidFill>
              </a:rPr>
              <a:t> à l’</a:t>
            </a:r>
            <a:r>
              <a:rPr lang="fr-FR" sz="1400" b="1" dirty="0" err="1">
                <a:solidFill>
                  <a:srgbClr val="0070C0"/>
                </a:solidFill>
              </a:rPr>
              <a:t>allevu</a:t>
            </a:r>
            <a:r>
              <a:rPr lang="fr-FR" sz="1400" b="1" dirty="0">
                <a:solidFill>
                  <a:srgbClr val="0070C0"/>
                </a:solidFill>
              </a:rPr>
              <a:t>, l’</a:t>
            </a:r>
            <a:r>
              <a:rPr lang="fr-FR" sz="1400" b="1" dirty="0" err="1">
                <a:solidFill>
                  <a:srgbClr val="0070C0"/>
                </a:solidFill>
              </a:rPr>
              <a:t>alimentazione</a:t>
            </a:r>
            <a:r>
              <a:rPr lang="fr-FR" sz="1400" b="1" dirty="0">
                <a:solidFill>
                  <a:srgbClr val="0070C0"/>
                </a:solidFill>
              </a:rPr>
              <a:t> è l’</a:t>
            </a:r>
            <a:r>
              <a:rPr lang="fr-FR" sz="1400" b="1" dirty="0" err="1">
                <a:solidFill>
                  <a:srgbClr val="0070C0"/>
                </a:solidFill>
              </a:rPr>
              <a:t>agrottu</a:t>
            </a:r>
            <a:r>
              <a:rPr lang="fr-FR" sz="1400" b="1" dirty="0">
                <a:solidFill>
                  <a:srgbClr val="0070C0"/>
                </a:solidFill>
              </a:rPr>
              <a:t> di </a:t>
            </a:r>
            <a:r>
              <a:rPr lang="fr-FR" sz="1400" b="1" dirty="0" err="1">
                <a:solidFill>
                  <a:srgbClr val="0070C0"/>
                </a:solidFill>
              </a:rPr>
              <a:t>parechji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animali</a:t>
            </a:r>
            <a:r>
              <a:rPr lang="fr-FR" sz="1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400" b="1" dirty="0" err="1">
                <a:solidFill>
                  <a:srgbClr val="0070C0"/>
                </a:solidFill>
              </a:rPr>
              <a:t>Priserva</a:t>
            </a:r>
            <a:r>
              <a:rPr lang="fr-FR" sz="1400" b="1" dirty="0">
                <a:solidFill>
                  <a:srgbClr val="0070C0"/>
                </a:solidFill>
              </a:rPr>
              <a:t> a </a:t>
            </a:r>
            <a:r>
              <a:rPr lang="fr-FR" sz="1400" b="1" dirty="0" err="1">
                <a:solidFill>
                  <a:srgbClr val="0070C0"/>
                </a:solidFill>
              </a:rPr>
              <a:t>qualità</a:t>
            </a:r>
            <a:r>
              <a:rPr lang="fr-FR" sz="1400" b="1" dirty="0">
                <a:solidFill>
                  <a:srgbClr val="0070C0"/>
                </a:solidFill>
              </a:rPr>
              <a:t> di i mari è l’</a:t>
            </a:r>
            <a:r>
              <a:rPr lang="fr-FR" sz="1400" b="1" dirty="0" err="1">
                <a:solidFill>
                  <a:srgbClr val="0070C0"/>
                </a:solidFill>
              </a:rPr>
              <a:t>oceani</a:t>
            </a:r>
            <a:r>
              <a:rPr lang="fr-FR" sz="1400" b="1" dirty="0">
                <a:solidFill>
                  <a:srgbClr val="0070C0"/>
                </a:solidFill>
              </a:rPr>
              <a:t> per via di a </a:t>
            </a:r>
            <a:r>
              <a:rPr lang="fr-FR" sz="1400" b="1" dirty="0" err="1">
                <a:solidFill>
                  <a:srgbClr val="0070C0"/>
                </a:solidFill>
              </a:rPr>
              <a:t>quantità</a:t>
            </a:r>
            <a:r>
              <a:rPr lang="fr-FR" sz="1400" b="1" dirty="0">
                <a:solidFill>
                  <a:srgbClr val="0070C0"/>
                </a:solidFill>
              </a:rPr>
              <a:t> d’</a:t>
            </a:r>
            <a:r>
              <a:rPr lang="fr-FR" sz="1400" b="1" dirty="0" err="1">
                <a:solidFill>
                  <a:srgbClr val="0070C0"/>
                </a:solidFill>
              </a:rPr>
              <a:t>ossigenu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ch’ellu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pruduce</a:t>
            </a:r>
            <a:r>
              <a:rPr lang="fr-FR" sz="1400" b="1" dirty="0">
                <a:solidFill>
                  <a:srgbClr val="0070C0"/>
                </a:solidFill>
              </a:rPr>
              <a:t>. A </a:t>
            </a:r>
            <a:r>
              <a:rPr lang="fr-FR" sz="1400" b="1" dirty="0" err="1">
                <a:solidFill>
                  <a:srgbClr val="0070C0"/>
                </a:solidFill>
              </a:rPr>
              <a:t>so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capacità</a:t>
            </a:r>
            <a:r>
              <a:rPr lang="fr-FR" sz="1400" b="1" dirty="0">
                <a:solidFill>
                  <a:srgbClr val="0070C0"/>
                </a:solidFill>
              </a:rPr>
              <a:t> à </a:t>
            </a:r>
            <a:r>
              <a:rPr lang="fr-FR" sz="1400" b="1" dirty="0" err="1">
                <a:solidFill>
                  <a:srgbClr val="0070C0"/>
                </a:solidFill>
              </a:rPr>
              <a:t>assorbe</a:t>
            </a:r>
            <a:r>
              <a:rPr lang="fr-FR" sz="1400" b="1" dirty="0">
                <a:solidFill>
                  <a:srgbClr val="0070C0"/>
                </a:solidFill>
              </a:rPr>
              <a:t> u carbone li permette </a:t>
            </a:r>
            <a:r>
              <a:rPr lang="fr-FR" sz="1400" b="1" dirty="0" err="1">
                <a:solidFill>
                  <a:srgbClr val="0070C0"/>
                </a:solidFill>
              </a:rPr>
              <a:t>dinù</a:t>
            </a:r>
            <a:r>
              <a:rPr lang="fr-FR" sz="1400" b="1" dirty="0">
                <a:solidFill>
                  <a:srgbClr val="0070C0"/>
                </a:solidFill>
              </a:rPr>
              <a:t> di </a:t>
            </a:r>
            <a:r>
              <a:rPr lang="fr-FR" sz="1400" b="1" dirty="0" err="1">
                <a:solidFill>
                  <a:srgbClr val="0070C0"/>
                </a:solidFill>
              </a:rPr>
              <a:t>riduce</a:t>
            </a:r>
            <a:r>
              <a:rPr lang="fr-FR" sz="1400" b="1" dirty="0">
                <a:solidFill>
                  <a:srgbClr val="0070C0"/>
                </a:solidFill>
              </a:rPr>
              <a:t> u </a:t>
            </a:r>
            <a:r>
              <a:rPr lang="fr-FR" sz="1400" b="1" dirty="0" err="1">
                <a:solidFill>
                  <a:srgbClr val="0070C0"/>
                </a:solidFill>
              </a:rPr>
              <a:t>riscaldamentu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climaticu</a:t>
            </a:r>
            <a:r>
              <a:rPr lang="fr-FR" sz="1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400" b="1" dirty="0" err="1">
                <a:solidFill>
                  <a:srgbClr val="0070C0"/>
                </a:solidFill>
              </a:rPr>
              <a:t>Eppò</a:t>
            </a:r>
            <a:r>
              <a:rPr lang="fr-FR" sz="1400" b="1" dirty="0">
                <a:solidFill>
                  <a:srgbClr val="0070C0"/>
                </a:solidFill>
              </a:rPr>
              <a:t>, </a:t>
            </a:r>
            <a:r>
              <a:rPr lang="fr-FR" sz="1400" b="1" dirty="0" err="1">
                <a:solidFill>
                  <a:srgbClr val="0070C0"/>
                </a:solidFill>
              </a:rPr>
              <a:t>participeghja</a:t>
            </a:r>
            <a:r>
              <a:rPr lang="fr-FR" sz="1400" b="1" dirty="0">
                <a:solidFill>
                  <a:srgbClr val="0070C0"/>
                </a:solidFill>
              </a:rPr>
              <a:t> à a </a:t>
            </a:r>
            <a:r>
              <a:rPr lang="fr-FR" sz="1400" b="1" dirty="0" err="1">
                <a:solidFill>
                  <a:srgbClr val="0070C0"/>
                </a:solidFill>
              </a:rPr>
              <a:t>prutezzione</a:t>
            </a:r>
            <a:r>
              <a:rPr lang="fr-FR" sz="1400" b="1" dirty="0">
                <a:solidFill>
                  <a:srgbClr val="0070C0"/>
                </a:solidFill>
              </a:rPr>
              <a:t> di u </a:t>
            </a:r>
            <a:r>
              <a:rPr lang="fr-FR" sz="1400" b="1" dirty="0" err="1">
                <a:solidFill>
                  <a:srgbClr val="0070C0"/>
                </a:solidFill>
              </a:rPr>
              <a:t>liturale</a:t>
            </a:r>
            <a:r>
              <a:rPr lang="fr-FR" sz="1400" b="1" dirty="0">
                <a:solidFill>
                  <a:srgbClr val="0070C0"/>
                </a:solidFill>
              </a:rPr>
              <a:t>, </a:t>
            </a:r>
            <a:r>
              <a:rPr lang="fr-FR" sz="1400" b="1" dirty="0" err="1">
                <a:solidFill>
                  <a:srgbClr val="0070C0"/>
                </a:solidFill>
              </a:rPr>
              <a:t>riduce</a:t>
            </a:r>
            <a:r>
              <a:rPr lang="fr-FR" sz="1400" b="1" dirty="0">
                <a:solidFill>
                  <a:srgbClr val="0070C0"/>
                </a:solidFill>
              </a:rPr>
              <a:t> u </a:t>
            </a:r>
            <a:r>
              <a:rPr lang="fr-FR" sz="1400" b="1" dirty="0" err="1">
                <a:solidFill>
                  <a:srgbClr val="0070C0"/>
                </a:solidFill>
              </a:rPr>
              <a:t>marosulu</a:t>
            </a:r>
            <a:r>
              <a:rPr lang="fr-FR" sz="1400" b="1" dirty="0">
                <a:solidFill>
                  <a:srgbClr val="0070C0"/>
                </a:solidFill>
              </a:rPr>
              <a:t> è l’</a:t>
            </a:r>
            <a:r>
              <a:rPr lang="fr-FR" sz="1400" b="1" dirty="0" err="1">
                <a:solidFill>
                  <a:srgbClr val="0070C0"/>
                </a:solidFill>
              </a:rPr>
              <a:t>erusione</a:t>
            </a:r>
            <a:r>
              <a:rPr lang="fr-FR" sz="1400" b="1" dirty="0">
                <a:solidFill>
                  <a:srgbClr val="0070C0"/>
                </a:solidFill>
              </a:rPr>
              <a:t> di a </a:t>
            </a:r>
            <a:r>
              <a:rPr lang="fr-FR" sz="1400" b="1" dirty="0" err="1">
                <a:solidFill>
                  <a:srgbClr val="0070C0"/>
                </a:solidFill>
              </a:rPr>
              <a:t>rena</a:t>
            </a:r>
            <a:r>
              <a:rPr lang="fr-FR" sz="1400" b="1" dirty="0">
                <a:solidFill>
                  <a:srgbClr val="0070C0"/>
                </a:solidFill>
              </a:rPr>
              <a:t>.</a:t>
            </a:r>
          </a:p>
          <a:p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400" b="1" dirty="0"/>
          </a:p>
          <a:p>
            <a:endParaRPr lang="fr-FR" sz="1600" b="1" dirty="0"/>
          </a:p>
        </p:txBody>
      </p:sp>
      <p:pic>
        <p:nvPicPr>
          <p:cNvPr id="6" name="Picture 2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368" y="1332641"/>
            <a:ext cx="2563062" cy="176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3"/>
          <a:srcRect l="21922" t="14466" r="51206" b="16353"/>
          <a:stretch/>
        </p:blipFill>
        <p:spPr bwMode="auto">
          <a:xfrm>
            <a:off x="762465" y="3456521"/>
            <a:ext cx="1800200" cy="2938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 bwMode="auto">
          <a:xfrm>
            <a:off x="2562665" y="3456521"/>
            <a:ext cx="1764786" cy="29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55043" y="3717032"/>
            <a:ext cx="7367428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sz="1400" b="1" dirty="0">
                <a:solidFill>
                  <a:srgbClr val="0070C0"/>
                </a:solidFill>
              </a:rPr>
              <a:t>A </a:t>
            </a:r>
            <a:r>
              <a:rPr lang="fr-FR" sz="1400" b="1" dirty="0" err="1">
                <a:solidFill>
                  <a:srgbClr val="0070C0"/>
                </a:solidFill>
              </a:rPr>
              <a:t>so</a:t>
            </a:r>
            <a:r>
              <a:rPr lang="fr-FR" sz="1400" b="1" dirty="0">
                <a:solidFill>
                  <a:srgbClr val="0070C0"/>
                </a:solidFill>
              </a:rPr>
              <a:t> piazza </a:t>
            </a:r>
            <a:r>
              <a:rPr lang="fr-FR" sz="1400" b="1" dirty="0" err="1">
                <a:solidFill>
                  <a:srgbClr val="0070C0"/>
                </a:solidFill>
              </a:rPr>
              <a:t>vicinu</a:t>
            </a:r>
            <a:r>
              <a:rPr lang="fr-FR" sz="1400" b="1" dirty="0">
                <a:solidFill>
                  <a:srgbClr val="0070C0"/>
                </a:solidFill>
              </a:rPr>
              <a:t> à e </a:t>
            </a:r>
            <a:r>
              <a:rPr lang="fr-FR" sz="1400" b="1" dirty="0" err="1">
                <a:solidFill>
                  <a:srgbClr val="0070C0"/>
                </a:solidFill>
              </a:rPr>
              <a:t>coste</a:t>
            </a:r>
            <a:r>
              <a:rPr lang="fr-FR" sz="1400" b="1" dirty="0">
                <a:solidFill>
                  <a:srgbClr val="0070C0"/>
                </a:solidFill>
              </a:rPr>
              <a:t> u rende </a:t>
            </a:r>
            <a:r>
              <a:rPr lang="fr-FR" sz="1400" b="1" dirty="0" err="1">
                <a:solidFill>
                  <a:srgbClr val="0070C0"/>
                </a:solidFill>
              </a:rPr>
              <a:t>sensibile</a:t>
            </a:r>
            <a:r>
              <a:rPr lang="fr-FR" sz="1400" b="1" dirty="0">
                <a:solidFill>
                  <a:srgbClr val="0070C0"/>
                </a:solidFill>
              </a:rPr>
              <a:t> à l’</a:t>
            </a:r>
            <a:r>
              <a:rPr lang="fr-FR" sz="1400" b="1" dirty="0" err="1">
                <a:solidFill>
                  <a:srgbClr val="0070C0"/>
                </a:solidFill>
              </a:rPr>
              <a:t>attività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umane</a:t>
            </a:r>
            <a:r>
              <a:rPr lang="fr-FR" sz="1400" b="1" dirty="0">
                <a:solidFill>
                  <a:srgbClr val="0070C0"/>
                </a:solidFill>
              </a:rPr>
              <a:t>.       </a:t>
            </a:r>
          </a:p>
          <a:p>
            <a:pPr marR="45720" lvl="0"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sz="1400" b="1" dirty="0">
                <a:solidFill>
                  <a:srgbClr val="0070C0"/>
                </a:solidFill>
              </a:rPr>
              <a:t>U </a:t>
            </a:r>
            <a:r>
              <a:rPr lang="fr-FR" sz="1400" b="1" dirty="0" err="1">
                <a:solidFill>
                  <a:srgbClr val="0070C0"/>
                </a:solidFill>
              </a:rPr>
              <a:t>prughjettu</a:t>
            </a:r>
            <a:r>
              <a:rPr lang="fr-FR" sz="1400" b="1" dirty="0">
                <a:solidFill>
                  <a:srgbClr val="0070C0"/>
                </a:solidFill>
              </a:rPr>
              <a:t> d’un </a:t>
            </a:r>
            <a:r>
              <a:rPr lang="fr-FR" sz="1400" b="1" dirty="0" err="1">
                <a:solidFill>
                  <a:srgbClr val="0070C0"/>
                </a:solidFill>
              </a:rPr>
              <a:t>portu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novu</a:t>
            </a:r>
            <a:r>
              <a:rPr lang="fr-FR" sz="1400" b="1" dirty="0">
                <a:solidFill>
                  <a:srgbClr val="0070C0"/>
                </a:solidFill>
              </a:rPr>
              <a:t> in Bastia </a:t>
            </a:r>
            <a:r>
              <a:rPr lang="fr-FR" sz="1400" b="1" dirty="0" err="1">
                <a:solidFill>
                  <a:srgbClr val="0070C0"/>
                </a:solidFill>
              </a:rPr>
              <a:t>strughjerrebe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direttamente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una</a:t>
            </a:r>
            <a:r>
              <a:rPr lang="fr-FR" sz="1400" b="1" dirty="0">
                <a:solidFill>
                  <a:srgbClr val="0070C0"/>
                </a:solidFill>
              </a:rPr>
              <a:t> parte di l’</a:t>
            </a:r>
            <a:r>
              <a:rPr lang="fr-FR" sz="1400" b="1" dirty="0" err="1">
                <a:solidFill>
                  <a:srgbClr val="0070C0"/>
                </a:solidFill>
              </a:rPr>
              <a:t>erbaghju</a:t>
            </a:r>
            <a:r>
              <a:rPr lang="fr-FR" sz="1400" b="1" dirty="0">
                <a:solidFill>
                  <a:srgbClr val="0070C0"/>
                </a:solidFill>
              </a:rPr>
              <a:t> di u </a:t>
            </a:r>
            <a:r>
              <a:rPr lang="fr-FR" sz="1400" b="1" dirty="0" err="1">
                <a:solidFill>
                  <a:srgbClr val="0070C0"/>
                </a:solidFill>
              </a:rPr>
              <a:t>liturale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isulanu</a:t>
            </a:r>
            <a:r>
              <a:rPr lang="fr-FR" sz="1400" b="1" dirty="0">
                <a:solidFill>
                  <a:srgbClr val="0070C0"/>
                </a:solidFill>
              </a:rPr>
              <a:t>. </a:t>
            </a:r>
          </a:p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fr-FR" sz="1400" b="1" dirty="0">
              <a:solidFill>
                <a:srgbClr val="0070C0"/>
              </a:solidFill>
            </a:endParaRPr>
          </a:p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sz="1400" b="1" dirty="0">
                <a:solidFill>
                  <a:srgbClr val="0070C0"/>
                </a:solidFill>
              </a:rPr>
              <a:t>L’</a:t>
            </a:r>
            <a:r>
              <a:rPr lang="fr-FR" sz="1400" b="1" dirty="0" err="1">
                <a:solidFill>
                  <a:srgbClr val="0070C0"/>
                </a:solidFill>
              </a:rPr>
              <a:t>allerghera</a:t>
            </a:r>
            <a:r>
              <a:rPr lang="fr-FR" sz="1400" b="1" dirty="0">
                <a:solidFill>
                  <a:srgbClr val="0070C0"/>
                </a:solidFill>
              </a:rPr>
              <a:t> di u situ </a:t>
            </a:r>
            <a:r>
              <a:rPr lang="fr-FR" sz="1400" b="1" dirty="0" err="1">
                <a:solidFill>
                  <a:srgbClr val="0070C0"/>
                </a:solidFill>
              </a:rPr>
              <a:t>attuale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tuccherebbe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una</a:t>
            </a:r>
            <a:r>
              <a:rPr lang="fr-FR" sz="1400" b="1" dirty="0">
                <a:solidFill>
                  <a:srgbClr val="0070C0"/>
                </a:solidFill>
              </a:rPr>
              <a:t> parte menu </a:t>
            </a:r>
            <a:r>
              <a:rPr lang="fr-FR" sz="1400" b="1" dirty="0" err="1">
                <a:solidFill>
                  <a:srgbClr val="0070C0"/>
                </a:solidFill>
              </a:rPr>
              <a:t>impurtante</a:t>
            </a:r>
            <a:r>
              <a:rPr lang="fr-FR" sz="1400" b="1" dirty="0">
                <a:solidFill>
                  <a:srgbClr val="0070C0"/>
                </a:solidFill>
              </a:rPr>
              <a:t>, ma, </a:t>
            </a:r>
            <a:r>
              <a:rPr lang="fr-FR" sz="1400" b="1" dirty="0" err="1">
                <a:solidFill>
                  <a:srgbClr val="0070C0"/>
                </a:solidFill>
              </a:rPr>
              <a:t>ciò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chì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fermerà</a:t>
            </a:r>
            <a:r>
              <a:rPr lang="fr-FR" sz="1400" b="1" dirty="0">
                <a:solidFill>
                  <a:srgbClr val="0070C0"/>
                </a:solidFill>
              </a:rPr>
              <a:t> di l’</a:t>
            </a:r>
            <a:r>
              <a:rPr lang="fr-FR" sz="1400" b="1" dirty="0" err="1">
                <a:solidFill>
                  <a:srgbClr val="0070C0"/>
                </a:solidFill>
              </a:rPr>
              <a:t>erbaghju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incù</a:t>
            </a:r>
            <a:r>
              <a:rPr lang="fr-FR" sz="1400" b="1" dirty="0">
                <a:solidFill>
                  <a:srgbClr val="0070C0"/>
                </a:solidFill>
              </a:rPr>
              <a:t> tutti l’</a:t>
            </a:r>
            <a:r>
              <a:rPr lang="fr-FR" sz="1400" b="1" dirty="0" err="1">
                <a:solidFill>
                  <a:srgbClr val="0070C0"/>
                </a:solidFill>
              </a:rPr>
              <a:t>animali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chì</a:t>
            </a:r>
            <a:r>
              <a:rPr lang="fr-FR" sz="1400" b="1" dirty="0">
                <a:solidFill>
                  <a:srgbClr val="0070C0"/>
                </a:solidFill>
              </a:rPr>
              <a:t> ci </a:t>
            </a:r>
            <a:r>
              <a:rPr lang="fr-FR" sz="1400" b="1" dirty="0" err="1">
                <a:solidFill>
                  <a:srgbClr val="0070C0"/>
                </a:solidFill>
              </a:rPr>
              <a:t>campanu</a:t>
            </a:r>
            <a:r>
              <a:rPr lang="fr-FR" sz="1400" b="1" dirty="0">
                <a:solidFill>
                  <a:srgbClr val="0070C0"/>
                </a:solidFill>
              </a:rPr>
              <a:t>, </a:t>
            </a:r>
            <a:r>
              <a:rPr lang="fr-FR" sz="1400" b="1" dirty="0" err="1">
                <a:solidFill>
                  <a:srgbClr val="0070C0"/>
                </a:solidFill>
              </a:rPr>
              <a:t>serebbenu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disturbati</a:t>
            </a:r>
            <a:r>
              <a:rPr lang="fr-FR" sz="1400" b="1" dirty="0">
                <a:solidFill>
                  <a:srgbClr val="0070C0"/>
                </a:solidFill>
              </a:rPr>
              <a:t> da i </a:t>
            </a:r>
            <a:r>
              <a:rPr lang="fr-FR" sz="1400" b="1" dirty="0" err="1">
                <a:solidFill>
                  <a:srgbClr val="0070C0"/>
                </a:solidFill>
              </a:rPr>
              <a:t>travagli</a:t>
            </a:r>
            <a:r>
              <a:rPr lang="fr-FR" sz="1400" b="1" dirty="0">
                <a:solidFill>
                  <a:srgbClr val="0070C0"/>
                </a:solidFill>
              </a:rPr>
              <a:t> è da u </a:t>
            </a:r>
            <a:r>
              <a:rPr lang="fr-FR" sz="1400" b="1" dirty="0" err="1">
                <a:solidFill>
                  <a:srgbClr val="0070C0"/>
                </a:solidFill>
              </a:rPr>
              <a:t>trafficu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maritimu</a:t>
            </a:r>
            <a:r>
              <a:rPr lang="fr-FR" sz="1400" b="1" dirty="0">
                <a:solidFill>
                  <a:srgbClr val="0070C0"/>
                </a:solidFill>
              </a:rPr>
              <a:t> à </a:t>
            </a:r>
            <a:r>
              <a:rPr lang="fr-FR" sz="1400" b="1" dirty="0" err="1">
                <a:solidFill>
                  <a:srgbClr val="0070C0"/>
                </a:solidFill>
              </a:rPr>
              <a:t>vene</a:t>
            </a:r>
            <a:r>
              <a:rPr lang="fr-FR" sz="1400" b="1" dirty="0">
                <a:solidFill>
                  <a:srgbClr val="0070C0"/>
                </a:solidFill>
              </a:rPr>
              <a:t>.</a:t>
            </a:r>
          </a:p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24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91B45-8D76-9D4A-BEC3-DB95FE9D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71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</a:rPr>
              <a:t>Una </a:t>
            </a:r>
            <a:r>
              <a:rPr lang="fr-FR" dirty="0" err="1">
                <a:solidFill>
                  <a:srgbClr val="0070C0"/>
                </a:solidFill>
                <a:latin typeface="Chalkduster" panose="03050602040202020205" pitchFamily="66" charset="77"/>
              </a:rPr>
              <a:t>cità</a:t>
            </a:r>
            <a:r>
              <a:rPr lang="fr-FR" dirty="0">
                <a:solidFill>
                  <a:srgbClr val="0070C0"/>
                </a:solidFill>
                <a:latin typeface="Chalkduster" panose="03050602040202020205" pitchFamily="66" charset="77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Chalkduster" panose="03050602040202020205" pitchFamily="66" charset="77"/>
              </a:rPr>
              <a:t>purtuaria</a:t>
            </a:r>
            <a:endParaRPr lang="fr-FR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EC3344-CAFC-2C49-B611-8DAF2679F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629" y="1402998"/>
            <a:ext cx="11857344" cy="657814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Bastia hè sempre stata girata versu u mare, locu di </a:t>
            </a:r>
            <a:r>
              <a:rPr lang="fr-FR" sz="2000" dirty="0" err="1">
                <a:solidFill>
                  <a:srgbClr val="0070C0"/>
                </a:solidFill>
              </a:rPr>
              <a:t>scambii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ecunomichi</a:t>
            </a:r>
            <a:r>
              <a:rPr lang="fr-FR" sz="2000" dirty="0">
                <a:solidFill>
                  <a:srgbClr val="0070C0"/>
                </a:solidFill>
              </a:rPr>
              <a:t>, </a:t>
            </a:r>
            <a:r>
              <a:rPr lang="fr-FR" sz="2000" dirty="0" err="1">
                <a:solidFill>
                  <a:srgbClr val="0070C0"/>
                </a:solidFill>
              </a:rPr>
              <a:t>suciali</a:t>
            </a:r>
            <a:r>
              <a:rPr lang="fr-FR" sz="2000" dirty="0">
                <a:solidFill>
                  <a:srgbClr val="0070C0"/>
                </a:solidFill>
              </a:rPr>
              <a:t> è </a:t>
            </a:r>
            <a:r>
              <a:rPr lang="fr-FR" sz="2000" dirty="0" err="1">
                <a:solidFill>
                  <a:srgbClr val="0070C0"/>
                </a:solidFill>
              </a:rPr>
              <a:t>culturali</a:t>
            </a:r>
            <a:r>
              <a:rPr lang="fr-FR" sz="2000" dirty="0">
                <a:solidFill>
                  <a:srgbClr val="0070C0"/>
                </a:solidFill>
              </a:rPr>
              <a:t>. U portu, in Bastia, hè u centru di a cità. </a:t>
            </a:r>
          </a:p>
        </p:txBody>
      </p:sp>
      <p:pic>
        <p:nvPicPr>
          <p:cNvPr id="4" name="Image 3" descr="’image contient peut-être : ciel, plein air et eau">
            <a:hlinkClick r:id="rId2" invalidUrl="https://fr-fr.facebook.com/ville.bastia.corsica/photos/a.789515997823190/1870053846436061/?type=3&amp;eid=ARAxIXp4H1ArSfGJ7BNQFZitNu_87EM2IuEFlyNigJC4vd9q2WkdJ_x9jlfnvQEbpNkGGZPTOWdSE_7I&amp;__xts__[0]=68.ARC0PjObWL84twXn4Xaq7gF4HKUqvGWuM0z4uFENWFUUZk3NKPsJiTHOJQrAsHtBsdKJbz4QaOfsHMZ7aImOYXGNTN0m0b8cLlEbs6EVnFHDRAuGs0EqwmJoFPYLKEmYNKNZM1RInboFF9NE-k98j6bTi924lTo1sZc8flhs2MPxOqEQ5-tEO88EulpfBzlzWqTo5BtYOvA6wqnz_wAajHYgQOG6wTwDFw3yM6pIouuFilkWSMmyOkPQYFE9Y0UKJqKY3tlZNIx0vinqa2nEzqxcDS29eFyM3sfHVYrEv89ZvoXzGPSGCD4TydviHotl9Q3d2oAvfErAJdSb0s_k60iLsw&amp;__tn__=EHH-R"/>
            <a:extLst>
              <a:ext uri="{FF2B5EF4-FFF2-40B4-BE49-F238E27FC236}">
                <a16:creationId xmlns:a16="http://schemas.microsoft.com/office/drawing/2014/main" id="{76829776-6246-534D-9F44-41579C14F0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8" y="3604620"/>
            <a:ext cx="4762500" cy="30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CD1CF2-9C8F-AF45-9D50-BED488C77FF0}"/>
              </a:ext>
            </a:extLst>
          </p:cNvPr>
          <p:cNvSpPr txBox="1"/>
          <p:nvPr/>
        </p:nvSpPr>
        <p:spPr>
          <a:xfrm>
            <a:off x="193628" y="2060812"/>
            <a:ext cx="11998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Appena di storia : 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Creazione di u Portu Novu</a:t>
            </a:r>
            <a:b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Bastia hè u primu portu di Corsica è u puntellu di l’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ecunumia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isulana. Da u principiu di u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seculu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XIX u bisognu d’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un’infrastruttura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purtuaria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nova si face sente, u Vechju Portu era troppu chjucu pè pudè assicurà a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crescita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di u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trafficu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marittimu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è u sviluppu di a navigazione à vapore. À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partesi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da l’anni 1830 fù decisu d’impiantallu ind’è a cala San Niculà. Ma per mancanza di fondi, i travaglii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ùn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fr-FR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principionu</a:t>
            </a:r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chè in lu 1863, cù una messa in serviziu di u portu di cummerciu in lu 1873.</a:t>
            </a:r>
          </a:p>
          <a:p>
            <a:r>
              <a:rPr lang="fr-FR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(Fonte : Direzzione di u Patrimoniu di a Cità di Bastia)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E592B5-D06C-1443-9137-CBD23AFC018A}"/>
              </a:ext>
            </a:extLst>
          </p:cNvPr>
          <p:cNvSpPr txBox="1"/>
          <p:nvPr/>
        </p:nvSpPr>
        <p:spPr>
          <a:xfrm>
            <a:off x="5145206" y="3815138"/>
            <a:ext cx="6905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070C0"/>
                </a:solidFill>
              </a:rPr>
              <a:t>Simu à u principiu di u seculu XXI è e parolle di tandu, puderebbenu esse ripigliate tale è quale : « u bisognu d’un </a:t>
            </a:r>
            <a:r>
              <a:rPr lang="fr-FR" dirty="0" err="1">
                <a:solidFill>
                  <a:srgbClr val="0070C0"/>
                </a:solidFill>
              </a:rPr>
              <a:t>infrastruttura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purtuaria</a:t>
            </a:r>
            <a:r>
              <a:rPr lang="fr-FR" dirty="0">
                <a:solidFill>
                  <a:srgbClr val="0070C0"/>
                </a:solidFill>
              </a:rPr>
              <a:t> nova si face sente, u portu hè troppu chjucu ». 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dirty="0">
                <a:solidFill>
                  <a:srgbClr val="0070C0"/>
                </a:solidFill>
              </a:rPr>
              <a:t>In ogni casu, hè </a:t>
            </a:r>
            <a:r>
              <a:rPr lang="fr-FR" dirty="0" err="1">
                <a:solidFill>
                  <a:srgbClr val="0070C0"/>
                </a:solidFill>
              </a:rPr>
              <a:t>cusì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ch’elli</a:t>
            </a:r>
            <a:r>
              <a:rPr lang="fr-FR" dirty="0">
                <a:solidFill>
                  <a:srgbClr val="0070C0"/>
                </a:solidFill>
              </a:rPr>
              <a:t> pensenu, </a:t>
            </a:r>
            <a:r>
              <a:rPr lang="fr-FR" dirty="0" err="1">
                <a:solidFill>
                  <a:srgbClr val="0070C0"/>
                </a:solidFill>
              </a:rPr>
              <a:t>unepochi</a:t>
            </a:r>
            <a:r>
              <a:rPr lang="fr-FR" dirty="0">
                <a:solidFill>
                  <a:srgbClr val="0070C0"/>
                </a:solidFill>
              </a:rPr>
              <a:t> d’</a:t>
            </a:r>
            <a:r>
              <a:rPr lang="fr-FR" dirty="0" err="1">
                <a:solidFill>
                  <a:srgbClr val="0070C0"/>
                </a:solidFill>
              </a:rPr>
              <a:t>attori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ecunomichi</a:t>
            </a:r>
            <a:r>
              <a:rPr lang="fr-FR" dirty="0">
                <a:solidFill>
                  <a:srgbClr val="0070C0"/>
                </a:solidFill>
              </a:rPr>
              <a:t> è pulitichi.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dirty="0">
                <a:solidFill>
                  <a:srgbClr val="0070C0"/>
                </a:solidFill>
              </a:rPr>
              <a:t>A stu puntu, avemu circatu à capì perchè stu bisognu di un </a:t>
            </a:r>
            <a:r>
              <a:rPr lang="fr-FR" dirty="0" err="1">
                <a:solidFill>
                  <a:srgbClr val="0070C0"/>
                </a:solidFill>
              </a:rPr>
              <a:t>portu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novu</a:t>
            </a:r>
            <a:r>
              <a:rPr lang="fr-FR" dirty="0">
                <a:solidFill>
                  <a:srgbClr val="0070C0"/>
                </a:solidFill>
              </a:rPr>
              <a:t>, perchè ùn si pudia </a:t>
            </a:r>
            <a:r>
              <a:rPr lang="fr-FR" dirty="0" err="1">
                <a:solidFill>
                  <a:srgbClr val="0070C0"/>
                </a:solidFill>
              </a:rPr>
              <a:t>micca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allergà</a:t>
            </a:r>
            <a:r>
              <a:rPr lang="fr-FR" dirty="0">
                <a:solidFill>
                  <a:srgbClr val="0070C0"/>
                </a:solidFill>
              </a:rPr>
              <a:t> u portu attuale…  </a:t>
            </a:r>
            <a:r>
              <a:rPr lang="fr-FR" dirty="0" err="1">
                <a:solidFill>
                  <a:srgbClr val="0070C0"/>
                </a:solidFill>
              </a:rPr>
              <a:t>Aviamu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unepochi</a:t>
            </a:r>
            <a:r>
              <a:rPr lang="fr-FR" dirty="0">
                <a:solidFill>
                  <a:srgbClr val="0070C0"/>
                </a:solidFill>
              </a:rPr>
              <a:t> di dumande è pè truvà risposte, ci simu adirizzati à u Merre di Bastia…</a:t>
            </a:r>
          </a:p>
        </p:txBody>
      </p:sp>
    </p:spTree>
    <p:extLst>
      <p:ext uri="{BB962C8B-B14F-4D97-AF65-F5344CB8AC3E}">
        <p14:creationId xmlns:p14="http://schemas.microsoft.com/office/powerpoint/2010/main" val="7750285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2437</Words>
  <Application>Microsoft Macintosh PowerPoint</Application>
  <PresentationFormat>Grand écran</PresentationFormat>
  <Paragraphs>162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AndrewScript</vt:lpstr>
      <vt:lpstr>Arial</vt:lpstr>
      <vt:lpstr>Ayuthaya</vt:lpstr>
      <vt:lpstr>Baskerville</vt:lpstr>
      <vt:lpstr>Calibri</vt:lpstr>
      <vt:lpstr>Calibri Light</vt:lpstr>
      <vt:lpstr>Chalkboard</vt:lpstr>
      <vt:lpstr>Chalkduster</vt:lpstr>
      <vt:lpstr>Cursive standard</vt:lpstr>
      <vt:lpstr>Fineliner Script</vt:lpstr>
      <vt:lpstr>Times New Roman</vt:lpstr>
      <vt:lpstr>Thème Office</vt:lpstr>
      <vt:lpstr>   Un portu novu per Bastia</vt:lpstr>
      <vt:lpstr>L’oggettivi, l’urganizazione è l’azzione fatte da i zitelli pè u prugettu  </vt:lpstr>
      <vt:lpstr>PERCHÈ STA PRUBLEMATICA ? </vt:lpstr>
      <vt:lpstr>  A fola d'un stagnu giovanu è lagunariu   una storia d’acqua, di ventu è d'amore </vt:lpstr>
      <vt:lpstr>Présentation PowerPoint</vt:lpstr>
      <vt:lpstr>Folga</vt:lpstr>
      <vt:lpstr>Una riserva naturale sfruttata da l’Omu</vt:lpstr>
      <vt:lpstr>Présentation PowerPoint</vt:lpstr>
      <vt:lpstr>Una cità purtuaria</vt:lpstr>
      <vt:lpstr>Un portu novu, perchè ?</vt:lpstr>
      <vt:lpstr>Un portu novu, induve ?</vt:lpstr>
      <vt:lpstr>Allora hè più a spesa cà l’impresa ?</vt:lpstr>
      <vt:lpstr>Ringrazii maiò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novu portu per bastia</dc:title>
  <dc:creator>pascale marini</dc:creator>
  <cp:lastModifiedBy>pascale marini</cp:lastModifiedBy>
  <cp:revision>140</cp:revision>
  <dcterms:created xsi:type="dcterms:W3CDTF">2019-03-30T08:44:08Z</dcterms:created>
  <dcterms:modified xsi:type="dcterms:W3CDTF">2019-05-08T21:23:33Z</dcterms:modified>
</cp:coreProperties>
</file>