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271" r:id="rId3"/>
    <p:sldId id="272" r:id="rId4"/>
    <p:sldId id="273" r:id="rId5"/>
    <p:sldId id="274" r:id="rId6"/>
    <p:sldId id="275" r:id="rId7"/>
    <p:sldId id="270" r:id="rId8"/>
    <p:sldId id="257" r:id="rId9"/>
    <p:sldId id="258" r:id="rId10"/>
    <p:sldId id="259" r:id="rId11"/>
    <p:sldId id="260" r:id="rId12"/>
    <p:sldId id="261" r:id="rId13"/>
    <p:sldId id="262" r:id="rId14"/>
    <p:sldId id="263" r:id="rId15"/>
    <p:sldId id="265" r:id="rId16"/>
    <p:sldId id="264" r:id="rId17"/>
    <p:sldId id="276"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6" d="100"/>
          <a:sy n="66" d="100"/>
        </p:scale>
        <p:origin x="-1506" y="-102"/>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199973-5070-4A9B-A3F8-A04966024761}" type="datetimeFigureOut">
              <a:rPr lang="fr-FR" smtClean="0"/>
              <a:pPr/>
              <a:t>26/04/2019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53F9B-0D8F-4BF3-8300-9E5666BEB497}"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F9B6A-78E0-4965-94A5-CE61C9E39C14}" type="datetimeFigureOut">
              <a:rPr lang="fr-FR" smtClean="0"/>
              <a:pPr/>
              <a:t>26/04/2019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465DC-E5D3-400B-A909-8B9298F4881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lol</a:t>
            </a:r>
            <a:endParaRPr lang="fr-FR" dirty="0"/>
          </a:p>
        </p:txBody>
      </p:sp>
      <p:sp>
        <p:nvSpPr>
          <p:cNvPr id="4" name="Espace réservé du numéro de diapositive 3"/>
          <p:cNvSpPr>
            <a:spLocks noGrp="1"/>
          </p:cNvSpPr>
          <p:nvPr>
            <p:ph type="sldNum" sz="quarter" idx="10"/>
          </p:nvPr>
        </p:nvSpPr>
        <p:spPr/>
        <p:txBody>
          <a:bodyPr/>
          <a:lstStyle/>
          <a:p>
            <a:fld id="{F7D465DC-E5D3-400B-A909-8B9298F4881A}"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D465DC-E5D3-400B-A909-8B9298F4881A}"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73FA2A-8140-4604-818A-4A57FBF78914}" type="datetimeFigureOut">
              <a:rPr lang="fr-FR" smtClean="0"/>
              <a:pPr/>
              <a:t>26/04/2019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59B26-5B70-45DE-91D6-A306BDFF81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3FA2A-8140-4604-818A-4A57FBF78914}" type="datetimeFigureOut">
              <a:rPr lang="fr-FR" smtClean="0"/>
              <a:pPr/>
              <a:t>26/04/2019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59B26-5B70-45DE-91D6-A306BDFF81C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357167"/>
            <a:ext cx="8643998" cy="1857388"/>
          </a:xfrm>
        </p:spPr>
        <p:txBody>
          <a:bodyPr>
            <a:normAutofit fontScale="90000"/>
          </a:bodyPr>
          <a:lstStyle/>
          <a:p>
            <a:r>
              <a:rPr lang="fr-FR" dirty="0" smtClean="0"/>
              <a:t>                                             </a:t>
            </a:r>
            <a:br>
              <a:rPr lang="fr-FR" dirty="0" smtClean="0"/>
            </a:br>
            <a:r>
              <a:rPr lang="fr-FR" dirty="0" smtClean="0"/>
              <a:t>                                                  </a:t>
            </a:r>
            <a:r>
              <a:rPr lang="fr-FR" sz="3100" dirty="0" smtClean="0"/>
              <a:t>Dispositif </a:t>
            </a:r>
            <a:r>
              <a:rPr lang="fr-FR" sz="3100" dirty="0" err="1" smtClean="0"/>
              <a:t>Ulis</a:t>
            </a:r>
            <a:r>
              <a:rPr lang="fr-FR" sz="3100" dirty="0" smtClean="0"/>
              <a:t> </a:t>
            </a:r>
            <a:r>
              <a:rPr lang="fr-FR" dirty="0" smtClean="0"/>
              <a:t/>
            </a:r>
            <a:br>
              <a:rPr lang="fr-FR" dirty="0" smtClean="0"/>
            </a:br>
            <a:r>
              <a:rPr lang="fr-FR" dirty="0" smtClean="0"/>
              <a:t>     </a:t>
            </a:r>
            <a:endParaRPr lang="fr-FR" dirty="0"/>
          </a:p>
        </p:txBody>
      </p:sp>
      <p:sp>
        <p:nvSpPr>
          <p:cNvPr id="3" name="Sous-titre 2"/>
          <p:cNvSpPr>
            <a:spLocks noGrp="1"/>
          </p:cNvSpPr>
          <p:nvPr>
            <p:ph type="subTitle" idx="1"/>
          </p:nvPr>
        </p:nvSpPr>
        <p:spPr>
          <a:xfrm>
            <a:off x="357158" y="2214554"/>
            <a:ext cx="8429684" cy="4286280"/>
          </a:xfrm>
        </p:spPr>
        <p:txBody>
          <a:bodyPr>
            <a:normAutofit fontScale="77500" lnSpcReduction="20000"/>
          </a:bodyPr>
          <a:lstStyle/>
          <a:p>
            <a:r>
              <a:rPr lang="fr-FR" dirty="0" smtClean="0">
                <a:solidFill>
                  <a:schemeClr val="tx1"/>
                </a:solidFill>
              </a:rPr>
              <a:t>Nous avons été sensibles à cet objectif des Nations Unies :</a:t>
            </a:r>
          </a:p>
          <a:p>
            <a:endParaRPr lang="fr-FR" dirty="0" smtClean="0"/>
          </a:p>
          <a:p>
            <a:r>
              <a:rPr lang="fr-FR" b="1" u="sng" dirty="0" smtClean="0">
                <a:solidFill>
                  <a:schemeClr val="tx1"/>
                </a:solidFill>
              </a:rPr>
              <a:t>OBJECTIF 12 : CONSOMMATION RESPONSABLE</a:t>
            </a:r>
          </a:p>
          <a:p>
            <a:endParaRPr lang="fr-FR" u="sng" dirty="0" smtClean="0">
              <a:solidFill>
                <a:schemeClr val="tx1"/>
              </a:solidFill>
            </a:endParaRPr>
          </a:p>
          <a:p>
            <a:pPr algn="just"/>
            <a:r>
              <a:rPr lang="fr-FR" dirty="0" smtClean="0">
                <a:solidFill>
                  <a:schemeClr val="tx1"/>
                </a:solidFill>
              </a:rPr>
              <a:t>Les modes de consommation et de production durables permettent une utilisation efficace des ressources et peuvent réduire les effets des activités économiques sur l’environnement. Dans ce but, cet objectif vise à dissocier la croissance économique de l’exploitation des ressources, et </a:t>
            </a:r>
            <a:r>
              <a:rPr lang="fr-FR" dirty="0" smtClean="0">
                <a:solidFill>
                  <a:srgbClr val="FF0000"/>
                </a:solidFill>
              </a:rPr>
              <a:t>faire en sorte que les substances chimiques et les déchets dangereux soient gérés de façon à minimiser leur impact sur les populations et l’environnement.</a:t>
            </a:r>
          </a:p>
          <a:p>
            <a:endParaRPr lang="fr-FR" dirty="0" smtClean="0"/>
          </a:p>
        </p:txBody>
      </p:sp>
      <p:pic>
        <p:nvPicPr>
          <p:cNvPr id="6" name="Image 5" descr="RÃ©sultat de recherche d'images pour &quot;college saint joseph bastia&quot;"/>
          <p:cNvPicPr/>
          <p:nvPr/>
        </p:nvPicPr>
        <p:blipFill>
          <a:blip r:embed="rId2"/>
          <a:srcRect/>
          <a:stretch>
            <a:fillRect/>
          </a:stretch>
        </p:blipFill>
        <p:spPr bwMode="auto">
          <a:xfrm>
            <a:off x="500034" y="428604"/>
            <a:ext cx="5429288" cy="150019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ce choix ?</a:t>
            </a:r>
          </a:p>
        </p:txBody>
      </p:sp>
      <p:sp>
        <p:nvSpPr>
          <p:cNvPr id="3" name="Espace réservé du contenu 2"/>
          <p:cNvSpPr>
            <a:spLocks noGrp="1"/>
          </p:cNvSpPr>
          <p:nvPr>
            <p:ph sz="half" idx="1"/>
          </p:nvPr>
        </p:nvSpPr>
        <p:spPr/>
        <p:txBody>
          <a:bodyPr/>
          <a:lstStyle/>
          <a:p>
            <a:pPr lvl="1"/>
            <a:endParaRPr lang="fr-FR" dirty="0" smtClean="0"/>
          </a:p>
          <a:p>
            <a:pPr lvl="1"/>
            <a:endParaRPr lang="fr-FR" dirty="0" smtClean="0"/>
          </a:p>
          <a:p>
            <a:pPr lvl="1">
              <a:buNone/>
            </a:pPr>
            <a:r>
              <a:rPr lang="fr-FR" dirty="0" smtClean="0"/>
              <a:t>     Les piles sont des objets que l'on utilise tous les jours et qui sont très polluants.</a:t>
            </a:r>
          </a:p>
        </p:txBody>
      </p:sp>
      <p:pic>
        <p:nvPicPr>
          <p:cNvPr id="8" name="Espace réservé du contenu 7" descr="RÃ©sultat de recherche d'images pour &quot;composition d'une  pile tres nuisible&quot;"/>
          <p:cNvPicPr>
            <a:picLocks noGrp="1"/>
          </p:cNvPicPr>
          <p:nvPr>
            <p:ph sz="half" idx="2"/>
          </p:nvPr>
        </p:nvPicPr>
        <p:blipFill>
          <a:blip r:embed="rId2"/>
          <a:srcRect/>
          <a:stretch>
            <a:fillRect/>
          </a:stretch>
        </p:blipFill>
        <p:spPr bwMode="auto">
          <a:xfrm>
            <a:off x="5214942" y="1928802"/>
            <a:ext cx="3071834" cy="3714776"/>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
            </a:r>
            <a:br>
              <a:rPr lang="fr-FR" dirty="0" smtClean="0"/>
            </a:br>
            <a:r>
              <a:rPr lang="fr-FR" dirty="0" smtClean="0"/>
              <a:t>Les cartouches d'encre sont également très nocives !</a:t>
            </a:r>
            <a:br>
              <a:rPr lang="fr-FR" dirty="0" smtClean="0"/>
            </a:br>
            <a:endParaRPr lang="fr-FR" dirty="0"/>
          </a:p>
        </p:txBody>
      </p:sp>
      <p:pic>
        <p:nvPicPr>
          <p:cNvPr id="4" name="Espace réservé du contenu 3" descr="F:\ULIS 2018-2019\TDD\images power point.jpg"/>
          <p:cNvPicPr>
            <a:picLocks noGrp="1"/>
          </p:cNvPicPr>
          <p:nvPr>
            <p:ph idx="1"/>
          </p:nvPr>
        </p:nvPicPr>
        <p:blipFill>
          <a:blip r:embed="rId2" cstate="print"/>
          <a:srcRect/>
          <a:stretch>
            <a:fillRect/>
          </a:stretch>
        </p:blipFill>
        <p:spPr bwMode="auto">
          <a:xfrm>
            <a:off x="1500166" y="2000240"/>
            <a:ext cx="6572296" cy="3714776"/>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2000264"/>
          </a:xfrm>
        </p:spPr>
        <p:txBody>
          <a:bodyPr>
            <a:normAutofit fontScale="90000"/>
          </a:bodyPr>
          <a:lstStyle/>
          <a:p>
            <a:r>
              <a:rPr lang="fr-FR" dirty="0" smtClean="0"/>
              <a:t/>
            </a:r>
            <a:br>
              <a:rPr lang="fr-FR" dirty="0" smtClean="0"/>
            </a:br>
            <a:r>
              <a:rPr lang="fr-FR" dirty="0" smtClean="0"/>
              <a:t>Elles polluent  notre air, nos sols, nos plages, nos mers...</a:t>
            </a:r>
            <a:br>
              <a:rPr lang="fr-FR" dirty="0" smtClean="0"/>
            </a:br>
            <a:endParaRPr lang="fr-FR" dirty="0"/>
          </a:p>
        </p:txBody>
      </p:sp>
      <p:pic>
        <p:nvPicPr>
          <p:cNvPr id="10" name="Espace réservé du contenu 9" descr="C:\Users\Prof\Desktop\image.jpg"/>
          <p:cNvPicPr>
            <a:picLocks noGrp="1"/>
          </p:cNvPicPr>
          <p:nvPr>
            <p:ph sz="half" idx="1"/>
          </p:nvPr>
        </p:nvPicPr>
        <p:blipFill>
          <a:blip r:embed="rId2" cstate="print"/>
          <a:srcRect/>
          <a:stretch>
            <a:fillRect/>
          </a:stretch>
        </p:blipFill>
        <p:spPr bwMode="auto">
          <a:xfrm>
            <a:off x="428596" y="3357562"/>
            <a:ext cx="4038600" cy="2786082"/>
          </a:xfrm>
          <a:prstGeom prst="rect">
            <a:avLst/>
          </a:prstGeom>
          <a:noFill/>
          <a:ln w="9525">
            <a:noFill/>
            <a:miter lim="800000"/>
            <a:headEnd/>
            <a:tailEnd/>
          </a:ln>
        </p:spPr>
      </p:pic>
      <p:pic>
        <p:nvPicPr>
          <p:cNvPr id="11" name="Espace réservé du contenu 10" descr="C:\Users\Prof\Desktop\des_tonnes_de_dechets_jetes_sur_la_plage_de_larinella-3478325.jpg"/>
          <p:cNvPicPr>
            <a:picLocks noGrp="1"/>
          </p:cNvPicPr>
          <p:nvPr>
            <p:ph sz="half" idx="2"/>
          </p:nvPr>
        </p:nvPicPr>
        <p:blipFill>
          <a:blip r:embed="rId3" cstate="print"/>
          <a:srcRect/>
          <a:stretch>
            <a:fillRect/>
          </a:stretch>
        </p:blipFill>
        <p:spPr bwMode="auto">
          <a:xfrm>
            <a:off x="4648200" y="3357562"/>
            <a:ext cx="4038600" cy="278608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338"/>
            <a:ext cx="8229600" cy="1785950"/>
          </a:xfrm>
        </p:spPr>
        <p:txBody>
          <a:bodyPr>
            <a:normAutofit fontScale="90000"/>
          </a:bodyPr>
          <a:lstStyle/>
          <a:p>
            <a:pPr algn="l"/>
            <a:r>
              <a:rPr lang="fr-FR" sz="3600" dirty="0" smtClean="0"/>
              <a:t/>
            </a:r>
            <a:br>
              <a:rPr lang="fr-FR" sz="3600" dirty="0" smtClean="0"/>
            </a:br>
            <a:r>
              <a:rPr lang="fr-FR" sz="3600" dirty="0" smtClean="0"/>
              <a:t/>
            </a:r>
            <a:br>
              <a:rPr lang="fr-FR" sz="3600" dirty="0" smtClean="0"/>
            </a:br>
            <a:r>
              <a:rPr lang="fr-FR" sz="3600" dirty="0" smtClean="0"/>
              <a:t>C'est tellement facile de les recycler :</a:t>
            </a:r>
            <a:br>
              <a:rPr lang="fr-FR" sz="3600" dirty="0" smtClean="0"/>
            </a:br>
            <a:r>
              <a:rPr lang="fr-FR" sz="3600" dirty="0" smtClean="0"/>
              <a:t>-soit pour en refaire d'autres </a:t>
            </a:r>
            <a:br>
              <a:rPr lang="fr-FR" sz="3600" dirty="0" smtClean="0"/>
            </a:br>
            <a:r>
              <a:rPr lang="fr-FR" sz="3600" dirty="0" smtClean="0"/>
              <a:t>-soit pour fabriquer de nouveaux objets...</a:t>
            </a:r>
            <a:r>
              <a:rPr lang="fr-FR" dirty="0" smtClean="0"/>
              <a:t/>
            </a:r>
            <a:br>
              <a:rPr lang="fr-FR" dirty="0" smtClean="0"/>
            </a:br>
            <a:endParaRPr lang="fr-FR" dirty="0"/>
          </a:p>
        </p:txBody>
      </p:sp>
      <p:pic>
        <p:nvPicPr>
          <p:cNvPr id="7" name="Espace réservé du contenu 6" descr="C:\Users\Prof\Desktop\Composition-dune-pile.png"/>
          <p:cNvPicPr>
            <a:picLocks noGrp="1"/>
          </p:cNvPicPr>
          <p:nvPr>
            <p:ph sz="half" idx="1"/>
          </p:nvPr>
        </p:nvPicPr>
        <p:blipFill>
          <a:blip r:embed="rId2" cstate="print"/>
          <a:srcRect/>
          <a:stretch>
            <a:fillRect/>
          </a:stretch>
        </p:blipFill>
        <p:spPr bwMode="auto">
          <a:xfrm>
            <a:off x="357158" y="2214554"/>
            <a:ext cx="3857651" cy="3071834"/>
          </a:xfrm>
          <a:prstGeom prst="rect">
            <a:avLst/>
          </a:prstGeom>
          <a:noFill/>
          <a:ln w="9525">
            <a:noFill/>
            <a:miter lim="800000"/>
            <a:headEnd/>
            <a:tailEnd/>
          </a:ln>
        </p:spPr>
      </p:pic>
      <p:pic>
        <p:nvPicPr>
          <p:cNvPr id="8" name="Espace réservé du contenu 7" descr="RÃ©sultat de recherche d'images pour &quot;constituants d'une cartouche d 'encre&quot;"/>
          <p:cNvPicPr>
            <a:picLocks noGrp="1"/>
          </p:cNvPicPr>
          <p:nvPr>
            <p:ph sz="half" idx="2"/>
          </p:nvPr>
        </p:nvPicPr>
        <p:blipFill>
          <a:blip r:embed="rId3" cstate="print"/>
          <a:srcRect/>
          <a:stretch>
            <a:fillRect/>
          </a:stretch>
        </p:blipFill>
        <p:spPr bwMode="auto">
          <a:xfrm>
            <a:off x="4857752" y="2143116"/>
            <a:ext cx="3686172" cy="373936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dirty="0" smtClean="0"/>
              <a:t/>
            </a:r>
            <a:br>
              <a:rPr lang="fr-FR" dirty="0" smtClean="0"/>
            </a:br>
            <a:r>
              <a:rPr lang="fr-FR" b="1" dirty="0" smtClean="0"/>
              <a:t>Nous avons crée des affiches...</a:t>
            </a:r>
            <a:br>
              <a:rPr lang="fr-FR" b="1" dirty="0" smtClean="0"/>
            </a:br>
            <a:r>
              <a:rPr lang="fr-FR" b="1" dirty="0" smtClean="0"/>
              <a:t> </a:t>
            </a:r>
            <a:br>
              <a:rPr lang="fr-FR" b="1" dirty="0" smtClean="0"/>
            </a:br>
            <a:r>
              <a:rPr lang="fr-FR" b="1" dirty="0" smtClean="0"/>
              <a:t>Qu'en pensez-vous ?</a:t>
            </a:r>
            <a:br>
              <a:rPr lang="fr-FR" b="1" dirty="0" smtClean="0"/>
            </a:br>
            <a:r>
              <a:rPr lang="fr-FR" b="1" dirty="0" smtClean="0"/>
              <a:t/>
            </a:r>
            <a:br>
              <a:rPr lang="fr-FR" b="1" dirty="0" smtClean="0"/>
            </a:br>
            <a:endParaRPr lang="fr-FR" b="1" dirty="0"/>
          </a:p>
        </p:txBody>
      </p:sp>
      <p:sp>
        <p:nvSpPr>
          <p:cNvPr id="4" name="Sous-titre 3"/>
          <p:cNvSpPr>
            <a:spLocks noGrp="1"/>
          </p:cNvSpPr>
          <p:nvPr>
            <p:ph type="subTitle" idx="1"/>
          </p:nvPr>
        </p:nvSpPr>
        <p:spPr>
          <a:xfrm>
            <a:off x="1000100" y="4286256"/>
            <a:ext cx="7215238" cy="1352544"/>
          </a:xfrm>
        </p:spPr>
        <p:txBody>
          <a:bodyPr>
            <a:normAutofit fontScale="92500"/>
          </a:bodyPr>
          <a:lstStyle/>
          <a:p>
            <a:pPr algn="l"/>
            <a:r>
              <a:rPr lang="fr-FR" dirty="0" smtClean="0"/>
              <a:t> (Distribution, présentation et explications     des affiches aux élèves des classes visitées.)</a:t>
            </a:r>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En plus, vous faîtes une action solidaire !</a:t>
            </a:r>
            <a:endParaRPr lang="fr-FR" sz="3600" b="1" dirty="0"/>
          </a:p>
        </p:txBody>
      </p:sp>
      <p:pic>
        <p:nvPicPr>
          <p:cNvPr id="4" name="Espace réservé du contenu 3" descr="C:\Users\gilcia\Downloads\Banniere_ENT_COLLEGE_H_2019 (1).jpg"/>
          <p:cNvPicPr>
            <a:picLocks noGrp="1"/>
          </p:cNvPicPr>
          <p:nvPr>
            <p:ph idx="1"/>
          </p:nvPr>
        </p:nvPicPr>
        <p:blipFill>
          <a:blip r:embed="rId2"/>
          <a:srcRect/>
          <a:stretch>
            <a:fillRect/>
          </a:stretch>
        </p:blipFill>
        <p:spPr bwMode="auto">
          <a:xfrm>
            <a:off x="500034" y="2786058"/>
            <a:ext cx="8286808" cy="2857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1725602"/>
          </a:xfrm>
        </p:spPr>
        <p:txBody>
          <a:bodyPr/>
          <a:lstStyle/>
          <a:p>
            <a:endParaRPr lang="fr-FR" dirty="0"/>
          </a:p>
        </p:txBody>
      </p:sp>
      <p:sp>
        <p:nvSpPr>
          <p:cNvPr id="5" name="Espace réservé du contenu 4"/>
          <p:cNvSpPr>
            <a:spLocks noGrp="1"/>
          </p:cNvSpPr>
          <p:nvPr>
            <p:ph idx="1"/>
          </p:nvPr>
        </p:nvSpPr>
        <p:spPr>
          <a:xfrm>
            <a:off x="457200" y="2500306"/>
            <a:ext cx="8229600" cy="3625857"/>
          </a:xfrm>
        </p:spPr>
        <p:txBody>
          <a:bodyPr/>
          <a:lstStyle/>
          <a:p>
            <a:r>
              <a:rPr lang="fr-FR" dirty="0" smtClean="0"/>
              <a:t>Un petit geste pour vous… </a:t>
            </a:r>
          </a:p>
          <a:p>
            <a:r>
              <a:rPr lang="fr-FR" b="1" dirty="0" smtClean="0"/>
              <a:t>Un réel impact pour notre environnement.</a:t>
            </a:r>
          </a:p>
          <a:p>
            <a:endParaRPr lang="fr-FR" dirty="0" smtClean="0"/>
          </a:p>
          <a:p>
            <a:endParaRPr lang="fr-FR" dirty="0" smtClean="0"/>
          </a:p>
          <a:p>
            <a:pPr>
              <a:buNone/>
            </a:pPr>
            <a:r>
              <a:rPr lang="fr-FR" dirty="0" smtClean="0"/>
              <a:t>                                                          </a:t>
            </a:r>
            <a:endParaRPr lang="fr-FR" dirty="0"/>
          </a:p>
        </p:txBody>
      </p:sp>
      <p:pic>
        <p:nvPicPr>
          <p:cNvPr id="2050" name="Picture 2"/>
          <p:cNvPicPr>
            <a:picLocks noChangeAspect="1" noChangeArrowheads="1"/>
          </p:cNvPicPr>
          <p:nvPr/>
        </p:nvPicPr>
        <p:blipFill>
          <a:blip r:embed="rId2"/>
          <a:srcRect/>
          <a:stretch>
            <a:fillRect/>
          </a:stretch>
        </p:blipFill>
        <p:spPr bwMode="auto">
          <a:xfrm>
            <a:off x="428596" y="285728"/>
            <a:ext cx="8266113" cy="1785937"/>
          </a:xfrm>
          <a:prstGeom prst="rect">
            <a:avLst/>
          </a:prstGeom>
          <a:noFill/>
          <a:ln w="9525">
            <a:noFill/>
            <a:miter lim="800000"/>
            <a:headEnd/>
            <a:tailEnd/>
          </a:ln>
          <a:effectLst/>
        </p:spPr>
      </p:pic>
      <p:pic>
        <p:nvPicPr>
          <p:cNvPr id="11" name="Image 10"/>
          <p:cNvPicPr/>
          <p:nvPr/>
        </p:nvPicPr>
        <p:blipFill>
          <a:blip r:embed="rId3"/>
          <a:srcRect/>
          <a:stretch>
            <a:fillRect/>
          </a:stretch>
        </p:blipFill>
        <p:spPr bwMode="auto">
          <a:xfrm>
            <a:off x="928662" y="3929066"/>
            <a:ext cx="2200275" cy="1949091"/>
          </a:xfrm>
          <a:prstGeom prst="rect">
            <a:avLst/>
          </a:prstGeom>
          <a:noFill/>
        </p:spPr>
      </p:pic>
      <p:pic>
        <p:nvPicPr>
          <p:cNvPr id="12" name="Image 11"/>
          <p:cNvPicPr/>
          <p:nvPr/>
        </p:nvPicPr>
        <p:blipFill>
          <a:blip r:embed="rId4"/>
          <a:srcRect/>
          <a:stretch>
            <a:fillRect/>
          </a:stretch>
        </p:blipFill>
        <p:spPr bwMode="auto">
          <a:xfrm>
            <a:off x="5357818" y="3786190"/>
            <a:ext cx="3114675" cy="21621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linds(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A ce jour…</a:t>
            </a:r>
            <a:endParaRPr lang="fr-FR" sz="3200" dirty="0"/>
          </a:p>
        </p:txBody>
      </p:sp>
      <p:sp>
        <p:nvSpPr>
          <p:cNvPr id="10" name="Espace réservé du texte 9"/>
          <p:cNvSpPr>
            <a:spLocks noGrp="1"/>
          </p:cNvSpPr>
          <p:nvPr>
            <p:ph idx="1"/>
          </p:nvPr>
        </p:nvSpPr>
        <p:spPr/>
        <p:txBody>
          <a:bodyPr>
            <a:normAutofit/>
          </a:bodyPr>
          <a:lstStyle/>
          <a:p>
            <a:pPr>
              <a:buNone/>
            </a:pPr>
            <a:r>
              <a:rPr lang="fr-FR" sz="2400" dirty="0" smtClean="0"/>
              <a:t>     </a:t>
            </a:r>
          </a:p>
          <a:p>
            <a:pPr algn="just">
              <a:buNone/>
            </a:pPr>
            <a:r>
              <a:rPr lang="fr-FR" sz="2400" dirty="0" smtClean="0"/>
              <a:t>     Nous avons commencé les ateliers pédagogiques </a:t>
            </a:r>
            <a:r>
              <a:rPr lang="fr-FR" sz="2400" dirty="0" smtClean="0"/>
              <a:t>(notamment </a:t>
            </a:r>
            <a:r>
              <a:rPr lang="fr-FR" sz="2400" dirty="0" smtClean="0"/>
              <a:t>avec le jardin potager à </a:t>
            </a:r>
            <a:r>
              <a:rPr lang="fr-FR" sz="2400" dirty="0" err="1" smtClean="0"/>
              <a:t>Fornacina</a:t>
            </a:r>
            <a:r>
              <a:rPr lang="fr-FR" sz="2400" dirty="0" smtClean="0"/>
              <a:t>). Cela va faire </a:t>
            </a:r>
            <a:r>
              <a:rPr lang="fr-FR" sz="2400" dirty="0" smtClean="0"/>
              <a:t>évoluer, </a:t>
            </a:r>
            <a:r>
              <a:rPr lang="fr-FR" sz="2400" dirty="0" smtClean="0"/>
              <a:t>l’année </a:t>
            </a:r>
            <a:r>
              <a:rPr lang="fr-FR" sz="2400" dirty="0" smtClean="0"/>
              <a:t>prochaine, nos actions et notr</a:t>
            </a:r>
            <a:r>
              <a:rPr lang="fr-FR" sz="2400" dirty="0" smtClean="0"/>
              <a:t>e engagement…</a:t>
            </a:r>
            <a:endParaRPr lang="fr-FR" sz="2400" dirty="0" smtClean="0"/>
          </a:p>
          <a:p>
            <a:endParaRPr lang="fr-FR" dirty="0"/>
          </a:p>
        </p:txBody>
      </p:sp>
      <p:sp>
        <p:nvSpPr>
          <p:cNvPr id="3" name="Espace réservé du texte 2"/>
          <p:cNvSpPr>
            <a:spLocks noGrp="1"/>
          </p:cNvSpPr>
          <p:nvPr>
            <p:ph type="body" sz="half" idx="2"/>
          </p:nvPr>
        </p:nvSpPr>
        <p:spPr/>
        <p:txBody>
          <a:bodyPr>
            <a:normAutofit/>
          </a:bodyPr>
          <a:lstStyle/>
          <a:p>
            <a:endParaRPr lang="fr-FR" sz="2800" dirty="0" smtClean="0"/>
          </a:p>
          <a:p>
            <a:r>
              <a:rPr lang="fr-FR" sz="2400" dirty="0" smtClean="0"/>
              <a:t>Les collecteurs commencent à se remplir…</a:t>
            </a:r>
          </a:p>
          <a:p>
            <a:endParaRPr lang="fr-FR" sz="2800" dirty="0" smtClean="0"/>
          </a:p>
          <a:p>
            <a:endParaRPr lang="fr-FR" sz="2800" dirty="0"/>
          </a:p>
        </p:txBody>
      </p:sp>
      <p:pic>
        <p:nvPicPr>
          <p:cNvPr id="12" name="Image 11" descr="F:\Ulis 2017-2018\photos sorties 2017-2018\TDD\Fornacina potager\P1120020.JPG"/>
          <p:cNvPicPr/>
          <p:nvPr/>
        </p:nvPicPr>
        <p:blipFill>
          <a:blip r:embed="rId2" cstate="print"/>
          <a:srcRect/>
          <a:stretch>
            <a:fillRect/>
          </a:stretch>
        </p:blipFill>
        <p:spPr bwMode="auto">
          <a:xfrm>
            <a:off x="4071934" y="2857496"/>
            <a:ext cx="3743325" cy="2807494"/>
          </a:xfrm>
          <a:prstGeom prst="rect">
            <a:avLst/>
          </a:prstGeom>
          <a:noFill/>
          <a:ln w="9525">
            <a:noFill/>
            <a:miter lim="800000"/>
            <a:headEnd/>
            <a:tailEnd/>
          </a:ln>
        </p:spPr>
      </p:pic>
      <p:pic>
        <p:nvPicPr>
          <p:cNvPr id="13" name="Image 12" descr="G:\TDD\TDD\Photos\P1140883.JPG"/>
          <p:cNvPicPr/>
          <p:nvPr/>
        </p:nvPicPr>
        <p:blipFill>
          <a:blip r:embed="rId3" cstate="print"/>
          <a:srcRect/>
          <a:stretch>
            <a:fillRect/>
          </a:stretch>
        </p:blipFill>
        <p:spPr bwMode="auto">
          <a:xfrm>
            <a:off x="428596" y="3714752"/>
            <a:ext cx="2959100" cy="221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amond(in)">
                                      <p:cBhvr>
                                        <p:cTn id="14" dur="2000"/>
                                        <p:tgtEl>
                                          <p:spTgt spid="3">
                                            <p:txEl>
                                              <p:pRg st="1" end="1"/>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diamond(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diamond(in)">
                                      <p:cBhvr>
                                        <p:cTn id="27" dur="2000"/>
                                        <p:tgtEl>
                                          <p:spTgt spid="10">
                                            <p:txEl>
                                              <p:pRg st="1" end="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amond(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Nous, collégiens éco-responsables »</a:t>
            </a:r>
            <a:endParaRPr lang="fr-FR" b="1" dirty="0"/>
          </a:p>
        </p:txBody>
      </p:sp>
      <p:sp>
        <p:nvSpPr>
          <p:cNvPr id="3" name="Espace réservé du contenu 2"/>
          <p:cNvSpPr>
            <a:spLocks noGrp="1"/>
          </p:cNvSpPr>
          <p:nvPr>
            <p:ph idx="1"/>
          </p:nvPr>
        </p:nvSpPr>
        <p:spPr/>
        <p:txBody>
          <a:bodyPr>
            <a:normAutofit lnSpcReduction="10000"/>
          </a:bodyPr>
          <a:lstStyle/>
          <a:p>
            <a:r>
              <a:rPr lang="fr-FR" dirty="0" smtClean="0"/>
              <a:t>Nous sommes 12 élèves, qui avons voulu sensibiliser les autres collégiens au tri de piles et de cartouches d’encre, ce qui n’avait pas encore été fait dans l’établissement.</a:t>
            </a:r>
          </a:p>
          <a:p>
            <a:endParaRPr lang="fr-FR" dirty="0" smtClean="0"/>
          </a:p>
          <a:p>
            <a:r>
              <a:rPr lang="fr-FR" dirty="0" smtClean="0"/>
              <a:t>Nous avons mené ce projet du début à la fin, avec </a:t>
            </a:r>
            <a:r>
              <a:rPr lang="fr-FR" dirty="0" smtClean="0"/>
              <a:t>l’aide </a:t>
            </a:r>
            <a:r>
              <a:rPr lang="fr-FR" dirty="0" smtClean="0"/>
              <a:t>de notre AESH Laëtitia </a:t>
            </a:r>
            <a:r>
              <a:rPr lang="fr-FR" dirty="0" smtClean="0"/>
              <a:t>Campo, </a:t>
            </a:r>
            <a:r>
              <a:rPr lang="fr-FR" dirty="0" smtClean="0"/>
              <a:t>de notre AVSI Marie </a:t>
            </a:r>
            <a:r>
              <a:rPr lang="fr-FR" dirty="0" err="1" smtClean="0"/>
              <a:t>Valli</a:t>
            </a:r>
            <a:r>
              <a:rPr lang="fr-FR" dirty="0" smtClean="0"/>
              <a:t> et de </a:t>
            </a:r>
            <a:r>
              <a:rPr lang="fr-FR" dirty="0" smtClean="0"/>
              <a:t>notre enseignante </a:t>
            </a:r>
            <a:r>
              <a:rPr lang="fr-FR" dirty="0" err="1" smtClean="0"/>
              <a:t>Gilcia</a:t>
            </a:r>
            <a:r>
              <a:rPr lang="fr-FR" dirty="0" smtClean="0"/>
              <a:t> </a:t>
            </a:r>
            <a:r>
              <a:rPr lang="fr-FR" dirty="0" err="1" smtClean="0"/>
              <a:t>Armadans</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a:t>
            </a:r>
            <a:r>
              <a:rPr lang="fr-FR" dirty="0" smtClean="0"/>
              <a:t>- </a:t>
            </a:r>
            <a:r>
              <a:rPr lang="fr-FR" b="1" dirty="0" smtClean="0"/>
              <a:t>Courrier</a:t>
            </a:r>
            <a:r>
              <a:rPr lang="fr-FR" b="1" dirty="0" smtClean="0"/>
              <a:t>s  aux </a:t>
            </a:r>
            <a:r>
              <a:rPr lang="fr-FR" b="1" dirty="0" smtClean="0"/>
              <a:t>sociétés</a:t>
            </a:r>
            <a:endParaRPr lang="fr-FR" b="1" dirty="0"/>
          </a:p>
        </p:txBody>
      </p:sp>
      <p:sp>
        <p:nvSpPr>
          <p:cNvPr id="7" name="Espace réservé du texte 6"/>
          <p:cNvSpPr>
            <a:spLocks noGrp="1"/>
          </p:cNvSpPr>
          <p:nvPr>
            <p:ph type="body" idx="1"/>
          </p:nvPr>
        </p:nvSpPr>
        <p:spPr>
          <a:xfrm>
            <a:off x="357158" y="1214422"/>
            <a:ext cx="4140230" cy="1643074"/>
          </a:xfrm>
        </p:spPr>
        <p:txBody>
          <a:bodyPr>
            <a:normAutofit/>
          </a:bodyPr>
          <a:lstStyle/>
          <a:p>
            <a:r>
              <a:rPr lang="fr-FR" dirty="0" smtClean="0"/>
              <a:t>Nous avons d’abord écrit à 2 sociétés pour nous fournir des collecteurs.</a:t>
            </a:r>
          </a:p>
          <a:p>
            <a:endParaRPr lang="fr-FR" dirty="0"/>
          </a:p>
        </p:txBody>
      </p:sp>
      <p:sp>
        <p:nvSpPr>
          <p:cNvPr id="8" name="Espace réservé du texte 7"/>
          <p:cNvSpPr>
            <a:spLocks noGrp="1"/>
          </p:cNvSpPr>
          <p:nvPr>
            <p:ph type="body" sz="quarter" idx="3"/>
          </p:nvPr>
        </p:nvSpPr>
        <p:spPr>
          <a:xfrm>
            <a:off x="4645025" y="1535112"/>
            <a:ext cx="4041775" cy="1751011"/>
          </a:xfrm>
        </p:spPr>
        <p:txBody>
          <a:bodyPr>
            <a:normAutofit/>
          </a:bodyPr>
          <a:lstStyle/>
          <a:p>
            <a:endParaRPr lang="fr-FR" dirty="0"/>
          </a:p>
        </p:txBody>
      </p:sp>
      <p:pic>
        <p:nvPicPr>
          <p:cNvPr id="16" name="Espace réservé du contenu 15" descr="P1140092.JPG"/>
          <p:cNvPicPr>
            <a:picLocks noGrp="1" noChangeAspect="1"/>
          </p:cNvPicPr>
          <p:nvPr>
            <p:ph sz="quarter" idx="4"/>
          </p:nvPr>
        </p:nvPicPr>
        <p:blipFill>
          <a:blip r:embed="rId2" cstate="print"/>
          <a:stretch>
            <a:fillRect/>
          </a:stretch>
        </p:blipFill>
        <p:spPr>
          <a:xfrm>
            <a:off x="5184700" y="4000504"/>
            <a:ext cx="2744886" cy="2565294"/>
          </a:xfrm>
        </p:spPr>
      </p:pic>
      <p:pic>
        <p:nvPicPr>
          <p:cNvPr id="1026" name="Picture 2" descr="G:\TDD\TDD\Photos\P1140084.JPG"/>
          <p:cNvPicPr>
            <a:picLocks noGrp="1" noChangeAspect="1" noChangeArrowheads="1"/>
          </p:cNvPicPr>
          <p:nvPr>
            <p:ph sz="half" idx="2"/>
          </p:nvPr>
        </p:nvPicPr>
        <p:blipFill>
          <a:blip r:embed="rId3" cstate="print"/>
          <a:srcRect/>
          <a:stretch>
            <a:fillRect/>
          </a:stretch>
        </p:blipFill>
        <p:spPr bwMode="auto">
          <a:xfrm>
            <a:off x="500034" y="2428868"/>
            <a:ext cx="2621746" cy="1768468"/>
          </a:xfrm>
          <a:prstGeom prst="rect">
            <a:avLst/>
          </a:prstGeom>
          <a:noFill/>
        </p:spPr>
      </p:pic>
      <p:pic>
        <p:nvPicPr>
          <p:cNvPr id="10" name="Image 9" descr="G:\TDD\TDD\Photos\P1140083.JPG"/>
          <p:cNvPicPr/>
          <p:nvPr/>
        </p:nvPicPr>
        <p:blipFill>
          <a:blip r:embed="rId4" cstate="print"/>
          <a:srcRect/>
          <a:stretch>
            <a:fillRect/>
          </a:stretch>
        </p:blipFill>
        <p:spPr bwMode="auto">
          <a:xfrm>
            <a:off x="428596" y="4572008"/>
            <a:ext cx="2679700" cy="2009775"/>
          </a:xfrm>
          <a:prstGeom prst="rect">
            <a:avLst/>
          </a:prstGeom>
          <a:noFill/>
          <a:ln w="9525">
            <a:noFill/>
            <a:miter lim="800000"/>
            <a:headEnd/>
            <a:tailEnd/>
          </a:ln>
        </p:spPr>
      </p:pic>
      <p:pic>
        <p:nvPicPr>
          <p:cNvPr id="9" name="Image 8" descr="G:\TDD\TDD\Photos\P1140085.JPG"/>
          <p:cNvPicPr/>
          <p:nvPr/>
        </p:nvPicPr>
        <p:blipFill>
          <a:blip r:embed="rId5" cstate="print"/>
          <a:srcRect/>
          <a:stretch>
            <a:fillRect/>
          </a:stretch>
        </p:blipFill>
        <p:spPr bwMode="auto">
          <a:xfrm>
            <a:off x="5214942" y="1571612"/>
            <a:ext cx="2643206" cy="2143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diamond(in)">
                                      <p:cBhvr>
                                        <p:cTn id="21" dur="2000"/>
                                        <p:tgtEl>
                                          <p:spTgt spid="1026"/>
                                        </p:tgtEl>
                                      </p:cBhvr>
                                    </p:animEffect>
                                  </p:childTnLst>
                                </p:cTn>
                              </p:par>
                              <p:par>
                                <p:cTn id="22" presetID="8"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82660"/>
          </a:xfrm>
        </p:spPr>
        <p:txBody>
          <a:bodyPr>
            <a:normAutofit fontScale="90000"/>
          </a:bodyPr>
          <a:lstStyle/>
          <a:p>
            <a:r>
              <a:rPr lang="fr-FR" b="1" dirty="0" smtClean="0"/>
              <a:t>2- Création de slogans et </a:t>
            </a:r>
            <a:br>
              <a:rPr lang="fr-FR" b="1" dirty="0" smtClean="0"/>
            </a:br>
            <a:r>
              <a:rPr lang="fr-FR" b="1" dirty="0" smtClean="0"/>
              <a:t>réalisation d’affiches </a:t>
            </a:r>
            <a:endParaRPr lang="fr-FR" b="1" dirty="0"/>
          </a:p>
        </p:txBody>
      </p:sp>
      <p:sp>
        <p:nvSpPr>
          <p:cNvPr id="4" name="Espace réservé du texte 3"/>
          <p:cNvSpPr>
            <a:spLocks noGrp="1"/>
          </p:cNvSpPr>
          <p:nvPr>
            <p:ph type="body" idx="1"/>
          </p:nvPr>
        </p:nvSpPr>
        <p:spPr>
          <a:xfrm>
            <a:off x="457200" y="1535112"/>
            <a:ext cx="4040188" cy="893755"/>
          </a:xfrm>
        </p:spPr>
        <p:txBody>
          <a:bodyPr>
            <a:normAutofit/>
          </a:bodyPr>
          <a:lstStyle/>
          <a:p>
            <a:r>
              <a:rPr lang="fr-FR" dirty="0" smtClean="0"/>
              <a:t>Elaborés à partir de l’outil         informatique…</a:t>
            </a:r>
            <a:endParaRPr lang="fr-FR" dirty="0"/>
          </a:p>
        </p:txBody>
      </p:sp>
      <p:sp>
        <p:nvSpPr>
          <p:cNvPr id="6" name="Espace réservé du texte 5"/>
          <p:cNvSpPr>
            <a:spLocks noGrp="1"/>
          </p:cNvSpPr>
          <p:nvPr>
            <p:ph type="body" sz="quarter" idx="3"/>
          </p:nvPr>
        </p:nvSpPr>
        <p:spPr>
          <a:xfrm>
            <a:off x="4645025" y="1535112"/>
            <a:ext cx="4041775" cy="822317"/>
          </a:xfrm>
        </p:spPr>
        <p:txBody>
          <a:bodyPr>
            <a:normAutofit lnSpcReduction="10000"/>
          </a:bodyPr>
          <a:lstStyle/>
          <a:p>
            <a:r>
              <a:rPr lang="fr-FR" dirty="0" smtClean="0"/>
              <a:t>Pour sensibiliser tous les collégiens et adultes….</a:t>
            </a:r>
            <a:endParaRPr lang="fr-FR" dirty="0"/>
          </a:p>
        </p:txBody>
      </p:sp>
      <p:pic>
        <p:nvPicPr>
          <p:cNvPr id="10" name="Picture 2" descr="G:\TDD\TDD\Photos\P1140501.JPG"/>
          <p:cNvPicPr>
            <a:picLocks noGrp="1" noChangeAspect="1" noChangeArrowheads="1"/>
          </p:cNvPicPr>
          <p:nvPr>
            <p:ph sz="half" idx="2"/>
          </p:nvPr>
        </p:nvPicPr>
        <p:blipFill>
          <a:blip r:embed="rId2" cstate="print"/>
          <a:srcRect/>
          <a:stretch>
            <a:fillRect/>
          </a:stretch>
        </p:blipFill>
        <p:spPr bwMode="auto">
          <a:xfrm>
            <a:off x="457200" y="2635448"/>
            <a:ext cx="4040188" cy="3030141"/>
          </a:xfrm>
          <a:prstGeom prst="rect">
            <a:avLst/>
          </a:prstGeom>
          <a:noFill/>
        </p:spPr>
      </p:pic>
      <p:pic>
        <p:nvPicPr>
          <p:cNvPr id="2051" name="Picture 3" descr="G:\TDD\TDD\Photos\P1140865.JPG"/>
          <p:cNvPicPr>
            <a:picLocks noGrp="1" noChangeAspect="1" noChangeArrowheads="1"/>
          </p:cNvPicPr>
          <p:nvPr>
            <p:ph sz="quarter" idx="4"/>
          </p:nvPr>
        </p:nvPicPr>
        <p:blipFill>
          <a:blip r:embed="rId3" cstate="print"/>
          <a:srcRect/>
          <a:stretch>
            <a:fillRect/>
          </a:stretch>
        </p:blipFill>
        <p:spPr bwMode="auto">
          <a:xfrm>
            <a:off x="4645025" y="2634853"/>
            <a:ext cx="4041775" cy="30313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0" end="0"/>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1000" fill="hold"/>
                                        <p:tgtEl>
                                          <p:spTgt spid="2051"/>
                                        </p:tgtEl>
                                        <p:attrNameLst>
                                          <p:attrName>ppt_w</p:attrName>
                                        </p:attrNameLst>
                                      </p:cBhvr>
                                      <p:tavLst>
                                        <p:tav tm="0">
                                          <p:val>
                                            <p:strVal val="#ppt_w*0.70"/>
                                          </p:val>
                                        </p:tav>
                                        <p:tav tm="100000">
                                          <p:val>
                                            <p:strVal val="#ppt_w"/>
                                          </p:val>
                                        </p:tav>
                                      </p:tavLst>
                                    </p:anim>
                                    <p:anim calcmode="lin" valueType="num">
                                      <p:cBhvr>
                                        <p:cTn id="32" dur="1000" fill="hold"/>
                                        <p:tgtEl>
                                          <p:spTgt spid="2051"/>
                                        </p:tgtEl>
                                        <p:attrNameLst>
                                          <p:attrName>ppt_h</p:attrName>
                                        </p:attrNameLst>
                                      </p:cBhvr>
                                      <p:tavLst>
                                        <p:tav tm="0">
                                          <p:val>
                                            <p:strVal val="#ppt_h"/>
                                          </p:val>
                                        </p:tav>
                                        <p:tav tm="100000">
                                          <p:val>
                                            <p:strVal val="#ppt_h"/>
                                          </p:val>
                                        </p:tav>
                                      </p:tavLst>
                                    </p:anim>
                                    <p:animEffect transition="in" filter="fade">
                                      <p:cBhvr>
                                        <p:cTn id="33"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 Montage et installation des collecteurs</a:t>
            </a:r>
            <a:endParaRPr lang="fr-FR" b="1" dirty="0"/>
          </a:p>
        </p:txBody>
      </p:sp>
      <p:sp>
        <p:nvSpPr>
          <p:cNvPr id="3" name="Espace réservé du texte 2"/>
          <p:cNvSpPr>
            <a:spLocks noGrp="1"/>
          </p:cNvSpPr>
          <p:nvPr>
            <p:ph type="body" idx="1"/>
          </p:nvPr>
        </p:nvSpPr>
        <p:spPr>
          <a:xfrm>
            <a:off x="457200" y="1535112"/>
            <a:ext cx="4040188" cy="2108202"/>
          </a:xfrm>
        </p:spPr>
        <p:txBody>
          <a:bodyPr/>
          <a:lstStyle/>
          <a:p>
            <a:endParaRPr lang="fr-FR" dirty="0"/>
          </a:p>
        </p:txBody>
      </p:sp>
      <p:sp>
        <p:nvSpPr>
          <p:cNvPr id="5" name="Espace réservé du texte 4"/>
          <p:cNvSpPr>
            <a:spLocks noGrp="1"/>
          </p:cNvSpPr>
          <p:nvPr>
            <p:ph type="body" sz="quarter" idx="3"/>
          </p:nvPr>
        </p:nvSpPr>
        <p:spPr>
          <a:xfrm>
            <a:off x="4645025" y="1535112"/>
            <a:ext cx="4041775" cy="1679574"/>
          </a:xfrm>
        </p:spPr>
        <p:txBody>
          <a:bodyPr/>
          <a:lstStyle/>
          <a:p>
            <a:endParaRPr lang="fr-FR" dirty="0" smtClean="0"/>
          </a:p>
          <a:p>
            <a:endParaRPr lang="fr-FR" dirty="0" smtClean="0"/>
          </a:p>
          <a:p>
            <a:endParaRPr lang="fr-FR" dirty="0" smtClean="0"/>
          </a:p>
          <a:p>
            <a:endParaRPr lang="fr-FR" dirty="0" smtClean="0"/>
          </a:p>
          <a:p>
            <a:endParaRPr lang="fr-FR" dirty="0"/>
          </a:p>
        </p:txBody>
      </p:sp>
      <p:pic>
        <p:nvPicPr>
          <p:cNvPr id="3075" name="Picture 3" descr="G:\TDD\TDD\Photos\P1140881.JPG"/>
          <p:cNvPicPr>
            <a:picLocks noGrp="1" noChangeAspect="1" noChangeArrowheads="1"/>
          </p:cNvPicPr>
          <p:nvPr>
            <p:ph sz="quarter" idx="4"/>
          </p:nvPr>
        </p:nvPicPr>
        <p:blipFill>
          <a:blip r:embed="rId2" cstate="print"/>
          <a:srcRect/>
          <a:stretch>
            <a:fillRect/>
          </a:stretch>
        </p:blipFill>
        <p:spPr bwMode="auto">
          <a:xfrm>
            <a:off x="5500694" y="3259677"/>
            <a:ext cx="2500330" cy="3333773"/>
          </a:xfrm>
          <a:prstGeom prst="rect">
            <a:avLst/>
          </a:prstGeom>
          <a:noFill/>
        </p:spPr>
      </p:pic>
      <p:pic>
        <p:nvPicPr>
          <p:cNvPr id="11" name="Image 10" descr="G:\TDD\TDD\Photos\P1140875.JPG"/>
          <p:cNvPicPr/>
          <p:nvPr/>
        </p:nvPicPr>
        <p:blipFill>
          <a:blip r:embed="rId3" cstate="print"/>
          <a:srcRect/>
          <a:stretch>
            <a:fillRect/>
          </a:stretch>
        </p:blipFill>
        <p:spPr bwMode="auto">
          <a:xfrm>
            <a:off x="5500694" y="1500174"/>
            <a:ext cx="2428892" cy="1643074"/>
          </a:xfrm>
          <a:prstGeom prst="rect">
            <a:avLst/>
          </a:prstGeom>
          <a:noFill/>
          <a:ln w="9525">
            <a:noFill/>
            <a:miter lim="800000"/>
            <a:headEnd/>
            <a:tailEnd/>
          </a:ln>
        </p:spPr>
      </p:pic>
      <p:pic>
        <p:nvPicPr>
          <p:cNvPr id="12" name="Image 11" descr="G:\TDD\TDD\Photos\P1140871.JPG"/>
          <p:cNvPicPr/>
          <p:nvPr/>
        </p:nvPicPr>
        <p:blipFill>
          <a:blip r:embed="rId4" cstate="print"/>
          <a:srcRect/>
          <a:stretch>
            <a:fillRect/>
          </a:stretch>
        </p:blipFill>
        <p:spPr bwMode="auto">
          <a:xfrm>
            <a:off x="357158" y="4643446"/>
            <a:ext cx="2286016" cy="1857387"/>
          </a:xfrm>
          <a:prstGeom prst="rect">
            <a:avLst/>
          </a:prstGeom>
          <a:noFill/>
          <a:ln w="9525">
            <a:noFill/>
            <a:miter lim="800000"/>
            <a:headEnd/>
            <a:tailEnd/>
          </a:ln>
        </p:spPr>
      </p:pic>
      <p:pic>
        <p:nvPicPr>
          <p:cNvPr id="9" name="Image 8" descr="G:\TDD\TDD\Photos\P1140860.JPG"/>
          <p:cNvPicPr/>
          <p:nvPr/>
        </p:nvPicPr>
        <p:blipFill>
          <a:blip r:embed="rId5" cstate="print"/>
          <a:srcRect/>
          <a:stretch>
            <a:fillRect/>
          </a:stretch>
        </p:blipFill>
        <p:spPr bwMode="auto">
          <a:xfrm>
            <a:off x="2786050" y="4572008"/>
            <a:ext cx="2590798" cy="1943100"/>
          </a:xfrm>
          <a:prstGeom prst="rect">
            <a:avLst/>
          </a:prstGeom>
          <a:noFill/>
          <a:ln w="9525">
            <a:noFill/>
            <a:miter lim="800000"/>
            <a:headEnd/>
            <a:tailEnd/>
          </a:ln>
        </p:spPr>
      </p:pic>
      <p:pic>
        <p:nvPicPr>
          <p:cNvPr id="13" name="Espace réservé du contenu 7" descr="P1140858.JPG"/>
          <p:cNvPicPr>
            <a:picLocks noGrp="1" noChangeAspect="1"/>
          </p:cNvPicPr>
          <p:nvPr>
            <p:ph sz="half" idx="2"/>
          </p:nvPr>
        </p:nvPicPr>
        <p:blipFill>
          <a:blip r:embed="rId6" cstate="print"/>
          <a:stretch>
            <a:fillRect/>
          </a:stretch>
        </p:blipFill>
        <p:spPr>
          <a:xfrm>
            <a:off x="642910" y="1570086"/>
            <a:ext cx="3785410" cy="2859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1000"/>
                                        <p:tgtEl>
                                          <p:spTgt spid="13"/>
                                        </p:tgtEl>
                                      </p:cBhvr>
                                    </p:animEffect>
                                  </p:childTnLst>
                                </p:cTn>
                              </p:par>
                              <p:par>
                                <p:cTn id="15" presetID="5"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1000"/>
                                        <p:tgtEl>
                                          <p:spTgt spid="11"/>
                                        </p:tgtEl>
                                      </p:cBhvr>
                                    </p:animEffect>
                                  </p:childTnLst>
                                </p:cTn>
                              </p:par>
                              <p:par>
                                <p:cTn id="26" presetID="5" presetClass="entr" presetSubtype="1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checkerboard(across)">
                                      <p:cBhvr>
                                        <p:cTn id="2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4-Conception et présentation d’un </a:t>
            </a:r>
            <a:r>
              <a:rPr lang="fr-FR" sz="3600" b="1" dirty="0" smtClean="0"/>
              <a:t/>
            </a:r>
            <a:br>
              <a:rPr lang="fr-FR" sz="3600" b="1" dirty="0" smtClean="0"/>
            </a:br>
            <a:r>
              <a:rPr lang="fr-FR" sz="3600" b="1" dirty="0" smtClean="0"/>
              <a:t>PowerPoint </a:t>
            </a:r>
            <a:r>
              <a:rPr lang="fr-FR" sz="3600" b="1" dirty="0" smtClean="0"/>
              <a:t>dans les classes</a:t>
            </a:r>
            <a:endParaRPr lang="fr-FR" sz="3600" b="1" dirty="0"/>
          </a:p>
        </p:txBody>
      </p:sp>
      <p:sp>
        <p:nvSpPr>
          <p:cNvPr id="4" name="Espace réservé du texte 3"/>
          <p:cNvSpPr>
            <a:spLocks noGrp="1"/>
          </p:cNvSpPr>
          <p:nvPr>
            <p:ph type="body" idx="1"/>
          </p:nvPr>
        </p:nvSpPr>
        <p:spPr>
          <a:xfrm>
            <a:off x="428596" y="1428736"/>
            <a:ext cx="4040188" cy="1857388"/>
          </a:xfrm>
        </p:spPr>
        <p:txBody>
          <a:bodyPr>
            <a:normAutofit fontScale="85000" lnSpcReduction="20000"/>
          </a:bodyPr>
          <a:lstStyle/>
          <a:p>
            <a:r>
              <a:rPr lang="fr-FR" dirty="0" smtClean="0"/>
              <a:t>Après avoir rédigé un </a:t>
            </a:r>
            <a:r>
              <a:rPr lang="fr-FR" dirty="0" smtClean="0"/>
              <a:t>P</a:t>
            </a:r>
            <a:r>
              <a:rPr lang="fr-FR" dirty="0" smtClean="0"/>
              <a:t>owerPoint </a:t>
            </a:r>
            <a:r>
              <a:rPr lang="fr-FR" dirty="0" smtClean="0"/>
              <a:t>sur les enjeux de ce tri sélectif, nous l’avons mis sur l’ENT du collège et nous sommes passés le présenter oralement dans les classes afin  de sensibiliser et d’impliquer tous les élèves dans ce projet.</a:t>
            </a:r>
            <a:endParaRPr lang="fr-FR" dirty="0"/>
          </a:p>
        </p:txBody>
      </p:sp>
      <p:sp>
        <p:nvSpPr>
          <p:cNvPr id="6" name="Espace réservé du texte 5"/>
          <p:cNvSpPr>
            <a:spLocks noGrp="1"/>
          </p:cNvSpPr>
          <p:nvPr>
            <p:ph type="body" sz="quarter" idx="3"/>
          </p:nvPr>
        </p:nvSpPr>
        <p:spPr>
          <a:xfrm>
            <a:off x="4645025" y="1535112"/>
            <a:ext cx="4041775" cy="2036763"/>
          </a:xfrm>
        </p:spPr>
        <p:txBody>
          <a:bodyPr/>
          <a:lstStyle/>
          <a:p>
            <a:endParaRPr lang="fr-FR" dirty="0"/>
          </a:p>
        </p:txBody>
      </p:sp>
      <p:pic>
        <p:nvPicPr>
          <p:cNvPr id="4098" name="Picture 2" descr="G:\TDD\TDD\Photos\P1140499.JPG"/>
          <p:cNvPicPr>
            <a:picLocks noGrp="1" noChangeAspect="1" noChangeArrowheads="1"/>
          </p:cNvPicPr>
          <p:nvPr>
            <p:ph sz="half" idx="2"/>
          </p:nvPr>
        </p:nvPicPr>
        <p:blipFill>
          <a:blip r:embed="rId2" cstate="print"/>
          <a:srcRect/>
          <a:stretch>
            <a:fillRect/>
          </a:stretch>
        </p:blipFill>
        <p:spPr bwMode="auto">
          <a:xfrm>
            <a:off x="428596" y="3357562"/>
            <a:ext cx="4040188" cy="2744389"/>
          </a:xfrm>
          <a:prstGeom prst="rect">
            <a:avLst/>
          </a:prstGeom>
          <a:noFill/>
        </p:spPr>
      </p:pic>
      <p:pic>
        <p:nvPicPr>
          <p:cNvPr id="9" name="Image 8" descr="G:\TDD\TDD\Photos\P1140956.JPG"/>
          <p:cNvPicPr/>
          <p:nvPr/>
        </p:nvPicPr>
        <p:blipFill>
          <a:blip r:embed="rId3" cstate="print"/>
          <a:srcRect/>
          <a:stretch>
            <a:fillRect/>
          </a:stretch>
        </p:blipFill>
        <p:spPr bwMode="auto">
          <a:xfrm>
            <a:off x="5000628" y="1571612"/>
            <a:ext cx="3071834" cy="2143140"/>
          </a:xfrm>
          <a:prstGeom prst="rect">
            <a:avLst/>
          </a:prstGeom>
          <a:noFill/>
          <a:ln w="9525">
            <a:noFill/>
            <a:miter lim="800000"/>
            <a:headEnd/>
            <a:tailEnd/>
          </a:ln>
        </p:spPr>
      </p:pic>
      <p:pic>
        <p:nvPicPr>
          <p:cNvPr id="10" name="Espace réservé du contenu 9" descr="G:\TDD\TDD\Photos\P1140958.JPG"/>
          <p:cNvPicPr>
            <a:picLocks noGrp="1"/>
          </p:cNvPicPr>
          <p:nvPr>
            <p:ph sz="quarter" idx="4"/>
          </p:nvPr>
        </p:nvPicPr>
        <p:blipFill>
          <a:blip r:embed="rId4" cstate="print"/>
          <a:srcRect/>
          <a:stretch>
            <a:fillRect/>
          </a:stretch>
        </p:blipFill>
        <p:spPr bwMode="auto">
          <a:xfrm>
            <a:off x="5000628" y="3857628"/>
            <a:ext cx="3024717" cy="2268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diamond(in)">
                                      <p:cBhvr>
                                        <p:cTn id="21" dur="2000"/>
                                        <p:tgtEl>
                                          <p:spTgt spid="4098"/>
                                        </p:tgtEl>
                                      </p:cBhvr>
                                    </p:animEffect>
                                  </p:childTnLst>
                                </p:cTn>
                              </p:par>
                              <p:par>
                                <p:cTn id="22" presetID="8"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par>
                                <p:cTn id="25" presetID="8"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00043"/>
            <a:ext cx="7772400" cy="2143140"/>
          </a:xfrm>
        </p:spPr>
        <p:txBody>
          <a:bodyPr/>
          <a:lstStyle/>
          <a:p>
            <a:r>
              <a:rPr lang="fr-FR" dirty="0" smtClean="0"/>
              <a:t>Voici notre power point sur :</a:t>
            </a:r>
            <a:br>
              <a:rPr lang="fr-FR" dirty="0" smtClean="0"/>
            </a:br>
            <a:r>
              <a:rPr lang="fr-FR" b="1" dirty="0" smtClean="0"/>
              <a:t>Le Développement Durable</a:t>
            </a:r>
            <a:endParaRPr lang="fr-FR" b="1" dirty="0"/>
          </a:p>
        </p:txBody>
      </p:sp>
      <p:sp>
        <p:nvSpPr>
          <p:cNvPr id="3" name="Sous-titre 2"/>
          <p:cNvSpPr>
            <a:spLocks noGrp="1"/>
          </p:cNvSpPr>
          <p:nvPr>
            <p:ph type="subTitle" idx="1"/>
          </p:nvPr>
        </p:nvSpPr>
        <p:spPr>
          <a:xfrm>
            <a:off x="1371600" y="2420888"/>
            <a:ext cx="6400800" cy="3217912"/>
          </a:xfrm>
        </p:spPr>
        <p:txBody>
          <a:bodyPr/>
          <a:lstStyle/>
          <a:p>
            <a:endParaRPr lang="fr-FR" dirty="0" smtClean="0"/>
          </a:p>
        </p:txBody>
      </p:sp>
      <p:pic>
        <p:nvPicPr>
          <p:cNvPr id="5" name="Image 4" descr="Résultat de recherche d'images pour &quot;Le Développement Durable&quot;"/>
          <p:cNvPicPr/>
          <p:nvPr/>
        </p:nvPicPr>
        <p:blipFill>
          <a:blip r:embed="rId2" cstate="print"/>
          <a:srcRect/>
          <a:stretch>
            <a:fillRect/>
          </a:stretch>
        </p:blipFill>
        <p:spPr bwMode="auto">
          <a:xfrm>
            <a:off x="1475656" y="2492896"/>
            <a:ext cx="6264696" cy="3096344"/>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
            </a:r>
            <a:br>
              <a:rPr lang="fr-FR" dirty="0" smtClean="0"/>
            </a:br>
            <a:r>
              <a:rPr lang="fr-FR" sz="4000" b="1" dirty="0" smtClean="0"/>
              <a:t>Qu’est-ce-que le développement durable?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buNone/>
            </a:pPr>
            <a:r>
              <a:rPr lang="fr-FR" dirty="0" smtClean="0"/>
              <a:t>     C’est continuer à développer notre technologie, de manière durable, tout en conservant la nature.</a:t>
            </a:r>
            <a:br>
              <a:rPr lang="fr-FR" dirty="0" smtClean="0"/>
            </a:br>
            <a:endParaRPr lang="fr-FR" dirty="0" smtClean="0"/>
          </a:p>
          <a:p>
            <a:endParaRPr lang="fr-FR" dirty="0"/>
          </a:p>
        </p:txBody>
      </p:sp>
      <p:pic>
        <p:nvPicPr>
          <p:cNvPr id="4" name="Image 3" descr="Résultat de recherche d'images pour &quot;Le Développement Durable&quot;"/>
          <p:cNvPicPr/>
          <p:nvPr/>
        </p:nvPicPr>
        <p:blipFill>
          <a:blip r:embed="rId2" cstate="print"/>
          <a:srcRect/>
          <a:stretch>
            <a:fillRect/>
          </a:stretch>
        </p:blipFill>
        <p:spPr bwMode="auto">
          <a:xfrm>
            <a:off x="2571736" y="3857628"/>
            <a:ext cx="3960440" cy="223224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1000"/>
                                        <p:tgtEl>
                                          <p:spTgt spid="3">
                                            <p:txEl>
                                              <p:pRg st="0" end="0"/>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Nos actions</a:t>
            </a:r>
            <a:br>
              <a:rPr lang="fr-FR" dirty="0" smtClean="0"/>
            </a:br>
            <a:endParaRPr lang="fr-FR" dirty="0"/>
          </a:p>
        </p:txBody>
      </p:sp>
      <p:sp>
        <p:nvSpPr>
          <p:cNvPr id="3" name="Espace réservé du contenu 2"/>
          <p:cNvSpPr>
            <a:spLocks noGrp="1"/>
          </p:cNvSpPr>
          <p:nvPr>
            <p:ph idx="1"/>
          </p:nvPr>
        </p:nvSpPr>
        <p:spPr>
          <a:xfrm>
            <a:off x="457200" y="1428736"/>
            <a:ext cx="8229600" cy="4697427"/>
          </a:xfrm>
        </p:spPr>
        <p:txBody>
          <a:bodyPr/>
          <a:lstStyle/>
          <a:p>
            <a:pPr>
              <a:buNone/>
            </a:pPr>
            <a:r>
              <a:rPr lang="fr-FR" dirty="0" smtClean="0"/>
              <a:t>   On a mis un collecteur de piles et de cartouches d’encre dans le hall et dans la salle des professeurs.</a:t>
            </a:r>
          </a:p>
          <a:p>
            <a:pPr>
              <a:buNone/>
            </a:pPr>
            <a:endParaRPr lang="fr-FR" dirty="0" smtClean="0"/>
          </a:p>
          <a:p>
            <a:pPr>
              <a:buNone/>
            </a:pPr>
            <a:endParaRPr lang="fr-FR" dirty="0" smtClean="0"/>
          </a:p>
          <a:p>
            <a:pPr>
              <a:buNone/>
            </a:pPr>
            <a:endParaRPr lang="fr-FR" dirty="0" smtClean="0"/>
          </a:p>
        </p:txBody>
      </p:sp>
      <p:pic>
        <p:nvPicPr>
          <p:cNvPr id="7" name="Image 6" descr="P1140925.JPG"/>
          <p:cNvPicPr>
            <a:picLocks noChangeAspect="1"/>
          </p:cNvPicPr>
          <p:nvPr/>
        </p:nvPicPr>
        <p:blipFill>
          <a:blip r:embed="rId3" cstate="print"/>
          <a:stretch>
            <a:fillRect/>
          </a:stretch>
        </p:blipFill>
        <p:spPr>
          <a:xfrm>
            <a:off x="642910" y="2928934"/>
            <a:ext cx="4429124" cy="3321843"/>
          </a:xfrm>
          <a:prstGeom prst="rect">
            <a:avLst/>
          </a:prstGeom>
        </p:spPr>
      </p:pic>
      <p:pic>
        <p:nvPicPr>
          <p:cNvPr id="8" name="Image 7" descr="P1140920.JPG"/>
          <p:cNvPicPr>
            <a:picLocks noChangeAspect="1"/>
          </p:cNvPicPr>
          <p:nvPr/>
        </p:nvPicPr>
        <p:blipFill>
          <a:blip r:embed="rId4" cstate="print"/>
          <a:stretch>
            <a:fillRect/>
          </a:stretch>
        </p:blipFill>
        <p:spPr>
          <a:xfrm>
            <a:off x="5500694" y="2928934"/>
            <a:ext cx="2464593" cy="3286124"/>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1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316</Words>
  <Application>Microsoft Office PowerPoint</Application>
  <PresentationFormat>Affichage à l'écran (4:3)</PresentationFormat>
  <Paragraphs>50</Paragraphs>
  <Slides>17</Slides>
  <Notes>2</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                                                                                                Dispositif Ulis       </vt:lpstr>
      <vt:lpstr>« Nous, collégiens éco-responsables »</vt:lpstr>
      <vt:lpstr>1- Courriers  aux sociétés</vt:lpstr>
      <vt:lpstr>2- Création de slogans et  réalisation d’affiches </vt:lpstr>
      <vt:lpstr>3- Montage et installation des collecteurs</vt:lpstr>
      <vt:lpstr>4-Conception et présentation d’un  PowerPoint dans les classes</vt:lpstr>
      <vt:lpstr>Voici notre power point sur : Le Développement Durable</vt:lpstr>
      <vt:lpstr> Qu’est-ce-que le développement durable? </vt:lpstr>
      <vt:lpstr> Nos actions </vt:lpstr>
      <vt:lpstr>Pourquoi ce choix ?</vt:lpstr>
      <vt:lpstr> Les cartouches d'encre sont également très nocives ! </vt:lpstr>
      <vt:lpstr> Elles polluent  notre air, nos sols, nos plages, nos mers... </vt:lpstr>
      <vt:lpstr>  C'est tellement facile de les recycler : -soit pour en refaire d'autres  -soit pour fabriquer de nouveaux objets... </vt:lpstr>
      <vt:lpstr>  Nous avons crée des affiches...   Qu'en pensez-vous ?  </vt:lpstr>
      <vt:lpstr>En plus, vous faîtes une action solidaire !</vt:lpstr>
      <vt:lpstr>Diapositive 16</vt:lpstr>
      <vt:lpstr>A ce jour…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développement durable</dc:title>
  <dc:creator>Eleve</dc:creator>
  <cp:lastModifiedBy>gilcia</cp:lastModifiedBy>
  <cp:revision>44</cp:revision>
  <dcterms:created xsi:type="dcterms:W3CDTF">2019-02-18T09:40:36Z</dcterms:created>
  <dcterms:modified xsi:type="dcterms:W3CDTF">2019-04-26T08:54:36Z</dcterms:modified>
</cp:coreProperties>
</file>