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89750" cy="96710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e-Pierre Marchini" initials="MM" lastIdx="4"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77" d="100"/>
          <a:sy n="77" d="100"/>
        </p:scale>
        <p:origin x="-114"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4-10T17:29:07.446" idx="4">
    <p:pos x="10" y="10"/>
    <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AD7CB37-570E-424A-B87E-F65D84DB965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B0E0ADEE-161D-4412-BB23-2F873FAFB7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1A023C56-C6D6-4563-8DE1-64A72AE88F39}"/>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5" name="Espace réservé du pied de page 4">
            <a:extLst>
              <a:ext uri="{FF2B5EF4-FFF2-40B4-BE49-F238E27FC236}">
                <a16:creationId xmlns:a16="http://schemas.microsoft.com/office/drawing/2014/main" xmlns="" id="{70ED4695-7CD5-48C9-81A1-F2677A0AFD0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17E7CA0F-BAF5-4533-8B62-904033D71FBD}"/>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85388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1F3A698-A5E8-4BEF-8ECC-C8D1475D1F1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749178E2-A342-4409-A537-42A56325A22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7EB50F07-E3A3-4844-91A5-5F0097BDA2EC}"/>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5" name="Espace réservé du pied de page 4">
            <a:extLst>
              <a:ext uri="{FF2B5EF4-FFF2-40B4-BE49-F238E27FC236}">
                <a16:creationId xmlns:a16="http://schemas.microsoft.com/office/drawing/2014/main" xmlns="" id="{1E540ED5-3521-4358-865A-9AE0F517CD1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5C0DD735-DE9B-4419-81D4-4A555080882C}"/>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3089960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4FEB73EE-A9E0-4841-B38C-A821D52A059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5165A13A-8AEC-405F-BB35-7E5FDEA52F1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52D77436-C100-4AB4-861D-C14FC54CFECF}"/>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5" name="Espace réservé du pied de page 4">
            <a:extLst>
              <a:ext uri="{FF2B5EF4-FFF2-40B4-BE49-F238E27FC236}">
                <a16:creationId xmlns:a16="http://schemas.microsoft.com/office/drawing/2014/main" xmlns="" id="{9B731946-E85E-4C07-8BA8-99DFD5BA1E0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D84F65C7-F508-4143-B320-876B42F81ECA}"/>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575991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06DC1D0-B9B7-412F-852C-E1DC6E535E5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28ED89C5-32D7-4DD9-987A-CAEB7E591FC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26168A64-C4A8-414F-8F77-7E678936991E}"/>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5" name="Espace réservé du pied de page 4">
            <a:extLst>
              <a:ext uri="{FF2B5EF4-FFF2-40B4-BE49-F238E27FC236}">
                <a16:creationId xmlns:a16="http://schemas.microsoft.com/office/drawing/2014/main" xmlns="" id="{BCB68DD1-0A25-4DDA-90A7-839F945035A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8BA124E3-E03E-423C-B564-6D9168341D8F}"/>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1403403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B9C7117-40E3-4477-BC81-E1BF61BAA64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8A0CDFED-C863-4C94-B773-B368E680D6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8E976995-A986-4436-98C8-2337695CFCC3}"/>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5" name="Espace réservé du pied de page 4">
            <a:extLst>
              <a:ext uri="{FF2B5EF4-FFF2-40B4-BE49-F238E27FC236}">
                <a16:creationId xmlns:a16="http://schemas.microsoft.com/office/drawing/2014/main" xmlns="" id="{8D743CA6-699C-4C13-890A-9D7071DEB3D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C4E71890-84C7-4078-979F-DE130F1353DE}"/>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2519651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C2D16A7-8331-4238-8603-0E481BC8039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613C096F-90F8-46E6-88E6-DDEB26AAEE3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6559DC07-7C94-4760-A4B6-5F428E826A3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1C47CBE6-040F-4EA7-8A28-D12485C00D1D}"/>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6" name="Espace réservé du pied de page 5">
            <a:extLst>
              <a:ext uri="{FF2B5EF4-FFF2-40B4-BE49-F238E27FC236}">
                <a16:creationId xmlns:a16="http://schemas.microsoft.com/office/drawing/2014/main" xmlns="" id="{CBCADC78-57A5-489D-831E-9470ED4A62E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045C136F-FE48-42F1-A77B-7777EBF075CD}"/>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2750977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0AF085D-4E14-4EA8-AA78-631923DD0AC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D307FF96-CEA7-4C06-BFDD-C45CB56E89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E4A352D7-D1F8-46EF-BA14-922B3AD9CE7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97D358A4-02BE-459D-9859-E96A8AD816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11966D1D-BCFB-4404-8277-CD70F0DE800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6D1DDC8C-19B3-488B-9CA5-A86E6425D55D}"/>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8" name="Espace réservé du pied de page 7">
            <a:extLst>
              <a:ext uri="{FF2B5EF4-FFF2-40B4-BE49-F238E27FC236}">
                <a16:creationId xmlns:a16="http://schemas.microsoft.com/office/drawing/2014/main" xmlns="" id="{38799F1C-7DD9-4563-B59C-6DC79588E2A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3586A916-0780-44A8-A650-509060306159}"/>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4097468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9FCC075-3C3D-41AC-A9FF-E3853B19208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DFCB8315-950C-4867-B4AD-C07015957885}"/>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4" name="Espace réservé du pied de page 3">
            <a:extLst>
              <a:ext uri="{FF2B5EF4-FFF2-40B4-BE49-F238E27FC236}">
                <a16:creationId xmlns:a16="http://schemas.microsoft.com/office/drawing/2014/main" xmlns="" id="{1DD78D9F-7944-4F93-978D-5B816488BAA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4946317E-172E-4B21-AFCB-6ED0B67FF0D5}"/>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3620229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2EA492E9-8C9C-4441-8DC2-79BE1C431F81}"/>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3" name="Espace réservé du pied de page 2">
            <a:extLst>
              <a:ext uri="{FF2B5EF4-FFF2-40B4-BE49-F238E27FC236}">
                <a16:creationId xmlns:a16="http://schemas.microsoft.com/office/drawing/2014/main" xmlns="" id="{C6281E0C-C927-4CC6-8C6C-F55BC0C4473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9BBE9889-2D01-422D-8B19-5E07F3D40E68}"/>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209507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3A02759-A48E-4A55-84AE-8DD2A09E31F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145A45C7-E4B7-410E-B50C-E2C366FAEB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5C7580F2-5A9B-4306-9F19-EDFE2BFD4A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A95DC92E-8FC4-4341-9E9E-04F8C88E939D}"/>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6" name="Espace réservé du pied de page 5">
            <a:extLst>
              <a:ext uri="{FF2B5EF4-FFF2-40B4-BE49-F238E27FC236}">
                <a16:creationId xmlns:a16="http://schemas.microsoft.com/office/drawing/2014/main" xmlns="" id="{8B49FB5C-9E5D-4E2B-8905-2F94222AB53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CE45C187-2CBC-4678-AD56-35B51CE49558}"/>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1665800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5CF7DE6-9DDB-497F-816C-FCE2D85E404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662B744A-BF8C-4083-9E9E-5B725F841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98A0D18F-CCC3-4D03-B0B1-A828E0B854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B31F6EAC-0E5B-4DC8-8F41-332CE7C5A841}"/>
              </a:ext>
            </a:extLst>
          </p:cNvPr>
          <p:cNvSpPr>
            <a:spLocks noGrp="1"/>
          </p:cNvSpPr>
          <p:nvPr>
            <p:ph type="dt" sz="half" idx="10"/>
          </p:nvPr>
        </p:nvSpPr>
        <p:spPr/>
        <p:txBody>
          <a:bodyPr/>
          <a:lstStyle/>
          <a:p>
            <a:fld id="{B66C0A93-029E-4DE7-BE35-270D1B15F356}" type="datetimeFigureOut">
              <a:rPr lang="fr-FR" smtClean="0"/>
              <a:t>15/04/2021</a:t>
            </a:fld>
            <a:endParaRPr lang="fr-FR"/>
          </a:p>
        </p:txBody>
      </p:sp>
      <p:sp>
        <p:nvSpPr>
          <p:cNvPr id="6" name="Espace réservé du pied de page 5">
            <a:extLst>
              <a:ext uri="{FF2B5EF4-FFF2-40B4-BE49-F238E27FC236}">
                <a16:creationId xmlns:a16="http://schemas.microsoft.com/office/drawing/2014/main" xmlns="" id="{CDB3B5C7-E710-45A3-B6AB-5D4BBEB3665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5DB3C5E8-56DD-4BCA-B3C5-BA0AA88A0A9B}"/>
              </a:ext>
            </a:extLst>
          </p:cNvPr>
          <p:cNvSpPr>
            <a:spLocks noGrp="1"/>
          </p:cNvSpPr>
          <p:nvPr>
            <p:ph type="sldNum" sz="quarter" idx="12"/>
          </p:nvPr>
        </p:nvSpPr>
        <p:spPr/>
        <p:txBody>
          <a:bodyPr/>
          <a:lstStyle/>
          <a:p>
            <a:fld id="{9AED707E-22D9-4986-B12F-BD3BB65D6541}" type="slidenum">
              <a:rPr lang="fr-FR" smtClean="0"/>
              <a:t>‹N°›</a:t>
            </a:fld>
            <a:endParaRPr lang="fr-FR"/>
          </a:p>
        </p:txBody>
      </p:sp>
    </p:spTree>
    <p:extLst>
      <p:ext uri="{BB962C8B-B14F-4D97-AF65-F5344CB8AC3E}">
        <p14:creationId xmlns:p14="http://schemas.microsoft.com/office/powerpoint/2010/main" val="21671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C0EFEE26-1FEF-470C-A1E6-6DCE9293D3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44A4AFD8-5821-40B4-8F8B-96CEAA6139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8416E198-FA6D-40BD-8CE9-4D8D2F50B7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6C0A93-029E-4DE7-BE35-270D1B15F356}" type="datetimeFigureOut">
              <a:rPr lang="fr-FR" smtClean="0"/>
              <a:t>15/04/2021</a:t>
            </a:fld>
            <a:endParaRPr lang="fr-FR"/>
          </a:p>
        </p:txBody>
      </p:sp>
      <p:sp>
        <p:nvSpPr>
          <p:cNvPr id="5" name="Espace réservé du pied de page 4">
            <a:extLst>
              <a:ext uri="{FF2B5EF4-FFF2-40B4-BE49-F238E27FC236}">
                <a16:creationId xmlns:a16="http://schemas.microsoft.com/office/drawing/2014/main" xmlns="" id="{540EDDFA-1F6F-4552-85B1-5E2F9AE48F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D74AC68B-C9FE-4AD1-8D17-570A0CC908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ED707E-22D9-4986-B12F-BD3BB65D6541}" type="slidenum">
              <a:rPr lang="fr-FR" smtClean="0"/>
              <a:t>‹N°›</a:t>
            </a:fld>
            <a:endParaRPr lang="fr-FR"/>
          </a:p>
        </p:txBody>
      </p:sp>
    </p:spTree>
    <p:extLst>
      <p:ext uri="{BB962C8B-B14F-4D97-AF65-F5344CB8AC3E}">
        <p14:creationId xmlns:p14="http://schemas.microsoft.com/office/powerpoint/2010/main" val="2494803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4.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1.jpeg"/><Relationship Id="rId3" Type="http://schemas.openxmlformats.org/officeDocument/2006/relationships/image" Target="../media/image8.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image" Target="../media/image3.jpeg"/><Relationship Id="rId11" Type="http://schemas.openxmlformats.org/officeDocument/2006/relationships/image" Target="../media/image13.jpeg"/><Relationship Id="rId5" Type="http://schemas.openxmlformats.org/officeDocument/2006/relationships/image" Target="../media/image12.jpeg"/><Relationship Id="rId10" Type="http://schemas.openxmlformats.org/officeDocument/2006/relationships/image" Target="../media/image6.jpeg"/><Relationship Id="rId4" Type="http://schemas.openxmlformats.org/officeDocument/2006/relationships/image" Target="../media/image4.jpeg"/><Relationship Id="rId9"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image" Target="../media/image18.jp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17.jpg"/><Relationship Id="rId5" Type="http://schemas.openxmlformats.org/officeDocument/2006/relationships/image" Target="../media/image16.jp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6.jpg"/><Relationship Id="rId3" Type="http://schemas.openxmlformats.org/officeDocument/2006/relationships/image" Target="../media/image21.jpg"/><Relationship Id="rId7" Type="http://schemas.openxmlformats.org/officeDocument/2006/relationships/image" Target="../media/image25.jpg"/><Relationship Id="rId12" Type="http://schemas.openxmlformats.org/officeDocument/2006/relationships/comments" Target="../comments/comment1.xml"/><Relationship Id="rId2" Type="http://schemas.openxmlformats.org/officeDocument/2006/relationships/image" Target="../media/image20.jpg"/><Relationship Id="rId1" Type="http://schemas.openxmlformats.org/officeDocument/2006/relationships/slideLayout" Target="../slideLayouts/slideLayout2.xml"/><Relationship Id="rId6" Type="http://schemas.openxmlformats.org/officeDocument/2006/relationships/image" Target="../media/image24.jpg"/><Relationship Id="rId11" Type="http://schemas.openxmlformats.org/officeDocument/2006/relationships/image" Target="../media/image29.jpg"/><Relationship Id="rId5" Type="http://schemas.openxmlformats.org/officeDocument/2006/relationships/image" Target="../media/image23.jpg"/><Relationship Id="rId10" Type="http://schemas.openxmlformats.org/officeDocument/2006/relationships/image" Target="../media/image28.jpg"/><Relationship Id="rId4" Type="http://schemas.openxmlformats.org/officeDocument/2006/relationships/image" Target="../media/image22.jpg"/><Relationship Id="rId9" Type="http://schemas.openxmlformats.org/officeDocument/2006/relationships/image" Target="../media/image2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1">
            <a:extLst>
              <a:ext uri="{FF2B5EF4-FFF2-40B4-BE49-F238E27FC236}">
                <a16:creationId xmlns:a16="http://schemas.microsoft.com/office/drawing/2014/main" xmlns="" id="{C2554CA6-288E-4202-BC52-2E5A8F0C0A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3">
            <a:extLst>
              <a:ext uri="{FF2B5EF4-FFF2-40B4-BE49-F238E27FC236}">
                <a16:creationId xmlns:a16="http://schemas.microsoft.com/office/drawing/2014/main" xmlns="" id="{B10BB131-AC8E-4A8E-A5D1-36260F720C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xmlns="" id="{F6B07D9C-DFB0-4DBC-8368-D2AB18DA93DB}"/>
              </a:ext>
            </a:extLst>
          </p:cNvPr>
          <p:cNvSpPr>
            <a:spLocks noGrp="1"/>
          </p:cNvSpPr>
          <p:nvPr>
            <p:ph type="ctrTitle"/>
          </p:nvPr>
        </p:nvSpPr>
        <p:spPr>
          <a:xfrm>
            <a:off x="1171074" y="1396686"/>
            <a:ext cx="3240506" cy="4064628"/>
          </a:xfrm>
        </p:spPr>
        <p:txBody>
          <a:bodyPr vert="horz" lIns="91440" tIns="45720" rIns="91440" bIns="45720" rtlCol="0" anchor="ctr">
            <a:normAutofit/>
          </a:bodyPr>
          <a:lstStyle/>
          <a:p>
            <a:pPr algn="l"/>
            <a:r>
              <a:rPr lang="en-US" sz="4400" kern="1200" dirty="0">
                <a:solidFill>
                  <a:srgbClr val="FFFFFF"/>
                </a:solidFill>
                <a:latin typeface="Comic Sans MS" panose="030F0702030302020204" pitchFamily="66" charset="0"/>
              </a:rPr>
              <a:t>Le monde du vivant: les animaux </a:t>
            </a:r>
          </a:p>
        </p:txBody>
      </p:sp>
      <p:sp>
        <p:nvSpPr>
          <p:cNvPr id="36" name="Arc 35">
            <a:extLst>
              <a:ext uri="{FF2B5EF4-FFF2-40B4-BE49-F238E27FC236}">
                <a16:creationId xmlns:a16="http://schemas.microsoft.com/office/drawing/2014/main" xmlns="" id="{5B7778FC-632E-4DCA-A7CB-0D7731CCF9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8" name="Oval 37">
            <a:extLst>
              <a:ext uri="{FF2B5EF4-FFF2-40B4-BE49-F238E27FC236}">
                <a16:creationId xmlns:a16="http://schemas.microsoft.com/office/drawing/2014/main" xmlns="" id="{FA23A907-97FB-4A8F-880A-DD77401C429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Sous-titre 2">
            <a:extLst>
              <a:ext uri="{FF2B5EF4-FFF2-40B4-BE49-F238E27FC236}">
                <a16:creationId xmlns:a16="http://schemas.microsoft.com/office/drawing/2014/main" xmlns="" id="{0D667AA9-8A6F-41EE-BF64-D4D672CE535C}"/>
              </a:ext>
            </a:extLst>
          </p:cNvPr>
          <p:cNvSpPr>
            <a:spLocks noGrp="1"/>
          </p:cNvSpPr>
          <p:nvPr>
            <p:ph type="subTitle" idx="1"/>
          </p:nvPr>
        </p:nvSpPr>
        <p:spPr>
          <a:xfrm>
            <a:off x="5370153" y="1526033"/>
            <a:ext cx="5911799" cy="4842962"/>
          </a:xfrm>
        </p:spPr>
        <p:txBody>
          <a:bodyPr vert="horz" lIns="91440" tIns="45720" rIns="91440" bIns="45720" rtlCol="0">
            <a:noAutofit/>
          </a:bodyPr>
          <a:lstStyle/>
          <a:p>
            <a:pPr indent="-228600" algn="l">
              <a:buFont typeface="Arial" panose="020B0604020202020204" pitchFamily="34" charset="0"/>
              <a:buChar char="•"/>
            </a:pPr>
            <a:r>
              <a:rPr lang="en-US" sz="1400" dirty="0">
                <a:latin typeface="Comic Sans MS" panose="030F0702030302020204" pitchFamily="66" charset="0"/>
              </a:rPr>
              <a:t>ECOLE MATERNELLE D’ARENA VESCOVATO</a:t>
            </a:r>
          </a:p>
          <a:p>
            <a:pPr indent="-228600" algn="l">
              <a:buFont typeface="Arial" panose="020B0604020202020204" pitchFamily="34" charset="0"/>
              <a:buChar char="•"/>
            </a:pPr>
            <a:r>
              <a:rPr lang="en-US" sz="1400" dirty="0">
                <a:latin typeface="Comic Sans MS" panose="030F0702030302020204" pitchFamily="66" charset="0"/>
              </a:rPr>
              <a:t>CLASSE DE MOYENNE SECTION DE MATERNELLE </a:t>
            </a:r>
          </a:p>
          <a:p>
            <a:pPr indent="-228600" algn="l">
              <a:buFont typeface="Arial" panose="020B0604020202020204" pitchFamily="34" charset="0"/>
              <a:buChar char="•"/>
            </a:pPr>
            <a:r>
              <a:rPr lang="en-US" sz="1400" dirty="0">
                <a:latin typeface="Comic Sans MS" panose="030F0702030302020204" pitchFamily="66" charset="0"/>
              </a:rPr>
              <a:t>ENSEIGNANTE: Marie-Pierre Marchini</a:t>
            </a:r>
          </a:p>
          <a:p>
            <a:pPr indent="-228600" algn="l">
              <a:buFont typeface="Arial" panose="020B0604020202020204" pitchFamily="34" charset="0"/>
              <a:buChar char="•"/>
            </a:pPr>
            <a:r>
              <a:rPr lang="en-US" sz="1400" dirty="0">
                <a:latin typeface="Comic Sans MS" panose="030F0702030302020204" pitchFamily="66" charset="0"/>
              </a:rPr>
              <a:t>Nombre d’élèves: 18</a:t>
            </a:r>
          </a:p>
          <a:p>
            <a:pPr indent="-228600" algn="l">
              <a:buFont typeface="Arial" panose="020B0604020202020204" pitchFamily="34" charset="0"/>
              <a:buChar char="•"/>
            </a:pPr>
            <a:r>
              <a:rPr lang="en-US" sz="1400" dirty="0">
                <a:latin typeface="Comic Sans MS" panose="030F0702030302020204" pitchFamily="66" charset="0"/>
              </a:rPr>
              <a:t>Partenaire: CDC ( Christine Avignon)</a:t>
            </a:r>
          </a:p>
          <a:p>
            <a:pPr indent="-228600" algn="l">
              <a:buFont typeface="Arial" panose="020B0604020202020204" pitchFamily="34" charset="0"/>
              <a:buChar char="•"/>
            </a:pPr>
            <a:r>
              <a:rPr lang="en-US" sz="1400" dirty="0">
                <a:latin typeface="Comic Sans MS" panose="030F0702030302020204" pitchFamily="66" charset="0"/>
              </a:rPr>
              <a:t>Objectifs visés : A partir de la découverte de lectures, nous </a:t>
            </a:r>
            <a:r>
              <a:rPr lang="en-US" sz="1400" dirty="0" err="1">
                <a:latin typeface="Comic Sans MS" panose="030F0702030302020204" pitchFamily="66" charset="0"/>
              </a:rPr>
              <a:t>avons</a:t>
            </a:r>
            <a:r>
              <a:rPr lang="en-US" sz="1400" dirty="0">
                <a:latin typeface="Comic Sans MS" panose="030F0702030302020204" pitchFamily="66" charset="0"/>
              </a:rPr>
              <a:t> </a:t>
            </a:r>
            <a:r>
              <a:rPr lang="en-US" sz="1400" dirty="0" err="1">
                <a:latin typeface="Comic Sans MS" panose="030F0702030302020204" pitchFamily="66" charset="0"/>
              </a:rPr>
              <a:t>pu</a:t>
            </a:r>
            <a:r>
              <a:rPr lang="en-US" sz="1400" dirty="0">
                <a:latin typeface="Comic Sans MS" panose="030F0702030302020204" pitchFamily="66" charset="0"/>
              </a:rPr>
              <a:t> aborder les notions suivantes:</a:t>
            </a:r>
          </a:p>
          <a:p>
            <a:pPr indent="-228600" algn="l">
              <a:buFont typeface="Arial" panose="020B0604020202020204" pitchFamily="34" charset="0"/>
              <a:buChar char="•"/>
            </a:pPr>
            <a:r>
              <a:rPr lang="en-US" sz="1400" b="1" dirty="0">
                <a:latin typeface="Comic Sans MS" panose="030F0702030302020204" pitchFamily="66" charset="0"/>
              </a:rPr>
              <a:t>Ovipare/Vivipare.</a:t>
            </a:r>
          </a:p>
          <a:p>
            <a:pPr indent="-228600" algn="l">
              <a:buFont typeface="Arial" panose="020B0604020202020204" pitchFamily="34" charset="0"/>
              <a:buChar char="•"/>
            </a:pPr>
            <a:r>
              <a:rPr lang="en-US" sz="1400" b="1" dirty="0">
                <a:latin typeface="Comic Sans MS" panose="030F0702030302020204" pitchFamily="66" charset="0"/>
              </a:rPr>
              <a:t>Les régimes alimentaires: qui mange quoi?</a:t>
            </a:r>
          </a:p>
          <a:p>
            <a:pPr indent="-228600" algn="l">
              <a:buFont typeface="Arial" panose="020B0604020202020204" pitchFamily="34" charset="0"/>
              <a:buChar char="•"/>
            </a:pPr>
            <a:r>
              <a:rPr lang="en-US" sz="1400" b="1" dirty="0">
                <a:latin typeface="Comic Sans MS" panose="030F0702030302020204" pitchFamily="66" charset="0"/>
              </a:rPr>
              <a:t>Qui est passé par là? </a:t>
            </a:r>
            <a:r>
              <a:rPr lang="en-US" sz="1400" dirty="0">
                <a:latin typeface="Comic Sans MS" panose="030F0702030302020204" pitchFamily="66" charset="0"/>
              </a:rPr>
              <a:t>( en fonction des traces animales).</a:t>
            </a:r>
          </a:p>
          <a:p>
            <a:pPr indent="-228600" algn="l">
              <a:buFont typeface="Arial" panose="020B0604020202020204" pitchFamily="34" charset="0"/>
              <a:buChar char="•"/>
            </a:pPr>
            <a:r>
              <a:rPr lang="en-US" sz="1400" dirty="0">
                <a:latin typeface="Comic Sans MS" panose="030F0702030302020204" pitchFamily="66" charset="0"/>
              </a:rPr>
              <a:t>L’aboutissement de ce projet sera la sortie prévue le 4 mai 2021 à CAP SUD sur le lieu-</a:t>
            </a:r>
            <a:r>
              <a:rPr lang="en-US" sz="1400" dirty="0" err="1">
                <a:latin typeface="Comic Sans MS" panose="030F0702030302020204" pitchFamily="66" charset="0"/>
              </a:rPr>
              <a:t>dit</a:t>
            </a:r>
            <a:r>
              <a:rPr lang="en-US" sz="1400" dirty="0">
                <a:latin typeface="Comic Sans MS" panose="030F0702030302020204" pitchFamily="66" charset="0"/>
              </a:rPr>
              <a:t> “ Mucchiatana” avec l’observation des traces animales( traces de pattes et excréments qui donneront peut-être des indications sur les animaux et leur </a:t>
            </a:r>
            <a:r>
              <a:rPr lang="en-US" sz="1400" dirty="0" err="1">
                <a:latin typeface="Comic Sans MS" panose="030F0702030302020204" pitchFamily="66" charset="0"/>
              </a:rPr>
              <a:t>territoire</a:t>
            </a:r>
            <a:r>
              <a:rPr lang="en-US" sz="1400" dirty="0">
                <a:latin typeface="Comic Sans MS" panose="030F0702030302020204" pitchFamily="66" charset="0"/>
              </a:rPr>
              <a:t>. On </a:t>
            </a:r>
            <a:r>
              <a:rPr lang="en-US" sz="1400" dirty="0" err="1">
                <a:latin typeface="Comic Sans MS" panose="030F0702030302020204" pitchFamily="66" charset="0"/>
              </a:rPr>
              <a:t>pourra</a:t>
            </a:r>
            <a:r>
              <a:rPr lang="en-US" sz="1400" dirty="0">
                <a:latin typeface="Comic Sans MS" panose="030F0702030302020204" pitchFamily="66" charset="0"/>
              </a:rPr>
              <a:t> </a:t>
            </a:r>
            <a:r>
              <a:rPr lang="en-US" sz="1400" dirty="0" err="1">
                <a:latin typeface="Comic Sans MS" panose="030F0702030302020204" pitchFamily="66" charset="0"/>
              </a:rPr>
              <a:t>ainsi</a:t>
            </a:r>
            <a:r>
              <a:rPr lang="en-US" sz="1400" dirty="0">
                <a:latin typeface="Comic Sans MS" panose="030F0702030302020204" pitchFamily="66" charset="0"/>
              </a:rPr>
              <a:t> </a:t>
            </a:r>
            <a:r>
              <a:rPr lang="en-US" sz="1400" dirty="0" err="1">
                <a:latin typeface="Comic Sans MS" panose="030F0702030302020204" pitchFamily="66" charset="0"/>
              </a:rPr>
              <a:t>réfléchir</a:t>
            </a:r>
            <a:r>
              <a:rPr lang="en-US" sz="1400" dirty="0">
                <a:latin typeface="Comic Sans MS" panose="030F0702030302020204" pitchFamily="66" charset="0"/>
              </a:rPr>
              <a:t> au milieu de vie et </a:t>
            </a:r>
            <a:r>
              <a:rPr lang="en-US" sz="1400" dirty="0" err="1">
                <a:latin typeface="Comic Sans MS" panose="030F0702030302020204" pitchFamily="66" charset="0"/>
              </a:rPr>
              <a:t>parler</a:t>
            </a:r>
            <a:r>
              <a:rPr lang="en-US" sz="1400" dirty="0">
                <a:latin typeface="Comic Sans MS" panose="030F0702030302020204" pitchFamily="66" charset="0"/>
              </a:rPr>
              <a:t> du régime </a:t>
            </a:r>
            <a:r>
              <a:rPr lang="en-US" sz="1400" dirty="0" err="1">
                <a:latin typeface="Comic Sans MS" panose="030F0702030302020204" pitchFamily="66" charset="0"/>
              </a:rPr>
              <a:t>alimentaire.Ce</a:t>
            </a:r>
            <a:r>
              <a:rPr lang="en-US" sz="1400" dirty="0">
                <a:latin typeface="Comic Sans MS" panose="030F0702030302020204" pitchFamily="66" charset="0"/>
              </a:rPr>
              <a:t> sera </a:t>
            </a:r>
            <a:r>
              <a:rPr lang="en-US" sz="1400" dirty="0" err="1">
                <a:latin typeface="Comic Sans MS" panose="030F0702030302020204" pitchFamily="66" charset="0"/>
              </a:rPr>
              <a:t>aussi</a:t>
            </a:r>
            <a:r>
              <a:rPr lang="en-US" sz="1400" dirty="0">
                <a:latin typeface="Comic Sans MS" panose="030F0702030302020204" pitchFamily="66" charset="0"/>
              </a:rPr>
              <a:t> </a:t>
            </a:r>
            <a:r>
              <a:rPr lang="en-US" sz="1400" dirty="0" err="1">
                <a:latin typeface="Comic Sans MS" panose="030F0702030302020204" pitchFamily="66" charset="0"/>
              </a:rPr>
              <a:t>l’occasion</a:t>
            </a:r>
            <a:r>
              <a:rPr lang="en-US" sz="1400" dirty="0">
                <a:latin typeface="Comic Sans MS" panose="030F0702030302020204" pitchFamily="66" charset="0"/>
              </a:rPr>
              <a:t> </a:t>
            </a:r>
            <a:r>
              <a:rPr lang="en-US" sz="1400" dirty="0" err="1">
                <a:latin typeface="Comic Sans MS" panose="030F0702030302020204" pitchFamily="66" charset="0"/>
              </a:rPr>
              <a:t>d’observer</a:t>
            </a:r>
            <a:r>
              <a:rPr lang="en-US" sz="1400" dirty="0">
                <a:latin typeface="Comic Sans MS" panose="030F0702030302020204" pitchFamily="66" charset="0"/>
              </a:rPr>
              <a:t> </a:t>
            </a:r>
            <a:r>
              <a:rPr lang="en-US" sz="1400" dirty="0" err="1">
                <a:latin typeface="Comic Sans MS" panose="030F0702030302020204" pitchFamily="66" charset="0"/>
              </a:rPr>
              <a:t>quelques</a:t>
            </a:r>
            <a:r>
              <a:rPr lang="en-US" sz="1400" dirty="0">
                <a:latin typeface="Comic Sans MS" panose="030F0702030302020204" pitchFamily="66" charset="0"/>
              </a:rPr>
              <a:t> </a:t>
            </a:r>
            <a:r>
              <a:rPr lang="en-US" sz="1400" dirty="0" err="1">
                <a:latin typeface="Comic Sans MS" panose="030F0702030302020204" pitchFamily="66" charset="0"/>
              </a:rPr>
              <a:t>végétaux</a:t>
            </a:r>
            <a:r>
              <a:rPr lang="en-US" sz="1400" dirty="0">
                <a:latin typeface="Comic Sans MS" panose="030F0702030302020204" pitchFamily="66" charset="0"/>
              </a:rPr>
              <a:t>. Les notions de </a:t>
            </a:r>
            <a:r>
              <a:rPr lang="en-US" sz="1400" dirty="0" err="1">
                <a:latin typeface="Comic Sans MS" panose="030F0702030302020204" pitchFamily="66" charset="0"/>
              </a:rPr>
              <a:t>vivipare</a:t>
            </a:r>
            <a:r>
              <a:rPr lang="en-US" sz="1400" dirty="0">
                <a:latin typeface="Comic Sans MS" panose="030F0702030302020204" pitchFamily="66" charset="0"/>
              </a:rPr>
              <a:t> et </a:t>
            </a:r>
            <a:r>
              <a:rPr lang="en-US" sz="1400" dirty="0" err="1">
                <a:latin typeface="Comic Sans MS" panose="030F0702030302020204" pitchFamily="66" charset="0"/>
              </a:rPr>
              <a:t>ovipare</a:t>
            </a:r>
            <a:r>
              <a:rPr lang="en-US" sz="1400" dirty="0">
                <a:latin typeface="Comic Sans MS" panose="030F0702030302020204" pitchFamily="66" charset="0"/>
              </a:rPr>
              <a:t> </a:t>
            </a:r>
            <a:r>
              <a:rPr lang="en-US" sz="1400" dirty="0" err="1">
                <a:latin typeface="Comic Sans MS" panose="030F0702030302020204" pitchFamily="66" charset="0"/>
              </a:rPr>
              <a:t>seront</a:t>
            </a:r>
            <a:r>
              <a:rPr lang="en-US" sz="1400" dirty="0">
                <a:latin typeface="Comic Sans MS" panose="030F0702030302020204" pitchFamily="66" charset="0"/>
              </a:rPr>
              <a:t> </a:t>
            </a:r>
            <a:r>
              <a:rPr lang="en-US" sz="1400" dirty="0" err="1">
                <a:latin typeface="Comic Sans MS" panose="030F0702030302020204" pitchFamily="66" charset="0"/>
              </a:rPr>
              <a:t>utilisées</a:t>
            </a:r>
            <a:r>
              <a:rPr lang="en-US" sz="1400" dirty="0">
                <a:latin typeface="Comic Sans MS" panose="030F0702030302020204" pitchFamily="66" charset="0"/>
              </a:rPr>
              <a:t> tout au long de la promenade.</a:t>
            </a:r>
          </a:p>
        </p:txBody>
      </p:sp>
    </p:spTree>
    <p:extLst>
      <p:ext uri="{BB962C8B-B14F-4D97-AF65-F5344CB8AC3E}">
        <p14:creationId xmlns:p14="http://schemas.microsoft.com/office/powerpoint/2010/main" val="2239737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xmlns="" id="{45D37F4E-DDB4-456B-97E0-9937730A03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xmlns="" id="{4791AC57-F73C-4157-A76E-C2CDB8E798CA}"/>
              </a:ext>
            </a:extLst>
          </p:cNvPr>
          <p:cNvSpPr>
            <a:spLocks noGrp="1"/>
          </p:cNvSpPr>
          <p:nvPr>
            <p:ph type="title"/>
          </p:nvPr>
        </p:nvSpPr>
        <p:spPr>
          <a:xfrm>
            <a:off x="572493" y="238539"/>
            <a:ext cx="11018520" cy="1434415"/>
          </a:xfrm>
        </p:spPr>
        <p:txBody>
          <a:bodyPr anchor="b">
            <a:normAutofit/>
          </a:bodyPr>
          <a:lstStyle/>
          <a:p>
            <a:r>
              <a:rPr lang="fr-FR" sz="5400">
                <a:latin typeface="Comic Sans MS" panose="030F0702030302020204" pitchFamily="66" charset="0"/>
              </a:rPr>
              <a:t>OVIPARE ou VIVIPARE?</a:t>
            </a:r>
          </a:p>
        </p:txBody>
      </p:sp>
      <p:sp>
        <p:nvSpPr>
          <p:cNvPr id="73" name="sketchy line">
            <a:extLst>
              <a:ext uri="{FF2B5EF4-FFF2-40B4-BE49-F238E27FC236}">
                <a16:creationId xmlns:a16="http://schemas.microsoft.com/office/drawing/2014/main" xmlns="" id="{B2DD41CD-8F47-4F56-AD12-4E2FF76969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xmln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xmlns="" id="{B4ABEB38-71CD-47DB-99D5-B8AA61D25F49}"/>
              </a:ext>
            </a:extLst>
          </p:cNvPr>
          <p:cNvSpPr>
            <a:spLocks noGrp="1"/>
          </p:cNvSpPr>
          <p:nvPr>
            <p:ph idx="1"/>
          </p:nvPr>
        </p:nvSpPr>
        <p:spPr>
          <a:xfrm>
            <a:off x="572493" y="2071316"/>
            <a:ext cx="6713552" cy="4119172"/>
          </a:xfrm>
        </p:spPr>
        <p:txBody>
          <a:bodyPr anchor="t">
            <a:normAutofit/>
          </a:bodyPr>
          <a:lstStyle/>
          <a:p>
            <a:r>
              <a:rPr lang="fr-FR" sz="2200" dirty="0">
                <a:latin typeface="Comic Sans MS" panose="030F0702030302020204" pitchFamily="66" charset="0"/>
              </a:rPr>
              <a:t>La découverte de la naissance d’un poussin, à travers cet album documentaire, a permis à l’enfant de comprendre qu’on ne naissait pas tous de la même manière.</a:t>
            </a:r>
          </a:p>
          <a:p>
            <a:endParaRPr lang="fr-FR" sz="2200" dirty="0">
              <a:latin typeface="Comic Sans MS" panose="030F0702030302020204" pitchFamily="66" charset="0"/>
            </a:endParaRPr>
          </a:p>
          <a:p>
            <a:r>
              <a:rPr lang="fr-FR" sz="2200" dirty="0">
                <a:latin typeface="Comic Sans MS" panose="030F0702030302020204" pitchFamily="66" charset="0"/>
              </a:rPr>
              <a:t>A partir de cartes représentant les animaux de notre région, les élèves de la classe ont été amenés à réfléchir à la manière dont on pouvait naître et à s’approprier les notions d’</a:t>
            </a:r>
            <a:r>
              <a:rPr lang="fr-FR" sz="2200" b="1" dirty="0">
                <a:latin typeface="Comic Sans MS" panose="030F0702030302020204" pitchFamily="66" charset="0"/>
              </a:rPr>
              <a:t>ovipare</a:t>
            </a:r>
            <a:r>
              <a:rPr lang="fr-FR" sz="2200" dirty="0">
                <a:latin typeface="Comic Sans MS" panose="030F0702030302020204" pitchFamily="66" charset="0"/>
              </a:rPr>
              <a:t> et </a:t>
            </a:r>
            <a:r>
              <a:rPr lang="fr-FR" sz="2200" b="1" dirty="0">
                <a:latin typeface="Comic Sans MS" panose="030F0702030302020204" pitchFamily="66" charset="0"/>
              </a:rPr>
              <a:t>vivipare</a:t>
            </a:r>
            <a:r>
              <a:rPr lang="fr-FR" sz="2200" dirty="0">
                <a:latin typeface="Comic Sans MS" panose="030F0702030302020204" pitchFamily="66" charset="0"/>
              </a:rPr>
              <a:t>.</a:t>
            </a:r>
          </a:p>
        </p:txBody>
      </p:sp>
      <p:pic>
        <p:nvPicPr>
          <p:cNvPr id="1026" name="Picture 2" descr="Une image contenant texte, fruit, légume&#10;&#10;Description générée automatiquement">
            <a:extLst>
              <a:ext uri="{FF2B5EF4-FFF2-40B4-BE49-F238E27FC236}">
                <a16:creationId xmlns:a16="http://schemas.microsoft.com/office/drawing/2014/main" xmlns="" id="{6A1A9AB9-14A9-4BD5-A1CA-453CEF66205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638" r="4" b="12352"/>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8172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FD4FF16-6D6B-42A3-A720-6052EE9C5C3F}"/>
              </a:ext>
            </a:extLst>
          </p:cNvPr>
          <p:cNvSpPr>
            <a:spLocks noGrp="1"/>
          </p:cNvSpPr>
          <p:nvPr>
            <p:ph type="title"/>
          </p:nvPr>
        </p:nvSpPr>
        <p:spPr>
          <a:xfrm>
            <a:off x="-2087880" y="-2898833"/>
            <a:ext cx="3658390" cy="373121"/>
          </a:xfrm>
        </p:spPr>
        <p:txBody>
          <a:bodyPr>
            <a:normAutofit fontScale="90000"/>
          </a:bodyPr>
          <a:lstStyle/>
          <a:p>
            <a:endParaRPr lang="fr-FR" dirty="0"/>
          </a:p>
        </p:txBody>
      </p:sp>
      <p:pic>
        <p:nvPicPr>
          <p:cNvPr id="2050" name="Picture 2" descr="DECOUVERTE: Animaux corses">
            <a:extLst>
              <a:ext uri="{FF2B5EF4-FFF2-40B4-BE49-F238E27FC236}">
                <a16:creationId xmlns:a16="http://schemas.microsoft.com/office/drawing/2014/main" xmlns="" id="{E58173C3-19A6-4B81-BC79-C9098CB65EB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8170" y="255692"/>
            <a:ext cx="1789430" cy="2385907"/>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La faune Corse – Corse vacances : guide de tourisme en Corse">
            <a:extLst>
              <a:ext uri="{FF2B5EF4-FFF2-40B4-BE49-F238E27FC236}">
                <a16:creationId xmlns:a16="http://schemas.microsoft.com/office/drawing/2014/main" xmlns="" id="{F7F61555-83B9-4298-9494-1EA25FA1CEF8}"/>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14431" t="8445" r="10357" b="14106"/>
          <a:stretch/>
        </p:blipFill>
        <p:spPr bwMode="auto">
          <a:xfrm>
            <a:off x="328737" y="2716489"/>
            <a:ext cx="2853020" cy="1847851"/>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Au village des tortues de Moltifao : découvrez la tortue d'Hermann Corse !">
            <a:extLst>
              <a:ext uri="{FF2B5EF4-FFF2-40B4-BE49-F238E27FC236}">
                <a16:creationId xmlns:a16="http://schemas.microsoft.com/office/drawing/2014/main" xmlns="" id="{B8CE28CE-ECD3-450E-83BA-09C287848305}"/>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5201"/>
          <a:stretch/>
        </p:blipFill>
        <p:spPr bwMode="auto">
          <a:xfrm>
            <a:off x="5747746" y="656165"/>
            <a:ext cx="2543492" cy="1584960"/>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Environnement. Les espèces sur liste rouge en Corse | Corse Matin">
            <a:extLst>
              <a:ext uri="{FF2B5EF4-FFF2-40B4-BE49-F238E27FC236}">
                <a16:creationId xmlns:a16="http://schemas.microsoft.com/office/drawing/2014/main" xmlns="" id="{00BD423A-084E-4522-A40B-03C4960C09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0827" y="2716489"/>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Faune Corse | Animaux Corse | Découvrir tous les animaux en Corse">
            <a:extLst>
              <a:ext uri="{FF2B5EF4-FFF2-40B4-BE49-F238E27FC236}">
                <a16:creationId xmlns:a16="http://schemas.microsoft.com/office/drawing/2014/main" xmlns="" id="{EF783E8F-D535-4540-857B-981C1609FD9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5655" y="4564340"/>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Les animaux en Corse, la faune Corse et endémique - Ot Bonifacio">
            <a:extLst>
              <a:ext uri="{FF2B5EF4-FFF2-40B4-BE49-F238E27FC236}">
                <a16:creationId xmlns:a16="http://schemas.microsoft.com/office/drawing/2014/main" xmlns="" id="{8E190133-D31D-4F82-A065-D71D344E2F7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88718" y="2774289"/>
            <a:ext cx="2428875" cy="1885950"/>
          </a:xfrm>
          <a:prstGeom prst="rect">
            <a:avLst/>
          </a:prstGeom>
          <a:noFill/>
          <a:extLst>
            <a:ext uri="{909E8E84-426E-40DD-AFC4-6F175D3DCCD1}">
              <a14:hiddenFill xmlns:a14="http://schemas.microsoft.com/office/drawing/2010/main">
                <a:solidFill>
                  <a:srgbClr val="FFFFFF"/>
                </a:solidFill>
              </a14:hiddenFill>
            </a:ext>
          </a:extLst>
        </p:spPr>
      </p:pic>
      <p:pic>
        <p:nvPicPr>
          <p:cNvPr id="2066" name="Picture 18" descr="78 idées de La faune corse | corse, faune, corsica">
            <a:extLst>
              <a:ext uri="{FF2B5EF4-FFF2-40B4-BE49-F238E27FC236}">
                <a16:creationId xmlns:a16="http://schemas.microsoft.com/office/drawing/2014/main" xmlns="" id="{F4659D86-7991-4E48-ACC9-6F7113C056C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8992" y="562820"/>
            <a:ext cx="25812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descr="Race bovine Corse | Animal &amp; Elevage | La-viande.fr">
            <a:extLst>
              <a:ext uri="{FF2B5EF4-FFF2-40B4-BE49-F238E27FC236}">
                <a16:creationId xmlns:a16="http://schemas.microsoft.com/office/drawing/2014/main" xmlns="" id="{3CF70059-7ACE-47F3-8A53-0CDEA88EC52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80779" y="2821265"/>
            <a:ext cx="2734858" cy="1819924"/>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descr="Balagne- Faune - Mammifères">
            <a:extLst>
              <a:ext uri="{FF2B5EF4-FFF2-40B4-BE49-F238E27FC236}">
                <a16:creationId xmlns:a16="http://schemas.microsoft.com/office/drawing/2014/main" xmlns="" id="{1D092B82-4E7E-4700-AD16-7785C799291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1287" y="4721502"/>
            <a:ext cx="2075237" cy="2047690"/>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descr="ÉTUDES SUR LA RÉPARTITION, L'HABITAT ET L'ALIMENTATION DU LIÈVRE -  Fédération des Chasseurs de Haute-Corse (2B)">
            <a:extLst>
              <a:ext uri="{FF2B5EF4-FFF2-40B4-BE49-F238E27FC236}">
                <a16:creationId xmlns:a16="http://schemas.microsoft.com/office/drawing/2014/main" xmlns="" id="{1D66BAF5-2F76-438A-8F84-8F38C3B72B3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750618" y="4721502"/>
            <a:ext cx="2466975" cy="214764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Mon animal préféré : Le Dauphin | Dauphin De Jade">
            <a:extLst>
              <a:ext uri="{FF2B5EF4-FFF2-40B4-BE49-F238E27FC236}">
                <a16:creationId xmlns:a16="http://schemas.microsoft.com/office/drawing/2014/main" xmlns="" id="{7A6076C0-AC65-4A65-8576-61DDF9C2162E}"/>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731568" y="518662"/>
            <a:ext cx="2486025" cy="18383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La dorade royale | Bien de chez nous">
            <a:extLst>
              <a:ext uri="{FF2B5EF4-FFF2-40B4-BE49-F238E27FC236}">
                <a16:creationId xmlns:a16="http://schemas.microsoft.com/office/drawing/2014/main" xmlns="" id="{FF425D29-3C84-41BC-8A83-7D9BAF28A45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35918" y="4914055"/>
            <a:ext cx="3314700" cy="138112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2" descr="Environnement. Les espèces sur liste rouge en Corse | Corse Matin">
            <a:extLst>
              <a:ext uri="{FF2B5EF4-FFF2-40B4-BE49-F238E27FC236}">
                <a16:creationId xmlns:a16="http://schemas.microsoft.com/office/drawing/2014/main" xmlns="" id="{5D461241-9B55-4A3F-8CE3-AAECD08951F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3227" y="2868889"/>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6707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9C2EB91-AEA7-471D-A268-047764E7876C}"/>
              </a:ext>
            </a:extLst>
          </p:cNvPr>
          <p:cNvSpPr>
            <a:spLocks noGrp="1"/>
          </p:cNvSpPr>
          <p:nvPr>
            <p:ph type="title"/>
          </p:nvPr>
        </p:nvSpPr>
        <p:spPr/>
        <p:txBody>
          <a:bodyPr/>
          <a:lstStyle/>
          <a:p>
            <a:endParaRPr lang="fr-FR" dirty="0"/>
          </a:p>
        </p:txBody>
      </p:sp>
      <p:graphicFrame>
        <p:nvGraphicFramePr>
          <p:cNvPr id="4" name="Espace réservé du contenu 3">
            <a:extLst>
              <a:ext uri="{FF2B5EF4-FFF2-40B4-BE49-F238E27FC236}">
                <a16:creationId xmlns:a16="http://schemas.microsoft.com/office/drawing/2014/main" xmlns="" id="{91BACE88-76D0-45EE-A001-035E4B154768}"/>
              </a:ext>
            </a:extLst>
          </p:cNvPr>
          <p:cNvGraphicFramePr>
            <a:graphicFrameLocks noGrp="1"/>
          </p:cNvGraphicFramePr>
          <p:nvPr>
            <p:ph idx="1"/>
            <p:extLst>
              <p:ext uri="{D42A27DB-BD31-4B8C-83A1-F6EECF244321}">
                <p14:modId xmlns:p14="http://schemas.microsoft.com/office/powerpoint/2010/main" val="696807456"/>
              </p:ext>
            </p:extLst>
          </p:nvPr>
        </p:nvGraphicFramePr>
        <p:xfrm>
          <a:off x="1025718" y="127221"/>
          <a:ext cx="10556682" cy="6466524"/>
        </p:xfrm>
        <a:graphic>
          <a:graphicData uri="http://schemas.openxmlformats.org/drawingml/2006/table">
            <a:tbl>
              <a:tblPr firstRow="1" firstCol="1" bandRow="1">
                <a:tableStyleId>{5C22544A-7EE6-4342-B048-85BDC9FD1C3A}</a:tableStyleId>
              </a:tblPr>
              <a:tblGrid>
                <a:gridCol w="5184582">
                  <a:extLst>
                    <a:ext uri="{9D8B030D-6E8A-4147-A177-3AD203B41FA5}">
                      <a16:colId xmlns:a16="http://schemas.microsoft.com/office/drawing/2014/main" xmlns="" val="3541535827"/>
                    </a:ext>
                  </a:extLst>
                </a:gridCol>
                <a:gridCol w="5372100">
                  <a:extLst>
                    <a:ext uri="{9D8B030D-6E8A-4147-A177-3AD203B41FA5}">
                      <a16:colId xmlns:a16="http://schemas.microsoft.com/office/drawing/2014/main" xmlns="" val="4161902823"/>
                    </a:ext>
                  </a:extLst>
                </a:gridCol>
              </a:tblGrid>
              <a:tr h="6466524">
                <a:tc>
                  <a:txBody>
                    <a:bodyPr/>
                    <a:lstStyle/>
                    <a:p>
                      <a:pPr algn="ctr">
                        <a:lnSpc>
                          <a:spcPct val="107000"/>
                        </a:lnSpc>
                        <a:spcAft>
                          <a:spcPts val="800"/>
                        </a:spcAft>
                      </a:pPr>
                      <a:r>
                        <a:rPr lang="fr-FR" sz="2000" b="1" dirty="0">
                          <a:effectLst/>
                          <a:latin typeface="Comic Sans MS" panose="030F0702030302020204" pitchFamily="66" charset="0"/>
                        </a:rPr>
                        <a:t>Je sors de l’</a:t>
                      </a:r>
                      <a:r>
                        <a:rPr lang="fr-FR" sz="2000" b="1" dirty="0" err="1">
                          <a:effectLst/>
                          <a:latin typeface="Comic Sans MS" panose="030F0702030302020204" pitchFamily="66" charset="0"/>
                        </a:rPr>
                        <a:t>oeuf</a:t>
                      </a:r>
                      <a:endParaRPr lang="fr-FR" sz="2000" b="1" dirty="0">
                        <a:effectLst/>
                        <a:latin typeface="Comic Sans MS" panose="030F0702030302020204" pitchFamily="66" charset="0"/>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endParaRPr>
                    </a:p>
                    <a:p>
                      <a:pPr>
                        <a:lnSpc>
                          <a:spcPct val="107000"/>
                        </a:lnSpc>
                        <a:spcAft>
                          <a:spcPts val="800"/>
                        </a:spcAft>
                      </a:pPr>
                      <a:r>
                        <a:rPr lang="fr-FR" sz="1000" dirty="0">
                          <a:effectLst/>
                        </a:rPr>
                        <a:t> </a:t>
                      </a:r>
                      <a:endParaRPr lang="fr-FR" sz="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4" marR="38324" marT="0" marB="0">
                    <a:solidFill>
                      <a:schemeClr val="accent2"/>
                    </a:solidFill>
                  </a:tcPr>
                </a:tc>
                <a:tc>
                  <a:txBody>
                    <a:bodyPr/>
                    <a:lstStyle/>
                    <a:p>
                      <a:pPr algn="ctr">
                        <a:lnSpc>
                          <a:spcPct val="107000"/>
                        </a:lnSpc>
                        <a:spcAft>
                          <a:spcPts val="80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Je sors du ventre</a:t>
                      </a:r>
                    </a:p>
                  </a:txBody>
                  <a:tcPr marL="38324" marR="38324" marT="0" marB="0">
                    <a:solidFill>
                      <a:schemeClr val="accent2"/>
                    </a:solidFill>
                  </a:tcPr>
                </a:tc>
                <a:extLst>
                  <a:ext uri="{0D108BD9-81ED-4DB2-BD59-A6C34878D82A}">
                    <a16:rowId xmlns:a16="http://schemas.microsoft.com/office/drawing/2014/main" xmlns="" val="204104477"/>
                  </a:ext>
                </a:extLst>
              </a:tr>
            </a:tbl>
          </a:graphicData>
        </a:graphic>
      </p:graphicFrame>
      <p:pic>
        <p:nvPicPr>
          <p:cNvPr id="5" name="Picture 2" descr="DECOUVERTE: Animaux corses">
            <a:extLst>
              <a:ext uri="{FF2B5EF4-FFF2-40B4-BE49-F238E27FC236}">
                <a16:creationId xmlns:a16="http://schemas.microsoft.com/office/drawing/2014/main" xmlns="" id="{C82786F3-8A67-4E8A-B2BA-A8E8242B058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46489" y="601779"/>
            <a:ext cx="1473010" cy="196401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8" descr="78 idées de La faune corse | corse, faune, corsica">
            <a:extLst>
              <a:ext uri="{FF2B5EF4-FFF2-40B4-BE49-F238E27FC236}">
                <a16:creationId xmlns:a16="http://schemas.microsoft.com/office/drawing/2014/main" xmlns="" id="{BFD6EE50-5549-4860-875A-26232A16B9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1605" y="692655"/>
            <a:ext cx="25812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0" descr="Au village des tortues de Moltifao : découvrez la tortue d'Hermann Corse !">
            <a:extLst>
              <a:ext uri="{FF2B5EF4-FFF2-40B4-BE49-F238E27FC236}">
                <a16:creationId xmlns:a16="http://schemas.microsoft.com/office/drawing/2014/main" xmlns="" id="{BD0C1E80-F461-4EDF-8470-24E9321D38D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5201"/>
          <a:stretch/>
        </p:blipFill>
        <p:spPr bwMode="auto">
          <a:xfrm>
            <a:off x="1065896" y="532649"/>
            <a:ext cx="2543492" cy="158496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Mon animal préféré : Le Dauphin | Dauphin De Jade">
            <a:extLst>
              <a:ext uri="{FF2B5EF4-FFF2-40B4-BE49-F238E27FC236}">
                <a16:creationId xmlns:a16="http://schemas.microsoft.com/office/drawing/2014/main" xmlns="" id="{840B03AD-97D4-468E-A84B-FF0D1E3E31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85626" y="2568886"/>
            <a:ext cx="2486025" cy="18383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La faune Corse – Corse vacances : guide de tourisme en Corse">
            <a:extLst>
              <a:ext uri="{FF2B5EF4-FFF2-40B4-BE49-F238E27FC236}">
                <a16:creationId xmlns:a16="http://schemas.microsoft.com/office/drawing/2014/main" xmlns="" id="{2C425634-A190-40FD-97CF-047BCADCDCE3}"/>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4431" t="8445" r="10357" b="14106"/>
          <a:stretch/>
        </p:blipFill>
        <p:spPr bwMode="auto">
          <a:xfrm>
            <a:off x="1052441" y="2146629"/>
            <a:ext cx="2597125" cy="168211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2" descr="Environnement. Les espèces sur liste rouge en Corse | Corse Matin">
            <a:extLst>
              <a:ext uri="{FF2B5EF4-FFF2-40B4-BE49-F238E27FC236}">
                <a16:creationId xmlns:a16="http://schemas.microsoft.com/office/drawing/2014/main" xmlns="" id="{5BD6560A-39C4-4202-9025-06578ECC314E}"/>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4033" b="10193"/>
          <a:stretch/>
        </p:blipFill>
        <p:spPr bwMode="auto">
          <a:xfrm>
            <a:off x="3561406" y="532648"/>
            <a:ext cx="2466975" cy="158496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2" descr="Race bovine Corse | Animal &amp; Elevage | La-viande.fr">
            <a:extLst>
              <a:ext uri="{FF2B5EF4-FFF2-40B4-BE49-F238E27FC236}">
                <a16:creationId xmlns:a16="http://schemas.microsoft.com/office/drawing/2014/main" xmlns="" id="{A386F3C4-DA07-4716-A47B-E39421CDAC17}"/>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7244"/>
          <a:stretch/>
        </p:blipFill>
        <p:spPr bwMode="auto">
          <a:xfrm>
            <a:off x="8646691" y="4560571"/>
            <a:ext cx="2563894" cy="183939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6" descr="Les animaux en Corse, la faune Corse et endémique - Ot Bonifacio">
            <a:extLst>
              <a:ext uri="{FF2B5EF4-FFF2-40B4-BE49-F238E27FC236}">
                <a16:creationId xmlns:a16="http://schemas.microsoft.com/office/drawing/2014/main" xmlns="" id="{FEEEC625-634F-474A-9B19-BF6768BDE442}"/>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b="10808"/>
          <a:stretch/>
        </p:blipFill>
        <p:spPr bwMode="auto">
          <a:xfrm>
            <a:off x="3615665" y="2148458"/>
            <a:ext cx="2428875" cy="168211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4" descr="Faune Corse | Animaux Corse | Découvrir tous les animaux en Corse">
            <a:extLst>
              <a:ext uri="{FF2B5EF4-FFF2-40B4-BE49-F238E27FC236}">
                <a16:creationId xmlns:a16="http://schemas.microsoft.com/office/drawing/2014/main" xmlns="" id="{C8E7E519-9AD7-4F4B-BDC2-D6C126A0D46C}"/>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l="-1650" t="-1923" r="1650" b="1923"/>
          <a:stretch/>
        </p:blipFill>
        <p:spPr bwMode="auto">
          <a:xfrm>
            <a:off x="1065896" y="3979234"/>
            <a:ext cx="2080297"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La dorade royale | Bien de chez nous">
            <a:extLst>
              <a:ext uri="{FF2B5EF4-FFF2-40B4-BE49-F238E27FC236}">
                <a16:creationId xmlns:a16="http://schemas.microsoft.com/office/drawing/2014/main" xmlns="" id="{42F2A6E7-B2B1-495B-8E7A-E67196BF8892}"/>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3409" t="2984" r="5440" b="-2984"/>
          <a:stretch/>
        </p:blipFill>
        <p:spPr bwMode="auto">
          <a:xfrm>
            <a:off x="3259336" y="4442452"/>
            <a:ext cx="2841665" cy="129897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4" descr="Balagne- Faune - Mammifères">
            <a:extLst>
              <a:ext uri="{FF2B5EF4-FFF2-40B4-BE49-F238E27FC236}">
                <a16:creationId xmlns:a16="http://schemas.microsoft.com/office/drawing/2014/main" xmlns="" id="{7A2BCB5C-DE17-48B8-8D34-D8C02CFCE56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29590" y="2691000"/>
            <a:ext cx="1845287" cy="1820792"/>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6" descr="ÉTUDES SUR LA RÉPARTITION, L'HABITAT ET L'ALIMENTATION DU LIÈVRE -  Fédération des Chasseurs de Haute-Corse (2B)">
            <a:extLst>
              <a:ext uri="{FF2B5EF4-FFF2-40B4-BE49-F238E27FC236}">
                <a16:creationId xmlns:a16="http://schemas.microsoft.com/office/drawing/2014/main" xmlns="" id="{525F5435-2157-4842-949A-5B724E2EA17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21867" y="4560571"/>
            <a:ext cx="2186029" cy="1903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9307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0" name="Rectangle 72">
            <a:extLst>
              <a:ext uri="{FF2B5EF4-FFF2-40B4-BE49-F238E27FC236}">
                <a16:creationId xmlns:a16="http://schemas.microsoft.com/office/drawing/2014/main" xmlns="" id="{A6D37EE4-EA1B-46EE-A54B-5233C63C96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xmlns="" id="{6DBC1ECD-E5C4-4D66-965D-2BECF60303B6}"/>
              </a:ext>
            </a:extLst>
          </p:cNvPr>
          <p:cNvSpPr>
            <a:spLocks noGrp="1"/>
          </p:cNvSpPr>
          <p:nvPr>
            <p:ph type="title"/>
          </p:nvPr>
        </p:nvSpPr>
        <p:spPr>
          <a:xfrm>
            <a:off x="572493" y="238539"/>
            <a:ext cx="11047013" cy="1434415"/>
          </a:xfrm>
        </p:spPr>
        <p:txBody>
          <a:bodyPr anchor="b">
            <a:normAutofit/>
          </a:bodyPr>
          <a:lstStyle/>
          <a:p>
            <a:r>
              <a:rPr lang="fr-FR" sz="5400">
                <a:latin typeface="Comic Sans MS" panose="030F0702030302020204" pitchFamily="66" charset="0"/>
              </a:rPr>
              <a:t>QUI MANGE QUOI?</a:t>
            </a:r>
          </a:p>
        </p:txBody>
      </p:sp>
      <p:sp>
        <p:nvSpPr>
          <p:cNvPr id="1031" name="sketch line">
            <a:extLst>
              <a:ext uri="{FF2B5EF4-FFF2-40B4-BE49-F238E27FC236}">
                <a16:creationId xmlns:a16="http://schemas.microsoft.com/office/drawing/2014/main" xmlns="" id="{927D5270-6648-4CC1-8F78-48BE299CAC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72493" y="1767709"/>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xmln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Amazon.fr - Bon appétit ! Monsieur Lapin - Boujon, Claude - Livres">
            <a:extLst>
              <a:ext uri="{FF2B5EF4-FFF2-40B4-BE49-F238E27FC236}">
                <a16:creationId xmlns:a16="http://schemas.microsoft.com/office/drawing/2014/main" xmlns="" id="{A78DCFBE-B407-4886-AF97-B4BFCE58EA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43" r="1310"/>
          <a:stretch/>
        </p:blipFill>
        <p:spPr bwMode="auto">
          <a:xfrm>
            <a:off x="572492" y="2002056"/>
            <a:ext cx="3943849" cy="4184060"/>
          </a:xfrm>
          <a:custGeom>
            <a:avLst/>
            <a:gdLst/>
            <a:ahLst/>
            <a:cxnLst/>
            <a:rect l="l" t="t" r="r" b="b"/>
            <a:pathLst>
              <a:path w="3807743" h="6307845">
                <a:moveTo>
                  <a:pt x="723201" y="386"/>
                </a:moveTo>
                <a:cubicBezTo>
                  <a:pt x="853884" y="-4204"/>
                  <a:pt x="1013493" y="33912"/>
                  <a:pt x="1176100" y="22622"/>
                </a:cubicBezTo>
                <a:cubicBezTo>
                  <a:pt x="1230302" y="18859"/>
                  <a:pt x="1281736" y="20622"/>
                  <a:pt x="1331852" y="24473"/>
                </a:cubicBezTo>
                <a:lnTo>
                  <a:pt x="1439547" y="34944"/>
                </a:lnTo>
                <a:lnTo>
                  <a:pt x="1484197" y="36226"/>
                </a:lnTo>
                <a:cubicBezTo>
                  <a:pt x="1535166" y="35421"/>
                  <a:pt x="1586369" y="31625"/>
                  <a:pt x="1636625" y="22622"/>
                </a:cubicBezTo>
                <a:cubicBezTo>
                  <a:pt x="1686882" y="13619"/>
                  <a:pt x="1729837" y="10653"/>
                  <a:pt x="1768740" y="10885"/>
                </a:cubicBezTo>
                <a:lnTo>
                  <a:pt x="1829538" y="15086"/>
                </a:lnTo>
                <a:lnTo>
                  <a:pt x="1869968" y="7996"/>
                </a:lnTo>
                <a:cubicBezTo>
                  <a:pt x="1953577" y="-31"/>
                  <a:pt x="2036989" y="9808"/>
                  <a:pt x="2112925" y="20118"/>
                </a:cubicBezTo>
                <a:lnTo>
                  <a:pt x="2119331" y="20977"/>
                </a:lnTo>
                <a:lnTo>
                  <a:pt x="2221855" y="13374"/>
                </a:lnTo>
                <a:cubicBezTo>
                  <a:pt x="2261207" y="12845"/>
                  <a:pt x="2298379" y="14359"/>
                  <a:pt x="2333484" y="16393"/>
                </a:cubicBezTo>
                <a:lnTo>
                  <a:pt x="2372613" y="18812"/>
                </a:lnTo>
                <a:lnTo>
                  <a:pt x="2404945" y="9387"/>
                </a:lnTo>
                <a:cubicBezTo>
                  <a:pt x="2452532" y="1754"/>
                  <a:pt x="2506192" y="9333"/>
                  <a:pt x="2561622" y="17814"/>
                </a:cubicBezTo>
                <a:lnTo>
                  <a:pt x="2583950" y="20591"/>
                </a:lnTo>
                <a:lnTo>
                  <a:pt x="2643527" y="20319"/>
                </a:lnTo>
                <a:cubicBezTo>
                  <a:pt x="2669677" y="20426"/>
                  <a:pt x="2697963" y="20717"/>
                  <a:pt x="2727392" y="21103"/>
                </a:cubicBezTo>
                <a:lnTo>
                  <a:pt x="2786908" y="21989"/>
                </a:lnTo>
                <a:lnTo>
                  <a:pt x="2846459" y="13267"/>
                </a:lnTo>
                <a:cubicBezTo>
                  <a:pt x="2896401" y="10176"/>
                  <a:pt x="2960607" y="12733"/>
                  <a:pt x="3036361" y="17072"/>
                </a:cubicBezTo>
                <a:lnTo>
                  <a:pt x="3129100" y="22671"/>
                </a:lnTo>
                <a:lnTo>
                  <a:pt x="3130653" y="22622"/>
                </a:lnTo>
                <a:cubicBezTo>
                  <a:pt x="3178874" y="19804"/>
                  <a:pt x="3260845" y="26231"/>
                  <a:pt x="3352422" y="32691"/>
                </a:cubicBezTo>
                <a:lnTo>
                  <a:pt x="3362608" y="33356"/>
                </a:lnTo>
                <a:lnTo>
                  <a:pt x="3446036" y="35579"/>
                </a:lnTo>
                <a:cubicBezTo>
                  <a:pt x="3550323" y="36566"/>
                  <a:pt x="3662083" y="33535"/>
                  <a:pt x="3778601" y="22622"/>
                </a:cubicBezTo>
                <a:cubicBezTo>
                  <a:pt x="3793981" y="243672"/>
                  <a:pt x="3764152" y="318695"/>
                  <a:pt x="3778601" y="467157"/>
                </a:cubicBezTo>
                <a:cubicBezTo>
                  <a:pt x="3790077" y="557563"/>
                  <a:pt x="3783697" y="684218"/>
                  <a:pt x="3777639" y="811856"/>
                </a:cubicBezTo>
                <a:lnTo>
                  <a:pt x="3773760" y="922625"/>
                </a:lnTo>
                <a:lnTo>
                  <a:pt x="3778601" y="974384"/>
                </a:lnTo>
                <a:cubicBezTo>
                  <a:pt x="3785784" y="1003717"/>
                  <a:pt x="3785160" y="1041120"/>
                  <a:pt x="3781239" y="1085904"/>
                </a:cubicBezTo>
                <a:lnTo>
                  <a:pt x="3776107" y="1132519"/>
                </a:lnTo>
                <a:lnTo>
                  <a:pt x="3778601" y="1162456"/>
                </a:lnTo>
                <a:cubicBezTo>
                  <a:pt x="3791360" y="1256797"/>
                  <a:pt x="3774958" y="1367020"/>
                  <a:pt x="3763568" y="1469787"/>
                </a:cubicBezTo>
                <a:lnTo>
                  <a:pt x="3758806" y="1520515"/>
                </a:lnTo>
                <a:lnTo>
                  <a:pt x="3760417" y="1549437"/>
                </a:lnTo>
                <a:cubicBezTo>
                  <a:pt x="3764298" y="1588133"/>
                  <a:pt x="3770171" y="1628243"/>
                  <a:pt x="3778601" y="1669683"/>
                </a:cubicBezTo>
                <a:cubicBezTo>
                  <a:pt x="3846039" y="2001203"/>
                  <a:pt x="3774784" y="2142285"/>
                  <a:pt x="3778601" y="2364982"/>
                </a:cubicBezTo>
                <a:lnTo>
                  <a:pt x="3776565" y="2406088"/>
                </a:lnTo>
                <a:lnTo>
                  <a:pt x="3778601" y="2427673"/>
                </a:lnTo>
                <a:cubicBezTo>
                  <a:pt x="3821357" y="2695960"/>
                  <a:pt x="3735684" y="2699438"/>
                  <a:pt x="3778601" y="2809517"/>
                </a:cubicBezTo>
                <a:cubicBezTo>
                  <a:pt x="3789330" y="2837037"/>
                  <a:pt x="3791666" y="2872927"/>
                  <a:pt x="3789892" y="2914654"/>
                </a:cubicBezTo>
                <a:lnTo>
                  <a:pt x="3784971" y="2966248"/>
                </a:lnTo>
                <a:lnTo>
                  <a:pt x="3796722" y="3024078"/>
                </a:lnTo>
                <a:cubicBezTo>
                  <a:pt x="3809238" y="3115139"/>
                  <a:pt x="3806232" y="3210898"/>
                  <a:pt x="3799338" y="3302850"/>
                </a:cubicBezTo>
                <a:lnTo>
                  <a:pt x="3787405" y="3438354"/>
                </a:lnTo>
                <a:lnTo>
                  <a:pt x="3790719" y="3460532"/>
                </a:lnTo>
                <a:cubicBezTo>
                  <a:pt x="3797323" y="3541872"/>
                  <a:pt x="3789007" y="3624193"/>
                  <a:pt x="3780361" y="3709762"/>
                </a:cubicBezTo>
                <a:lnTo>
                  <a:pt x="3780169" y="3712283"/>
                </a:lnTo>
                <a:lnTo>
                  <a:pt x="3781239" y="3768266"/>
                </a:lnTo>
                <a:cubicBezTo>
                  <a:pt x="3780994" y="3815588"/>
                  <a:pt x="3779902" y="3863939"/>
                  <a:pt x="3778794" y="3912511"/>
                </a:cubicBezTo>
                <a:lnTo>
                  <a:pt x="3776324" y="4054010"/>
                </a:lnTo>
                <a:lnTo>
                  <a:pt x="3778601" y="4074733"/>
                </a:lnTo>
                <a:cubicBezTo>
                  <a:pt x="3822365" y="4336760"/>
                  <a:pt x="3765189" y="4482586"/>
                  <a:pt x="3778601" y="4644650"/>
                </a:cubicBezTo>
                <a:cubicBezTo>
                  <a:pt x="3781954" y="4685166"/>
                  <a:pt x="3782850" y="4718916"/>
                  <a:pt x="3782504" y="4749344"/>
                </a:cubicBezTo>
                <a:lnTo>
                  <a:pt x="3780512" y="4796832"/>
                </a:lnTo>
                <a:lnTo>
                  <a:pt x="3786260" y="4877451"/>
                </a:lnTo>
                <a:cubicBezTo>
                  <a:pt x="3786165" y="4918212"/>
                  <a:pt x="3784020" y="4964155"/>
                  <a:pt x="3781623" y="5015963"/>
                </a:cubicBezTo>
                <a:lnTo>
                  <a:pt x="3779076" y="5087925"/>
                </a:lnTo>
                <a:lnTo>
                  <a:pt x="3779599" y="5155456"/>
                </a:lnTo>
                <a:lnTo>
                  <a:pt x="3775907" y="5219073"/>
                </a:lnTo>
                <a:lnTo>
                  <a:pt x="3778601" y="5402640"/>
                </a:lnTo>
                <a:cubicBezTo>
                  <a:pt x="3780494" y="5441637"/>
                  <a:pt x="3781680" y="5475146"/>
                  <a:pt x="3782335" y="5504141"/>
                </a:cubicBezTo>
                <a:lnTo>
                  <a:pt x="3782798" y="5566951"/>
                </a:lnTo>
                <a:lnTo>
                  <a:pt x="3786885" y="5599303"/>
                </a:lnTo>
                <a:cubicBezTo>
                  <a:pt x="3799534" y="5776838"/>
                  <a:pt x="3769350" y="6111156"/>
                  <a:pt x="3778601" y="6291711"/>
                </a:cubicBezTo>
                <a:cubicBezTo>
                  <a:pt x="3687392" y="6306733"/>
                  <a:pt x="3632350" y="6304889"/>
                  <a:pt x="3574752" y="6300212"/>
                </a:cubicBezTo>
                <a:lnTo>
                  <a:pt x="3545837" y="6297718"/>
                </a:lnTo>
                <a:lnTo>
                  <a:pt x="3527963" y="6296834"/>
                </a:lnTo>
                <a:cubicBezTo>
                  <a:pt x="3482151" y="6294419"/>
                  <a:pt x="3430025" y="6291672"/>
                  <a:pt x="3355561" y="6291711"/>
                </a:cubicBezTo>
                <a:cubicBezTo>
                  <a:pt x="3304843" y="6293555"/>
                  <a:pt x="3262749" y="6292377"/>
                  <a:pt x="3225711" y="6290098"/>
                </a:cubicBezTo>
                <a:lnTo>
                  <a:pt x="3218247" y="6289525"/>
                </a:lnTo>
                <a:lnTo>
                  <a:pt x="3198550" y="6289212"/>
                </a:lnTo>
                <a:cubicBezTo>
                  <a:pt x="3144315" y="6287803"/>
                  <a:pt x="3088976" y="6286105"/>
                  <a:pt x="3034921" y="6284968"/>
                </a:cubicBezTo>
                <a:lnTo>
                  <a:pt x="2973802" y="6284626"/>
                </a:lnTo>
                <a:lnTo>
                  <a:pt x="2932520" y="6291711"/>
                </a:lnTo>
                <a:cubicBezTo>
                  <a:pt x="2893699" y="6300111"/>
                  <a:pt x="2847670" y="6301992"/>
                  <a:pt x="2797581" y="6300669"/>
                </a:cubicBezTo>
                <a:lnTo>
                  <a:pt x="2672392" y="6292599"/>
                </a:lnTo>
                <a:lnTo>
                  <a:pt x="2629726" y="6293120"/>
                </a:lnTo>
                <a:lnTo>
                  <a:pt x="2540544" y="6284698"/>
                </a:lnTo>
                <a:lnTo>
                  <a:pt x="2473475" y="6280786"/>
                </a:lnTo>
                <a:cubicBezTo>
                  <a:pt x="2419724" y="6279900"/>
                  <a:pt x="2368202" y="6282437"/>
                  <a:pt x="2322057" y="6291711"/>
                </a:cubicBezTo>
                <a:cubicBezTo>
                  <a:pt x="2275912" y="6300985"/>
                  <a:pt x="2236301" y="6305003"/>
                  <a:pt x="2199195" y="6305968"/>
                </a:cubicBezTo>
                <a:lnTo>
                  <a:pt x="2094190" y="6302012"/>
                </a:lnTo>
                <a:lnTo>
                  <a:pt x="2029724" y="6307766"/>
                </a:lnTo>
                <a:cubicBezTo>
                  <a:pt x="1971866" y="6308389"/>
                  <a:pt x="1916420" y="6305265"/>
                  <a:pt x="1864312" y="6301339"/>
                </a:cubicBezTo>
                <a:lnTo>
                  <a:pt x="1761307" y="6293375"/>
                </a:lnTo>
                <a:lnTo>
                  <a:pt x="1745972" y="6293782"/>
                </a:lnTo>
                <a:cubicBezTo>
                  <a:pt x="1699734" y="6294177"/>
                  <a:pt x="1664143" y="6292827"/>
                  <a:pt x="1633352" y="6291083"/>
                </a:cubicBezTo>
                <a:lnTo>
                  <a:pt x="1621369" y="6290324"/>
                </a:lnTo>
                <a:lnTo>
                  <a:pt x="1599140" y="6291711"/>
                </a:lnTo>
                <a:cubicBezTo>
                  <a:pt x="1564093" y="6296354"/>
                  <a:pt x="1527169" y="6296254"/>
                  <a:pt x="1488567" y="6294097"/>
                </a:cubicBezTo>
                <a:lnTo>
                  <a:pt x="1429716" y="6289243"/>
                </a:lnTo>
                <a:lnTo>
                  <a:pt x="1401008" y="6291711"/>
                </a:lnTo>
                <a:cubicBezTo>
                  <a:pt x="1314301" y="6301163"/>
                  <a:pt x="1222976" y="6299856"/>
                  <a:pt x="1127367" y="6296839"/>
                </a:cubicBezTo>
                <a:lnTo>
                  <a:pt x="1062601" y="6295730"/>
                </a:lnTo>
                <a:lnTo>
                  <a:pt x="964991" y="6305909"/>
                </a:lnTo>
                <a:cubicBezTo>
                  <a:pt x="833250" y="6307778"/>
                  <a:pt x="714190" y="6280255"/>
                  <a:pt x="603122" y="6291711"/>
                </a:cubicBezTo>
                <a:cubicBezTo>
                  <a:pt x="455032" y="6306986"/>
                  <a:pt x="261206" y="6260346"/>
                  <a:pt x="30143" y="6291711"/>
                </a:cubicBezTo>
                <a:cubicBezTo>
                  <a:pt x="-1198" y="6167281"/>
                  <a:pt x="7291" y="6044138"/>
                  <a:pt x="19371" y="5934598"/>
                </a:cubicBezTo>
                <a:lnTo>
                  <a:pt x="33559" y="5801663"/>
                </a:lnTo>
                <a:lnTo>
                  <a:pt x="30143" y="5784485"/>
                </a:lnTo>
                <a:cubicBezTo>
                  <a:pt x="7257" y="5691455"/>
                  <a:pt x="7506" y="5585492"/>
                  <a:pt x="13352" y="5476692"/>
                </a:cubicBezTo>
                <a:lnTo>
                  <a:pt x="21882" y="5346809"/>
                </a:lnTo>
                <a:lnTo>
                  <a:pt x="22064" y="5339439"/>
                </a:lnTo>
                <a:lnTo>
                  <a:pt x="29601" y="5166357"/>
                </a:lnTo>
                <a:lnTo>
                  <a:pt x="30143" y="5151877"/>
                </a:lnTo>
                <a:cubicBezTo>
                  <a:pt x="30018" y="5125783"/>
                  <a:pt x="30111" y="5102484"/>
                  <a:pt x="30346" y="5081409"/>
                </a:cubicBezTo>
                <a:lnTo>
                  <a:pt x="30433" y="5076663"/>
                </a:lnTo>
                <a:lnTo>
                  <a:pt x="30143" y="4963804"/>
                </a:lnTo>
                <a:cubicBezTo>
                  <a:pt x="27040" y="4910138"/>
                  <a:pt x="27067" y="4856021"/>
                  <a:pt x="28459" y="4800989"/>
                </a:cubicBezTo>
                <a:lnTo>
                  <a:pt x="30399" y="4750796"/>
                </a:lnTo>
                <a:lnTo>
                  <a:pt x="31514" y="4666872"/>
                </a:lnTo>
                <a:lnTo>
                  <a:pt x="34697" y="4639551"/>
                </a:lnTo>
                <a:lnTo>
                  <a:pt x="34963" y="4632686"/>
                </a:lnTo>
                <a:cubicBezTo>
                  <a:pt x="37318" y="4575362"/>
                  <a:pt x="39271" y="4516661"/>
                  <a:pt x="39056" y="4456118"/>
                </a:cubicBezTo>
                <a:lnTo>
                  <a:pt x="36996" y="4412759"/>
                </a:lnTo>
                <a:lnTo>
                  <a:pt x="30143" y="4388188"/>
                </a:lnTo>
                <a:cubicBezTo>
                  <a:pt x="7389" y="4328002"/>
                  <a:pt x="11492" y="4256950"/>
                  <a:pt x="19232" y="4188739"/>
                </a:cubicBezTo>
                <a:lnTo>
                  <a:pt x="23985" y="4147809"/>
                </a:lnTo>
                <a:lnTo>
                  <a:pt x="23690" y="4087290"/>
                </a:lnTo>
                <a:lnTo>
                  <a:pt x="29097" y="3984687"/>
                </a:lnTo>
                <a:lnTo>
                  <a:pt x="28035" y="3962690"/>
                </a:lnTo>
                <a:cubicBezTo>
                  <a:pt x="28525" y="3945828"/>
                  <a:pt x="30052" y="3926691"/>
                  <a:pt x="32148" y="3905387"/>
                </a:cubicBezTo>
                <a:lnTo>
                  <a:pt x="34754" y="3881032"/>
                </a:lnTo>
                <a:lnTo>
                  <a:pt x="39206" y="3802233"/>
                </a:lnTo>
                <a:cubicBezTo>
                  <a:pt x="39778" y="3763353"/>
                  <a:pt x="37619" y="3728800"/>
                  <a:pt x="30143" y="3698588"/>
                </a:cubicBezTo>
                <a:cubicBezTo>
                  <a:pt x="7714" y="3607954"/>
                  <a:pt x="33117" y="3482508"/>
                  <a:pt x="36579" y="3365983"/>
                </a:cubicBezTo>
                <a:lnTo>
                  <a:pt x="36510" y="3356621"/>
                </a:lnTo>
                <a:lnTo>
                  <a:pt x="30143" y="3311044"/>
                </a:lnTo>
                <a:cubicBezTo>
                  <a:pt x="14271" y="3224157"/>
                  <a:pt x="11445" y="3149243"/>
                  <a:pt x="14856" y="3082749"/>
                </a:cubicBezTo>
                <a:lnTo>
                  <a:pt x="22229" y="3005366"/>
                </a:lnTo>
                <a:lnTo>
                  <a:pt x="27244" y="2895198"/>
                </a:lnTo>
                <a:cubicBezTo>
                  <a:pt x="29143" y="2848776"/>
                  <a:pt x="30527" y="2799531"/>
                  <a:pt x="30143" y="2746826"/>
                </a:cubicBezTo>
                <a:lnTo>
                  <a:pt x="36784" y="2638240"/>
                </a:lnTo>
                <a:lnTo>
                  <a:pt x="30143" y="2615745"/>
                </a:lnTo>
                <a:cubicBezTo>
                  <a:pt x="-20952" y="2495890"/>
                  <a:pt x="17898" y="2340273"/>
                  <a:pt x="37923" y="2201958"/>
                </a:cubicBezTo>
                <a:lnTo>
                  <a:pt x="42734" y="2158379"/>
                </a:lnTo>
                <a:lnTo>
                  <a:pt x="30143" y="2114218"/>
                </a:lnTo>
                <a:cubicBezTo>
                  <a:pt x="2269" y="2040950"/>
                  <a:pt x="-2735" y="1972014"/>
                  <a:pt x="1162" y="1906697"/>
                </a:cubicBezTo>
                <a:lnTo>
                  <a:pt x="6289" y="1854885"/>
                </a:lnTo>
                <a:lnTo>
                  <a:pt x="8053" y="1809168"/>
                </a:lnTo>
                <a:cubicBezTo>
                  <a:pt x="9832" y="1790244"/>
                  <a:pt x="12470" y="1771472"/>
                  <a:pt x="15415" y="1752867"/>
                </a:cubicBezTo>
                <a:lnTo>
                  <a:pt x="30925" y="1652561"/>
                </a:lnTo>
                <a:lnTo>
                  <a:pt x="30143" y="1606992"/>
                </a:lnTo>
                <a:cubicBezTo>
                  <a:pt x="28397" y="1588584"/>
                  <a:pt x="27931" y="1568665"/>
                  <a:pt x="28348" y="1547550"/>
                </a:cubicBezTo>
                <a:lnTo>
                  <a:pt x="29206" y="1531212"/>
                </a:lnTo>
                <a:lnTo>
                  <a:pt x="23637" y="1487282"/>
                </a:lnTo>
                <a:cubicBezTo>
                  <a:pt x="16479" y="1367166"/>
                  <a:pt x="59638" y="1246041"/>
                  <a:pt x="30143" y="1156757"/>
                </a:cubicBezTo>
                <a:cubicBezTo>
                  <a:pt x="21716" y="1131248"/>
                  <a:pt x="18318" y="1090735"/>
                  <a:pt x="17757" y="1041370"/>
                </a:cubicBezTo>
                <a:lnTo>
                  <a:pt x="18463" y="985697"/>
                </a:lnTo>
                <a:lnTo>
                  <a:pt x="16239" y="975915"/>
                </a:lnTo>
                <a:cubicBezTo>
                  <a:pt x="13541" y="957312"/>
                  <a:pt x="12597" y="940330"/>
                  <a:pt x="12862" y="924477"/>
                </a:cubicBezTo>
                <a:lnTo>
                  <a:pt x="23640" y="845857"/>
                </a:lnTo>
                <a:lnTo>
                  <a:pt x="30907" y="688163"/>
                </a:lnTo>
                <a:lnTo>
                  <a:pt x="31375" y="662715"/>
                </a:lnTo>
                <a:lnTo>
                  <a:pt x="30143" y="655230"/>
                </a:lnTo>
                <a:cubicBezTo>
                  <a:pt x="20345" y="615334"/>
                  <a:pt x="17924" y="569960"/>
                  <a:pt x="19185" y="520814"/>
                </a:cubicBezTo>
                <a:lnTo>
                  <a:pt x="26662" y="415314"/>
                </a:lnTo>
                <a:lnTo>
                  <a:pt x="25635" y="383217"/>
                </a:lnTo>
                <a:cubicBezTo>
                  <a:pt x="25461" y="243905"/>
                  <a:pt x="35455" y="113017"/>
                  <a:pt x="30143" y="22622"/>
                </a:cubicBezTo>
                <a:cubicBezTo>
                  <a:pt x="90096" y="13526"/>
                  <a:pt x="146841" y="12585"/>
                  <a:pt x="200495" y="15390"/>
                </a:cubicBezTo>
                <a:lnTo>
                  <a:pt x="324102" y="27794"/>
                </a:lnTo>
                <a:lnTo>
                  <a:pt x="329634" y="27979"/>
                </a:lnTo>
                <a:cubicBezTo>
                  <a:pt x="398332" y="30204"/>
                  <a:pt x="468106" y="31425"/>
                  <a:pt x="551798" y="27886"/>
                </a:cubicBezTo>
                <a:lnTo>
                  <a:pt x="592464" y="25476"/>
                </a:lnTo>
                <a:lnTo>
                  <a:pt x="603122" y="22622"/>
                </a:lnTo>
                <a:cubicBezTo>
                  <a:pt x="639294" y="8191"/>
                  <a:pt x="679641" y="1916"/>
                  <a:pt x="723201" y="386"/>
                </a:cubicBezTo>
                <a:close/>
              </a:path>
            </a:pathLst>
          </a:cu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xmlns="" id="{96B94F58-00C1-42B2-AF71-FE3CC8A65781}"/>
              </a:ext>
            </a:extLst>
          </p:cNvPr>
          <p:cNvSpPr>
            <a:spLocks noGrp="1"/>
          </p:cNvSpPr>
          <p:nvPr>
            <p:ph idx="1"/>
          </p:nvPr>
        </p:nvSpPr>
        <p:spPr>
          <a:xfrm>
            <a:off x="4905955" y="2071316"/>
            <a:ext cx="6713552" cy="4114800"/>
          </a:xfrm>
        </p:spPr>
        <p:txBody>
          <a:bodyPr anchor="t">
            <a:normAutofit/>
          </a:bodyPr>
          <a:lstStyle/>
          <a:p>
            <a:r>
              <a:rPr lang="fr-FR" sz="2200" dirty="0">
                <a:latin typeface="Comic Sans MS" panose="030F0702030302020204" pitchFamily="66" charset="0"/>
              </a:rPr>
              <a:t>C’est l’histoire d’un lapin qui ne veut plus manger de carottes et qui part à la rencontre d’autres animaux pour découvrir de quoi ils se nourrissent… jusqu’à sa rencontre avec un renard.</a:t>
            </a:r>
          </a:p>
          <a:p>
            <a:endParaRPr lang="fr-FR" sz="2200" dirty="0">
              <a:latin typeface="Comic Sans MS" panose="030F0702030302020204" pitchFamily="66" charset="0"/>
            </a:endParaRPr>
          </a:p>
          <a:p>
            <a:r>
              <a:rPr lang="fr-FR" sz="2200" dirty="0">
                <a:latin typeface="Comic Sans MS" panose="030F0702030302020204" pitchFamily="66" charset="0"/>
              </a:rPr>
              <a:t>Cet album, a permis aux élèves de prendre conscience des différents régimes alimentaires et d’enrichir leur vocabulaire avec les mots: </a:t>
            </a:r>
            <a:r>
              <a:rPr lang="fr-FR" sz="2200" b="1" dirty="0">
                <a:latin typeface="Comic Sans MS" panose="030F0702030302020204" pitchFamily="66" charset="0"/>
              </a:rPr>
              <a:t>carnivore</a:t>
            </a:r>
            <a:r>
              <a:rPr lang="fr-FR" sz="2200" dirty="0">
                <a:latin typeface="Comic Sans MS" panose="030F0702030302020204" pitchFamily="66" charset="0"/>
              </a:rPr>
              <a:t>, </a:t>
            </a:r>
            <a:r>
              <a:rPr lang="fr-FR" sz="2200" b="1" dirty="0">
                <a:latin typeface="Comic Sans MS" panose="030F0702030302020204" pitchFamily="66" charset="0"/>
              </a:rPr>
              <a:t>herbivore</a:t>
            </a:r>
            <a:r>
              <a:rPr lang="fr-FR" sz="2200" dirty="0">
                <a:latin typeface="Comic Sans MS" panose="030F0702030302020204" pitchFamily="66" charset="0"/>
              </a:rPr>
              <a:t> et </a:t>
            </a:r>
            <a:r>
              <a:rPr lang="fr-FR" sz="2200" b="1" dirty="0">
                <a:latin typeface="Comic Sans MS" panose="030F0702030302020204" pitchFamily="66" charset="0"/>
              </a:rPr>
              <a:t>omnivore.</a:t>
            </a:r>
          </a:p>
        </p:txBody>
      </p:sp>
    </p:spTree>
    <p:extLst>
      <p:ext uri="{BB962C8B-B14F-4D97-AF65-F5344CB8AC3E}">
        <p14:creationId xmlns:p14="http://schemas.microsoft.com/office/powerpoint/2010/main" val="1223522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A60EB03-DF63-49E2-9752-BDDFA22A899E}"/>
              </a:ext>
            </a:extLst>
          </p:cNvPr>
          <p:cNvSpPr>
            <a:spLocks noGrp="1"/>
          </p:cNvSpPr>
          <p:nvPr>
            <p:ph type="title"/>
          </p:nvPr>
        </p:nvSpPr>
        <p:spPr>
          <a:xfrm>
            <a:off x="835547" y="336609"/>
            <a:ext cx="10515600" cy="1325563"/>
          </a:xfrm>
        </p:spPr>
        <p:txBody>
          <a:bodyPr>
            <a:normAutofit/>
          </a:bodyPr>
          <a:lstStyle/>
          <a:p>
            <a:r>
              <a:rPr lang="fr-FR" sz="3600" b="1" dirty="0">
                <a:latin typeface="Comic Sans MS" panose="030F0702030302020204" pitchFamily="66" charset="0"/>
              </a:rPr>
              <a:t>DIS-MOI CE QUE TU MANGES, JE TE DIRAI QUI TU ES</a:t>
            </a:r>
            <a:r>
              <a:rPr lang="fr-FR" sz="3600" dirty="0">
                <a:latin typeface="Comic Sans MS" panose="030F0702030302020204" pitchFamily="66" charset="0"/>
              </a:rPr>
              <a:t>.</a:t>
            </a:r>
          </a:p>
        </p:txBody>
      </p:sp>
      <p:graphicFrame>
        <p:nvGraphicFramePr>
          <p:cNvPr id="5" name="Tableau 5">
            <a:extLst>
              <a:ext uri="{FF2B5EF4-FFF2-40B4-BE49-F238E27FC236}">
                <a16:creationId xmlns:a16="http://schemas.microsoft.com/office/drawing/2014/main" xmlns="" id="{9E63A8D6-8047-4A95-821C-E8DA353D4E77}"/>
              </a:ext>
            </a:extLst>
          </p:cNvPr>
          <p:cNvGraphicFramePr>
            <a:graphicFrameLocks noGrp="1"/>
          </p:cNvGraphicFramePr>
          <p:nvPr>
            <p:ph idx="1"/>
            <p:extLst>
              <p:ext uri="{D42A27DB-BD31-4B8C-83A1-F6EECF244321}">
                <p14:modId xmlns:p14="http://schemas.microsoft.com/office/powerpoint/2010/main" val="1522297729"/>
              </p:ext>
            </p:extLst>
          </p:nvPr>
        </p:nvGraphicFramePr>
        <p:xfrm>
          <a:off x="850790" y="1825625"/>
          <a:ext cx="10503007" cy="4754880"/>
        </p:xfrm>
        <a:graphic>
          <a:graphicData uri="http://schemas.openxmlformats.org/drawingml/2006/table">
            <a:tbl>
              <a:tblPr firstRow="1" bandRow="1">
                <a:tableStyleId>{5C22544A-7EE6-4342-B048-85BDC9FD1C3A}</a:tableStyleId>
              </a:tblPr>
              <a:tblGrid>
                <a:gridCol w="3492609">
                  <a:extLst>
                    <a:ext uri="{9D8B030D-6E8A-4147-A177-3AD203B41FA5}">
                      <a16:colId xmlns:a16="http://schemas.microsoft.com/office/drawing/2014/main" xmlns="" val="3244626157"/>
                    </a:ext>
                  </a:extLst>
                </a:gridCol>
                <a:gridCol w="3505199">
                  <a:extLst>
                    <a:ext uri="{9D8B030D-6E8A-4147-A177-3AD203B41FA5}">
                      <a16:colId xmlns:a16="http://schemas.microsoft.com/office/drawing/2014/main" xmlns="" val="760957498"/>
                    </a:ext>
                  </a:extLst>
                </a:gridCol>
                <a:gridCol w="3505199">
                  <a:extLst>
                    <a:ext uri="{9D8B030D-6E8A-4147-A177-3AD203B41FA5}">
                      <a16:colId xmlns:a16="http://schemas.microsoft.com/office/drawing/2014/main" xmlns="" val="172216225"/>
                    </a:ext>
                  </a:extLst>
                </a:gridCol>
              </a:tblGrid>
              <a:tr h="370840">
                <a:tc>
                  <a:txBody>
                    <a:bodyPr/>
                    <a:lstStyle/>
                    <a:p>
                      <a:pPr algn="ctr"/>
                      <a:r>
                        <a:rPr lang="fr-FR" dirty="0"/>
                        <a:t>CARNIVORE </a:t>
                      </a:r>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txBody>
                  <a:tcPr>
                    <a:solidFill>
                      <a:schemeClr val="accent2"/>
                    </a:solidFill>
                  </a:tcPr>
                </a:tc>
                <a:tc>
                  <a:txBody>
                    <a:bodyPr/>
                    <a:lstStyle/>
                    <a:p>
                      <a:pPr algn="ctr"/>
                      <a:r>
                        <a:rPr lang="fr-FR" dirty="0"/>
                        <a:t>HERBIVORE</a:t>
                      </a:r>
                    </a:p>
                  </a:txBody>
                  <a:tcPr>
                    <a:solidFill>
                      <a:schemeClr val="accent2"/>
                    </a:solidFill>
                  </a:tcPr>
                </a:tc>
                <a:tc>
                  <a:txBody>
                    <a:bodyPr/>
                    <a:lstStyle/>
                    <a:p>
                      <a:pPr algn="ctr"/>
                      <a:r>
                        <a:rPr lang="fr-FR" dirty="0"/>
                        <a:t>OMNIVORE</a:t>
                      </a:r>
                    </a:p>
                    <a:p>
                      <a:endParaRPr lang="fr-FR" dirty="0"/>
                    </a:p>
                  </a:txBody>
                  <a:tcPr>
                    <a:solidFill>
                      <a:schemeClr val="accent2"/>
                    </a:solidFill>
                  </a:tcPr>
                </a:tc>
                <a:extLst>
                  <a:ext uri="{0D108BD9-81ED-4DB2-BD59-A6C34878D82A}">
                    <a16:rowId xmlns:a16="http://schemas.microsoft.com/office/drawing/2014/main" xmlns="" val="3565648126"/>
                  </a:ext>
                </a:extLst>
              </a:tr>
            </a:tbl>
          </a:graphicData>
        </a:graphic>
      </p:graphicFrame>
      <p:pic>
        <p:nvPicPr>
          <p:cNvPr id="6" name="Picture 10" descr="Au village des tortues de Moltifao : découvrez la tortue d'Hermann Corse !">
            <a:extLst>
              <a:ext uri="{FF2B5EF4-FFF2-40B4-BE49-F238E27FC236}">
                <a16:creationId xmlns:a16="http://schemas.microsoft.com/office/drawing/2014/main" xmlns="" id="{3192C6F2-1E18-4CFB-B8E8-30948535327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201"/>
          <a:stretch/>
        </p:blipFill>
        <p:spPr bwMode="auto">
          <a:xfrm>
            <a:off x="8070995" y="2234228"/>
            <a:ext cx="2543492" cy="158496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DECOUVERTE: Animaux corses">
            <a:extLst>
              <a:ext uri="{FF2B5EF4-FFF2-40B4-BE49-F238E27FC236}">
                <a16:creationId xmlns:a16="http://schemas.microsoft.com/office/drawing/2014/main" xmlns="" id="{ABBFCF38-0ADA-4AEB-8CD4-C347222ED00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4766" y="2234228"/>
            <a:ext cx="1473010" cy="196401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4" descr="Faune Corse | Animaux Corse | Découvrir tous les animaux en Corse">
            <a:extLst>
              <a:ext uri="{FF2B5EF4-FFF2-40B4-BE49-F238E27FC236}">
                <a16:creationId xmlns:a16="http://schemas.microsoft.com/office/drawing/2014/main" xmlns="" id="{B03C9267-2E8C-4A2A-9B36-982053E20333}"/>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50" t="-1923" r="1650" b="1923"/>
          <a:stretch/>
        </p:blipFill>
        <p:spPr bwMode="auto">
          <a:xfrm>
            <a:off x="1580007" y="2266244"/>
            <a:ext cx="1844281" cy="189998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09">
            <a:extLst>
              <a:ext uri="{FF2B5EF4-FFF2-40B4-BE49-F238E27FC236}">
                <a16:creationId xmlns:a16="http://schemas.microsoft.com/office/drawing/2014/main" xmlns="" id="{996080A5-D6BC-4191-82C6-A9D8722CE85E}"/>
              </a:ext>
            </a:extLst>
          </p:cNvPr>
          <p:cNvPicPr/>
          <p:nvPr/>
        </p:nvPicPr>
        <p:blipFill>
          <a:blip r:embed="rId5"/>
          <a:stretch>
            <a:fillRect/>
          </a:stretch>
        </p:blipFill>
        <p:spPr>
          <a:xfrm>
            <a:off x="1421685" y="4257417"/>
            <a:ext cx="2141220" cy="2159635"/>
          </a:xfrm>
          <a:prstGeom prst="rect">
            <a:avLst/>
          </a:prstGeom>
        </p:spPr>
      </p:pic>
      <p:pic>
        <p:nvPicPr>
          <p:cNvPr id="10" name="Picture 107">
            <a:extLst>
              <a:ext uri="{FF2B5EF4-FFF2-40B4-BE49-F238E27FC236}">
                <a16:creationId xmlns:a16="http://schemas.microsoft.com/office/drawing/2014/main" xmlns="" id="{495A630A-CB65-4521-956A-9071F82DD776}"/>
              </a:ext>
            </a:extLst>
          </p:cNvPr>
          <p:cNvPicPr/>
          <p:nvPr/>
        </p:nvPicPr>
        <p:blipFill>
          <a:blip r:embed="rId6"/>
          <a:stretch>
            <a:fillRect/>
          </a:stretch>
        </p:blipFill>
        <p:spPr>
          <a:xfrm>
            <a:off x="4793363" y="4257418"/>
            <a:ext cx="2075815" cy="2159635"/>
          </a:xfrm>
          <a:prstGeom prst="rect">
            <a:avLst/>
          </a:prstGeom>
        </p:spPr>
      </p:pic>
      <p:pic>
        <p:nvPicPr>
          <p:cNvPr id="12" name="Picture 150">
            <a:extLst>
              <a:ext uri="{FF2B5EF4-FFF2-40B4-BE49-F238E27FC236}">
                <a16:creationId xmlns:a16="http://schemas.microsoft.com/office/drawing/2014/main" xmlns="" id="{6F84F368-D821-4980-B0E1-43995D71E336}"/>
              </a:ext>
            </a:extLst>
          </p:cNvPr>
          <p:cNvPicPr/>
          <p:nvPr/>
        </p:nvPicPr>
        <p:blipFill>
          <a:blip r:embed="rId7"/>
          <a:stretch>
            <a:fillRect/>
          </a:stretch>
        </p:blipFill>
        <p:spPr>
          <a:xfrm>
            <a:off x="8396576" y="4039263"/>
            <a:ext cx="1653873" cy="2458772"/>
          </a:xfrm>
          <a:prstGeom prst="rect">
            <a:avLst/>
          </a:prstGeom>
        </p:spPr>
      </p:pic>
    </p:spTree>
    <p:extLst>
      <p:ext uri="{BB962C8B-B14F-4D97-AF65-F5344CB8AC3E}">
        <p14:creationId xmlns:p14="http://schemas.microsoft.com/office/powerpoint/2010/main" val="2231576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xmlns="" id="{45D37F4E-DDB4-456B-97E0-9937730A03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xmlns="" id="{C0BA2846-CC9E-4166-9364-D215C945D532}"/>
              </a:ext>
            </a:extLst>
          </p:cNvPr>
          <p:cNvSpPr>
            <a:spLocks noGrp="1"/>
          </p:cNvSpPr>
          <p:nvPr>
            <p:ph type="title"/>
          </p:nvPr>
        </p:nvSpPr>
        <p:spPr>
          <a:xfrm>
            <a:off x="572493" y="238539"/>
            <a:ext cx="11018520" cy="1434415"/>
          </a:xfrm>
        </p:spPr>
        <p:txBody>
          <a:bodyPr anchor="b">
            <a:normAutofit/>
          </a:bodyPr>
          <a:lstStyle/>
          <a:p>
            <a:r>
              <a:rPr lang="fr-FR" sz="5400" dirty="0">
                <a:latin typeface="Comic Sans MS" panose="030F0702030302020204" pitchFamily="66" charset="0"/>
                <a:cs typeface="Cavolini" panose="03000502040302020204" pitchFamily="66" charset="0"/>
              </a:rPr>
              <a:t>Qui est passé par là?</a:t>
            </a:r>
          </a:p>
        </p:txBody>
      </p:sp>
      <p:sp>
        <p:nvSpPr>
          <p:cNvPr id="73" name="sketchy line">
            <a:extLst>
              <a:ext uri="{FF2B5EF4-FFF2-40B4-BE49-F238E27FC236}">
                <a16:creationId xmlns:a16="http://schemas.microsoft.com/office/drawing/2014/main" xmlns="" id="{B2DD41CD-8F47-4F56-AD12-4E2FF76969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xmln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xmlns="" id="{0658EE00-E008-48B0-8DBC-B7A7D0B5D88B}"/>
              </a:ext>
            </a:extLst>
          </p:cNvPr>
          <p:cNvSpPr>
            <a:spLocks noGrp="1"/>
          </p:cNvSpPr>
          <p:nvPr>
            <p:ph idx="1"/>
          </p:nvPr>
        </p:nvSpPr>
        <p:spPr>
          <a:xfrm>
            <a:off x="572492" y="2071316"/>
            <a:ext cx="6915427" cy="5006934"/>
          </a:xfrm>
        </p:spPr>
        <p:txBody>
          <a:bodyPr anchor="t">
            <a:normAutofit/>
          </a:bodyPr>
          <a:lstStyle/>
          <a:p>
            <a:r>
              <a:rPr lang="fr-FR" sz="2000" dirty="0">
                <a:latin typeface="Comic Sans MS" panose="030F0702030302020204" pitchFamily="66" charset="0"/>
                <a:cs typeface="Cavolini" panose="03000502040302020204" pitchFamily="66" charset="0"/>
              </a:rPr>
              <a:t>Voici une enquête drôle et passionnante, qui permet de comprendre à quoi ressemblent les crottes de plusieurs animaux à travers la mésaventure d’une petite taupe qui se retrouve avec une crotte sur la tête et qui  découvre comment les animaux font leurs besoins.</a:t>
            </a:r>
          </a:p>
          <a:p>
            <a:r>
              <a:rPr lang="fr-FR" sz="2000" dirty="0">
                <a:latin typeface="Comic Sans MS" panose="030F0702030302020204" pitchFamily="66" charset="0"/>
                <a:cs typeface="Cavolini" panose="03000502040302020204" pitchFamily="66" charset="0"/>
              </a:rPr>
              <a:t>C’est un sujet tabou, mais  pourtant, cette observation fait partie des investigations  scientifiques utilisées sur le terrain. Montrer aux élèves que l’on peut se renseigner sur les animaux à travers certains indices laissés par ces derniers dans la nature leur permet de développer le sens de l’observation et de devenir des explorateurs par une autre approche de la nature et de ses habitants.</a:t>
            </a:r>
            <a:endParaRPr lang="fr-FR" sz="2000" dirty="0">
              <a:latin typeface="Comic Sans MS" panose="030F0702030302020204" pitchFamily="66" charset="0"/>
            </a:endParaRPr>
          </a:p>
        </p:txBody>
      </p:sp>
      <p:pic>
        <p:nvPicPr>
          <p:cNvPr id="1026" name="Picture 2" descr="De la petite taupe qui voulait savoir qui lui avait fait sur la tête">
            <a:extLst>
              <a:ext uri="{FF2B5EF4-FFF2-40B4-BE49-F238E27FC236}">
                <a16:creationId xmlns:a16="http://schemas.microsoft.com/office/drawing/2014/main" xmlns="" id="{7F9C6B02-3534-4170-8BBC-7FA4CCA34D5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11" r="1487" b="4"/>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8891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D65845E-9CAA-4622-80F8-011CB3ED9726}"/>
              </a:ext>
            </a:extLst>
          </p:cNvPr>
          <p:cNvSpPr>
            <a:spLocks noGrp="1"/>
          </p:cNvSpPr>
          <p:nvPr>
            <p:ph type="title"/>
          </p:nvPr>
        </p:nvSpPr>
        <p:spPr>
          <a:xfrm>
            <a:off x="838200" y="365125"/>
            <a:ext cx="9972040" cy="721995"/>
          </a:xfrm>
        </p:spPr>
        <p:txBody>
          <a:bodyPr/>
          <a:lstStyle/>
          <a:p>
            <a:pPr algn="ctr"/>
            <a:r>
              <a:rPr lang="fr-FR" dirty="0">
                <a:latin typeface="Comic Sans MS" panose="030F0702030302020204" pitchFamily="66" charset="0"/>
              </a:rPr>
              <a:t>QUI FAIT QUOI?</a:t>
            </a:r>
          </a:p>
        </p:txBody>
      </p:sp>
      <p:pic>
        <p:nvPicPr>
          <p:cNvPr id="4" name="Picture 106">
            <a:extLst>
              <a:ext uri="{FF2B5EF4-FFF2-40B4-BE49-F238E27FC236}">
                <a16:creationId xmlns:a16="http://schemas.microsoft.com/office/drawing/2014/main" xmlns="" id="{D0143F29-025E-4393-A29C-9A55E0422287}"/>
              </a:ext>
            </a:extLst>
          </p:cNvPr>
          <p:cNvPicPr>
            <a:picLocks noGrp="1"/>
          </p:cNvPicPr>
          <p:nvPr>
            <p:ph idx="1"/>
          </p:nvPr>
        </p:nvPicPr>
        <p:blipFill>
          <a:blip r:embed="rId2"/>
          <a:stretch>
            <a:fillRect/>
          </a:stretch>
        </p:blipFill>
        <p:spPr>
          <a:xfrm>
            <a:off x="400603" y="1179153"/>
            <a:ext cx="1257300" cy="1323975"/>
          </a:xfrm>
          <a:prstGeom prst="rect">
            <a:avLst/>
          </a:prstGeom>
        </p:spPr>
      </p:pic>
      <p:pic>
        <p:nvPicPr>
          <p:cNvPr id="5" name="Picture 108">
            <a:extLst>
              <a:ext uri="{FF2B5EF4-FFF2-40B4-BE49-F238E27FC236}">
                <a16:creationId xmlns:a16="http://schemas.microsoft.com/office/drawing/2014/main" xmlns="" id="{726F8D2C-4569-4D64-84B3-D5ECECAE282C}"/>
              </a:ext>
            </a:extLst>
          </p:cNvPr>
          <p:cNvPicPr/>
          <p:nvPr/>
        </p:nvPicPr>
        <p:blipFill>
          <a:blip r:embed="rId3"/>
          <a:stretch>
            <a:fillRect/>
          </a:stretch>
        </p:blipFill>
        <p:spPr>
          <a:xfrm>
            <a:off x="572053" y="2794307"/>
            <a:ext cx="914400" cy="435610"/>
          </a:xfrm>
          <a:prstGeom prst="rect">
            <a:avLst/>
          </a:prstGeom>
        </p:spPr>
      </p:pic>
      <p:pic>
        <p:nvPicPr>
          <p:cNvPr id="6" name="Picture 110">
            <a:extLst>
              <a:ext uri="{FF2B5EF4-FFF2-40B4-BE49-F238E27FC236}">
                <a16:creationId xmlns:a16="http://schemas.microsoft.com/office/drawing/2014/main" xmlns="" id="{4CC0349F-3865-4555-BE0F-C0D1FE4E1DC7}"/>
              </a:ext>
            </a:extLst>
          </p:cNvPr>
          <p:cNvPicPr/>
          <p:nvPr/>
        </p:nvPicPr>
        <p:blipFill>
          <a:blip r:embed="rId4"/>
          <a:stretch>
            <a:fillRect/>
          </a:stretch>
        </p:blipFill>
        <p:spPr>
          <a:xfrm>
            <a:off x="329483" y="3370755"/>
            <a:ext cx="1257300" cy="810260"/>
          </a:xfrm>
          <a:prstGeom prst="rect">
            <a:avLst/>
          </a:prstGeom>
        </p:spPr>
      </p:pic>
      <p:pic>
        <p:nvPicPr>
          <p:cNvPr id="7" name="Picture 112">
            <a:extLst>
              <a:ext uri="{FF2B5EF4-FFF2-40B4-BE49-F238E27FC236}">
                <a16:creationId xmlns:a16="http://schemas.microsoft.com/office/drawing/2014/main" xmlns="" id="{95736B4F-A8E3-4F91-A713-4CC0E6A1DA48}"/>
              </a:ext>
            </a:extLst>
          </p:cNvPr>
          <p:cNvPicPr/>
          <p:nvPr/>
        </p:nvPicPr>
        <p:blipFill>
          <a:blip r:embed="rId5"/>
          <a:stretch>
            <a:fillRect/>
          </a:stretch>
        </p:blipFill>
        <p:spPr>
          <a:xfrm>
            <a:off x="651510" y="4354873"/>
            <a:ext cx="1257300" cy="1295400"/>
          </a:xfrm>
          <a:prstGeom prst="rect">
            <a:avLst/>
          </a:prstGeom>
        </p:spPr>
      </p:pic>
      <p:pic>
        <p:nvPicPr>
          <p:cNvPr id="8" name="Picture 114">
            <a:extLst>
              <a:ext uri="{FF2B5EF4-FFF2-40B4-BE49-F238E27FC236}">
                <a16:creationId xmlns:a16="http://schemas.microsoft.com/office/drawing/2014/main" xmlns="" id="{75E20D0E-296E-488A-9BD6-8CE4D50B5781}"/>
              </a:ext>
            </a:extLst>
          </p:cNvPr>
          <p:cNvPicPr/>
          <p:nvPr/>
        </p:nvPicPr>
        <p:blipFill>
          <a:blip r:embed="rId6"/>
          <a:stretch>
            <a:fillRect/>
          </a:stretch>
        </p:blipFill>
        <p:spPr>
          <a:xfrm>
            <a:off x="209550" y="5673767"/>
            <a:ext cx="1257300" cy="1075690"/>
          </a:xfrm>
          <a:prstGeom prst="rect">
            <a:avLst/>
          </a:prstGeom>
        </p:spPr>
      </p:pic>
      <p:pic>
        <p:nvPicPr>
          <p:cNvPr id="9" name="Picture 194">
            <a:extLst>
              <a:ext uri="{FF2B5EF4-FFF2-40B4-BE49-F238E27FC236}">
                <a16:creationId xmlns:a16="http://schemas.microsoft.com/office/drawing/2014/main" xmlns="" id="{D29FEF2A-7FBB-43C3-98C2-AF32D6F62142}"/>
              </a:ext>
            </a:extLst>
          </p:cNvPr>
          <p:cNvPicPr/>
          <p:nvPr/>
        </p:nvPicPr>
        <p:blipFill>
          <a:blip r:embed="rId7"/>
          <a:stretch>
            <a:fillRect/>
          </a:stretch>
        </p:blipFill>
        <p:spPr>
          <a:xfrm>
            <a:off x="9533997" y="1510844"/>
            <a:ext cx="1704658" cy="897848"/>
          </a:xfrm>
          <a:prstGeom prst="rect">
            <a:avLst/>
          </a:prstGeom>
        </p:spPr>
      </p:pic>
      <p:sp>
        <p:nvSpPr>
          <p:cNvPr id="12" name="Ellipse 11">
            <a:extLst>
              <a:ext uri="{FF2B5EF4-FFF2-40B4-BE49-F238E27FC236}">
                <a16:creationId xmlns:a16="http://schemas.microsoft.com/office/drawing/2014/main" xmlns="" id="{A0A63D4D-979A-47AD-AF71-2AF6A135D130}"/>
              </a:ext>
            </a:extLst>
          </p:cNvPr>
          <p:cNvSpPr/>
          <p:nvPr/>
        </p:nvSpPr>
        <p:spPr>
          <a:xfrm>
            <a:off x="1757734" y="1798702"/>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a:extLst>
              <a:ext uri="{FF2B5EF4-FFF2-40B4-BE49-F238E27FC236}">
                <a16:creationId xmlns:a16="http://schemas.microsoft.com/office/drawing/2014/main" xmlns="" id="{4FEE4E37-7F3F-4FA0-BC3F-B49962459350}"/>
              </a:ext>
            </a:extLst>
          </p:cNvPr>
          <p:cNvSpPr/>
          <p:nvPr/>
        </p:nvSpPr>
        <p:spPr>
          <a:xfrm>
            <a:off x="9016416" y="1897913"/>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llipse 15">
            <a:extLst>
              <a:ext uri="{FF2B5EF4-FFF2-40B4-BE49-F238E27FC236}">
                <a16:creationId xmlns:a16="http://schemas.microsoft.com/office/drawing/2014/main" xmlns="" id="{C5A4BD08-D97D-4948-9D6E-22BB8015797C}"/>
              </a:ext>
            </a:extLst>
          </p:cNvPr>
          <p:cNvSpPr/>
          <p:nvPr/>
        </p:nvSpPr>
        <p:spPr>
          <a:xfrm>
            <a:off x="9016416" y="2832179"/>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Ellipse 16">
            <a:extLst>
              <a:ext uri="{FF2B5EF4-FFF2-40B4-BE49-F238E27FC236}">
                <a16:creationId xmlns:a16="http://schemas.microsoft.com/office/drawing/2014/main" xmlns="" id="{AED740EB-27F4-4BC1-8D8E-FA1B82F32F9D}"/>
              </a:ext>
            </a:extLst>
          </p:cNvPr>
          <p:cNvSpPr/>
          <p:nvPr/>
        </p:nvSpPr>
        <p:spPr>
          <a:xfrm>
            <a:off x="8940878" y="4929887"/>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Ellipse 17">
            <a:extLst>
              <a:ext uri="{FF2B5EF4-FFF2-40B4-BE49-F238E27FC236}">
                <a16:creationId xmlns:a16="http://schemas.microsoft.com/office/drawing/2014/main" xmlns="" id="{19B9C70D-8576-40CA-B305-ACB5B77EDCC8}"/>
              </a:ext>
            </a:extLst>
          </p:cNvPr>
          <p:cNvSpPr/>
          <p:nvPr/>
        </p:nvSpPr>
        <p:spPr>
          <a:xfrm>
            <a:off x="8940878" y="3866972"/>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llipse 19">
            <a:extLst>
              <a:ext uri="{FF2B5EF4-FFF2-40B4-BE49-F238E27FC236}">
                <a16:creationId xmlns:a16="http://schemas.microsoft.com/office/drawing/2014/main" xmlns="" id="{B6B27181-7468-4D85-A161-57182A1285E6}"/>
              </a:ext>
            </a:extLst>
          </p:cNvPr>
          <p:cNvSpPr/>
          <p:nvPr/>
        </p:nvSpPr>
        <p:spPr>
          <a:xfrm>
            <a:off x="8940878" y="6025582"/>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a:extLst>
              <a:ext uri="{FF2B5EF4-FFF2-40B4-BE49-F238E27FC236}">
                <a16:creationId xmlns:a16="http://schemas.microsoft.com/office/drawing/2014/main" xmlns="" id="{B7A99DBB-C9FA-4FB6-A4C9-E55204189737}"/>
              </a:ext>
            </a:extLst>
          </p:cNvPr>
          <p:cNvSpPr/>
          <p:nvPr/>
        </p:nvSpPr>
        <p:spPr>
          <a:xfrm>
            <a:off x="1757734" y="6244706"/>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a:extLst>
              <a:ext uri="{FF2B5EF4-FFF2-40B4-BE49-F238E27FC236}">
                <a16:creationId xmlns:a16="http://schemas.microsoft.com/office/drawing/2014/main" xmlns="" id="{73DB9438-F3F3-4B81-B4AA-FAD87DAFF766}"/>
              </a:ext>
            </a:extLst>
          </p:cNvPr>
          <p:cNvSpPr/>
          <p:nvPr/>
        </p:nvSpPr>
        <p:spPr>
          <a:xfrm>
            <a:off x="1757734" y="4972639"/>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llipse 22">
            <a:extLst>
              <a:ext uri="{FF2B5EF4-FFF2-40B4-BE49-F238E27FC236}">
                <a16:creationId xmlns:a16="http://schemas.microsoft.com/office/drawing/2014/main" xmlns="" id="{24B252F6-A1F9-4E17-92A7-36E3584F9EFA}"/>
              </a:ext>
            </a:extLst>
          </p:cNvPr>
          <p:cNvSpPr/>
          <p:nvPr/>
        </p:nvSpPr>
        <p:spPr>
          <a:xfrm>
            <a:off x="1757734" y="3767993"/>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Ellipse 23">
            <a:extLst>
              <a:ext uri="{FF2B5EF4-FFF2-40B4-BE49-F238E27FC236}">
                <a16:creationId xmlns:a16="http://schemas.microsoft.com/office/drawing/2014/main" xmlns="" id="{B041166F-617E-4C4C-80E3-9793A59B951B}"/>
              </a:ext>
            </a:extLst>
          </p:cNvPr>
          <p:cNvSpPr/>
          <p:nvPr/>
        </p:nvSpPr>
        <p:spPr>
          <a:xfrm>
            <a:off x="1737535" y="2731140"/>
            <a:ext cx="151076" cy="18150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5" name="Picture 196">
            <a:extLst>
              <a:ext uri="{FF2B5EF4-FFF2-40B4-BE49-F238E27FC236}">
                <a16:creationId xmlns:a16="http://schemas.microsoft.com/office/drawing/2014/main" xmlns="" id="{D051B67E-4B6E-4F39-AE65-06763E440DD3}"/>
              </a:ext>
            </a:extLst>
          </p:cNvPr>
          <p:cNvPicPr/>
          <p:nvPr/>
        </p:nvPicPr>
        <p:blipFill>
          <a:blip r:embed="rId8"/>
          <a:stretch>
            <a:fillRect/>
          </a:stretch>
        </p:blipFill>
        <p:spPr>
          <a:xfrm>
            <a:off x="9796122" y="5901703"/>
            <a:ext cx="1236980" cy="466090"/>
          </a:xfrm>
          <a:prstGeom prst="rect">
            <a:avLst/>
          </a:prstGeom>
        </p:spPr>
      </p:pic>
      <p:pic>
        <p:nvPicPr>
          <p:cNvPr id="26" name="Picture 192">
            <a:extLst>
              <a:ext uri="{FF2B5EF4-FFF2-40B4-BE49-F238E27FC236}">
                <a16:creationId xmlns:a16="http://schemas.microsoft.com/office/drawing/2014/main" xmlns="" id="{0B227C8B-AE45-413F-9269-339E538E76E4}"/>
              </a:ext>
            </a:extLst>
          </p:cNvPr>
          <p:cNvPicPr/>
          <p:nvPr/>
        </p:nvPicPr>
        <p:blipFill>
          <a:blip r:embed="rId9"/>
          <a:stretch>
            <a:fillRect/>
          </a:stretch>
        </p:blipFill>
        <p:spPr>
          <a:xfrm>
            <a:off x="9533997" y="4657312"/>
            <a:ext cx="1584960" cy="812165"/>
          </a:xfrm>
          <a:prstGeom prst="rect">
            <a:avLst/>
          </a:prstGeom>
        </p:spPr>
      </p:pic>
      <p:pic>
        <p:nvPicPr>
          <p:cNvPr id="27" name="Picture 186">
            <a:extLst>
              <a:ext uri="{FF2B5EF4-FFF2-40B4-BE49-F238E27FC236}">
                <a16:creationId xmlns:a16="http://schemas.microsoft.com/office/drawing/2014/main" xmlns="" id="{F1249E67-CDAE-4F5F-83D1-F9F4A3352564}"/>
              </a:ext>
            </a:extLst>
          </p:cNvPr>
          <p:cNvPicPr/>
          <p:nvPr/>
        </p:nvPicPr>
        <p:blipFill>
          <a:blip r:embed="rId10"/>
          <a:stretch>
            <a:fillRect/>
          </a:stretch>
        </p:blipFill>
        <p:spPr>
          <a:xfrm>
            <a:off x="9806236" y="2539014"/>
            <a:ext cx="1160180" cy="877570"/>
          </a:xfrm>
          <a:prstGeom prst="rect">
            <a:avLst/>
          </a:prstGeom>
        </p:spPr>
      </p:pic>
      <p:pic>
        <p:nvPicPr>
          <p:cNvPr id="28" name="Picture 198">
            <a:extLst>
              <a:ext uri="{FF2B5EF4-FFF2-40B4-BE49-F238E27FC236}">
                <a16:creationId xmlns:a16="http://schemas.microsoft.com/office/drawing/2014/main" xmlns="" id="{583AD035-C229-4D31-8921-EE35190F9508}"/>
              </a:ext>
            </a:extLst>
          </p:cNvPr>
          <p:cNvPicPr/>
          <p:nvPr/>
        </p:nvPicPr>
        <p:blipFill>
          <a:blip r:embed="rId11"/>
          <a:stretch>
            <a:fillRect/>
          </a:stretch>
        </p:blipFill>
        <p:spPr>
          <a:xfrm>
            <a:off x="9262905" y="3496880"/>
            <a:ext cx="2700020" cy="1080135"/>
          </a:xfrm>
          <a:prstGeom prst="rect">
            <a:avLst/>
          </a:prstGeom>
        </p:spPr>
      </p:pic>
    </p:spTree>
    <p:extLst>
      <p:ext uri="{BB962C8B-B14F-4D97-AF65-F5344CB8AC3E}">
        <p14:creationId xmlns:p14="http://schemas.microsoft.com/office/powerpoint/2010/main" val="1641776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xmlns="" id="{004A8AE1-9605-41DC-920F-A4B8E8F239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c 9">
            <a:extLst>
              <a:ext uri="{FF2B5EF4-FFF2-40B4-BE49-F238E27FC236}">
                <a16:creationId xmlns:a16="http://schemas.microsoft.com/office/drawing/2014/main" xmlns="" id="{5B7778FC-632E-4DCA-A7CB-0D7731CCF9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790889" flipH="1">
            <a:off x="715850" y="795372"/>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Espace réservé du contenu 2">
            <a:extLst>
              <a:ext uri="{FF2B5EF4-FFF2-40B4-BE49-F238E27FC236}">
                <a16:creationId xmlns:a16="http://schemas.microsoft.com/office/drawing/2014/main" xmlns="" id="{BEDA20F5-ED7A-439C-A6B1-4C9871E640CA}"/>
              </a:ext>
            </a:extLst>
          </p:cNvPr>
          <p:cNvSpPr>
            <a:spLocks noGrp="1"/>
          </p:cNvSpPr>
          <p:nvPr>
            <p:ph idx="1"/>
          </p:nvPr>
        </p:nvSpPr>
        <p:spPr>
          <a:xfrm>
            <a:off x="838200" y="1396686"/>
            <a:ext cx="5673918" cy="3999955"/>
          </a:xfrm>
        </p:spPr>
        <p:txBody>
          <a:bodyPr>
            <a:normAutofit fontScale="77500" lnSpcReduction="20000"/>
          </a:bodyPr>
          <a:lstStyle/>
          <a:p>
            <a:r>
              <a:rPr lang="fr-FR" sz="2200" dirty="0">
                <a:latin typeface="Comic Sans MS" panose="030F0702030302020204" pitchFamily="66" charset="0"/>
              </a:rPr>
              <a:t>L’aboutissement de ce travail est une sortie à CAP SUD, qui n’aura lieu que le  4 mai sur le lieu-dit « MUCHIATANA ».</a:t>
            </a:r>
          </a:p>
          <a:p>
            <a:r>
              <a:rPr lang="fr-FR" sz="2200" dirty="0">
                <a:latin typeface="Comic Sans MS" panose="030F0702030302020204" pitchFamily="66" charset="0"/>
              </a:rPr>
              <a:t> En plus d’utiliser les connaissances des élèves acquises au préalable, nous pourrons aussi observer d’autres indices comme les empreintes des pattes d’animaux ( celles laissées sur le sable par les oiseaux par exemple).</a:t>
            </a:r>
          </a:p>
          <a:p>
            <a:r>
              <a:rPr lang="fr-FR" sz="2200" dirty="0">
                <a:latin typeface="Comic Sans MS" panose="030F0702030302020204" pitchFamily="66" charset="0"/>
              </a:rPr>
              <a:t> Il sera intéressant de les photographier et de réaliser un affichage avec les différents indices trouvés ce jour là et par la suite établir une liste de la faune présente dans notre région. </a:t>
            </a:r>
          </a:p>
          <a:p>
            <a:r>
              <a:rPr lang="fr-FR" sz="2200" dirty="0">
                <a:latin typeface="Comic Sans MS" panose="030F0702030302020204" pitchFamily="66" charset="0"/>
              </a:rPr>
              <a:t>Je tiens à préciser que les travaux d’enfants ne seront réalisés qu’après la sortie. Je n’ai donc aucun affichage, dessin à vous envoyer. Les exercices préalables effectués en classe sont réalisés avec des cartes</a:t>
            </a:r>
            <a:r>
              <a:rPr lang="fr-FR" sz="2200">
                <a:latin typeface="Comic Sans MS" panose="030F0702030302020204" pitchFamily="66" charset="0"/>
              </a:rPr>
              <a:t>( photos) </a:t>
            </a:r>
            <a:r>
              <a:rPr lang="fr-FR" sz="2200" dirty="0">
                <a:latin typeface="Comic Sans MS" panose="030F0702030302020204" pitchFamily="66" charset="0"/>
              </a:rPr>
              <a:t>à manipuler.</a:t>
            </a:r>
          </a:p>
          <a:p>
            <a:endParaRPr lang="fr-FR" sz="2200" dirty="0"/>
          </a:p>
        </p:txBody>
      </p:sp>
      <p:sp>
        <p:nvSpPr>
          <p:cNvPr id="17" name="Oval 11">
            <a:extLst>
              <a:ext uri="{FF2B5EF4-FFF2-40B4-BE49-F238E27FC236}">
                <a16:creationId xmlns:a16="http://schemas.microsoft.com/office/drawing/2014/main" xmlns="" id="{B10BB131-AC8E-4A8E-A5D1-36260F720C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792396"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xmlns="" id="{FA23A907-97FB-4A8F-880A-DD77401C429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517460" y="4737713"/>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xmlns="" id="{9676B623-3477-456A-879E-A614A0F32370}"/>
              </a:ext>
            </a:extLst>
          </p:cNvPr>
          <p:cNvSpPr>
            <a:spLocks noGrp="1"/>
          </p:cNvSpPr>
          <p:nvPr>
            <p:ph type="title"/>
          </p:nvPr>
        </p:nvSpPr>
        <p:spPr>
          <a:xfrm>
            <a:off x="7474281" y="1396686"/>
            <a:ext cx="3240506" cy="4064628"/>
          </a:xfrm>
        </p:spPr>
        <p:txBody>
          <a:bodyPr>
            <a:normAutofit/>
          </a:bodyPr>
          <a:lstStyle/>
          <a:p>
            <a:r>
              <a:rPr lang="fr-FR">
                <a:solidFill>
                  <a:srgbClr val="FFFFFF"/>
                </a:solidFill>
                <a:latin typeface="Comic Sans MS" panose="030F0702030302020204" pitchFamily="66" charset="0"/>
              </a:rPr>
              <a:t>La sortie sur le site de CAP SUD</a:t>
            </a:r>
          </a:p>
        </p:txBody>
      </p:sp>
    </p:spTree>
    <p:extLst>
      <p:ext uri="{BB962C8B-B14F-4D97-AF65-F5344CB8AC3E}">
        <p14:creationId xmlns:p14="http://schemas.microsoft.com/office/powerpoint/2010/main" val="342087880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363</TotalTime>
  <Words>466</Words>
  <Application>Microsoft Office PowerPoint</Application>
  <PresentationFormat>Personnalisé</PresentationFormat>
  <Paragraphs>67</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Le monde du vivant: les animaux </vt:lpstr>
      <vt:lpstr>OVIPARE ou VIVIPARE?</vt:lpstr>
      <vt:lpstr>Présentation PowerPoint</vt:lpstr>
      <vt:lpstr>Présentation PowerPoint</vt:lpstr>
      <vt:lpstr>QUI MANGE QUOI?</vt:lpstr>
      <vt:lpstr>DIS-MOI CE QUE TU MANGES, JE TE DIRAI QUI TU ES.</vt:lpstr>
      <vt:lpstr>Qui est passé par là?</vt:lpstr>
      <vt:lpstr>QUI FAIT QUOI?</vt:lpstr>
      <vt:lpstr>La sortie sur le site de CAP SUD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monde du vivant: les animaux</dc:title>
  <dc:creator>Marie-Pierre Marchini</dc:creator>
  <cp:lastModifiedBy>SOLER Brigitte</cp:lastModifiedBy>
  <cp:revision>31</cp:revision>
  <cp:lastPrinted>2021-04-09T14:52:04Z</cp:lastPrinted>
  <dcterms:created xsi:type="dcterms:W3CDTF">2021-04-09T14:05:45Z</dcterms:created>
  <dcterms:modified xsi:type="dcterms:W3CDTF">2021-04-15T09:25:35Z</dcterms:modified>
</cp:coreProperties>
</file>