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0691813" cy="7559675" type="screen4x3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608" y="216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t-P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t-P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t-P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/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71A41C30-0AB1-4BDD-96B0-F71DAEFA6994}" type="slidenum">
              <a:t>‹N°›</a:t>
            </a:fld>
            <a:endParaRPr lang="pt-P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039084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pt-PT"/>
          </a:p>
        </p:txBody>
      </p:sp>
      <p:sp>
        <p:nvSpPr>
          <p:cNvPr id="4" name="Espace réservé de l'en-têt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hangingPunct="0">
              <a:buNone/>
              <a:tabLst/>
              <a:defRPr lang="pt-P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pt-PT"/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hangingPunct="0">
              <a:buNone/>
              <a:tabLst/>
              <a:defRPr lang="pt-P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pt-PT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hangingPunct="0">
              <a:buNone/>
              <a:tabLst/>
              <a:defRPr lang="pt-P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pt-PT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hangingPunct="0">
              <a:buNone/>
              <a:tabLst/>
              <a:defRPr lang="pt-P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5DD54F3C-2474-42B0-A24E-0381088D7C8B}" type="slidenum"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402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pt-PT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812800"/>
            <a:ext cx="566896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t-P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812800"/>
            <a:ext cx="566896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812800"/>
            <a:ext cx="566896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812800"/>
            <a:ext cx="566896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812800"/>
            <a:ext cx="566896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812800"/>
            <a:ext cx="566896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812800"/>
            <a:ext cx="566896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812800"/>
            <a:ext cx="566896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812800"/>
            <a:ext cx="566896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812800"/>
            <a:ext cx="566896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812800"/>
            <a:ext cx="566896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812800"/>
            <a:ext cx="566896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1688" y="2347913"/>
            <a:ext cx="9088437" cy="162083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3375" y="4283075"/>
            <a:ext cx="7485063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PT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PT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43BA71F-E054-43E2-A873-8B5772850AF4}" type="slidenum"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743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PT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PT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B505A49-3A14-486A-A55D-E56E77D37829}" type="slidenum"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91998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589838" y="631825"/>
            <a:ext cx="2243137" cy="52959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58838" y="631825"/>
            <a:ext cx="6578600" cy="52959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PT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PT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C75A92D-548C-4D93-981C-C27BC44957BF}" type="slidenum"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6544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PT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PT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F83E2D7-1E2C-4462-BE94-535C648660C6}" type="slidenum"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1246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550" y="4857750"/>
            <a:ext cx="90884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4550" y="3203575"/>
            <a:ext cx="90884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PT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PT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AF721EF-5260-4433-8856-02750F659991}" type="slidenum"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27218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58838" y="1960563"/>
            <a:ext cx="4410075" cy="3967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21313" y="1960563"/>
            <a:ext cx="4411662" cy="3967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PT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PT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956FB29-8A4A-487B-9F50-62CAAD1221A5}" type="slidenum"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685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1837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30838" y="1692275"/>
            <a:ext cx="4725987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30838" y="2397125"/>
            <a:ext cx="4725987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PT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PT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074620-CD84-4A09-9B69-6EDECEFAEA9C}" type="slidenum"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990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PT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PT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A90E60-EB8B-450B-B351-52C2A6B918D1}" type="slidenum"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87375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PT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PT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0FB326A-58BB-452C-BB88-56D3C0C4B333}" type="slidenum"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38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79888" y="301625"/>
            <a:ext cx="5976937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4988" y="1581150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PT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PT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A8119A7-D008-4E0E-B391-FDFCC25DBFC1}" type="slidenum"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5944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5500" y="5291138"/>
            <a:ext cx="6415088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95500" y="674688"/>
            <a:ext cx="64150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95500" y="5916613"/>
            <a:ext cx="6415088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PT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PT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B943F4-5725-4FAE-BF8C-231C22147A75}" type="slidenum"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7003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 txBox="1">
            <a:spLocks noGrp="1"/>
          </p:cNvSpPr>
          <p:nvPr>
            <p:ph type="title"/>
          </p:nvPr>
        </p:nvSpPr>
        <p:spPr>
          <a:xfrm>
            <a:off x="858599" y="632520"/>
            <a:ext cx="8974440" cy="1141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pt-PT"/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858599" y="1960560"/>
            <a:ext cx="8974440" cy="3967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None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Char char="●"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023"/>
              </a:spcAft>
              <a:buSzPct val="75000"/>
              <a:buFont typeface="StarSymbol"/>
              <a:buChar char="–"/>
              <a:defRPr lang="pt-PT" sz="253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768"/>
              </a:spcAft>
              <a:buSzPct val="45000"/>
              <a:buFont typeface="StarSymbol"/>
              <a:buChar char="●"/>
              <a:defRPr lang="pt-PT" sz="217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10"/>
              </a:spcAft>
              <a:buSzPct val="75000"/>
              <a:buFont typeface="StarSymbol"/>
              <a:buChar char="–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pt-PT"/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2"/>
          </p:nvPr>
        </p:nvSpPr>
        <p:spPr>
          <a:xfrm>
            <a:off x="858599" y="6591240"/>
            <a:ext cx="2323080" cy="47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hangingPunct="0">
              <a:buNone/>
              <a:tabLst/>
              <a:defRPr lang="pt-P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pt-PT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3"/>
          </p:nvPr>
        </p:nvSpPr>
        <p:spPr>
          <a:xfrm>
            <a:off x="3770280" y="6591240"/>
            <a:ext cx="3160800" cy="47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hangingPunct="0">
              <a:buNone/>
              <a:tabLst/>
              <a:defRPr lang="pt-P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pt-PT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4"/>
          </p:nvPr>
        </p:nvSpPr>
        <p:spPr>
          <a:xfrm>
            <a:off x="7509600" y="6591240"/>
            <a:ext cx="2323080" cy="47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hangingPunct="0">
              <a:buNone/>
              <a:tabLst/>
              <a:defRPr lang="pt-P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F5D5A416-2DF5-4CF6-8EBA-F70A54DB7A03}" type="slidenum">
              <a:t>‹N°›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hangingPunct="0">
        <a:tabLst/>
        <a:defRPr lang="pt-PT" sz="398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titleStyle>
    <p:bodyStyle>
      <a:lvl1pPr marL="0" marR="0" indent="0" hangingPunct="0">
        <a:spcBef>
          <a:spcPts val="0"/>
        </a:spcBef>
        <a:spcAft>
          <a:spcPts val="1281"/>
        </a:spcAft>
        <a:tabLst/>
        <a:defRPr lang="pt-PT" sz="289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3392" y="0"/>
            <a:ext cx="9971640" cy="66473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ous-titre 2"/>
          <p:cNvSpPr txBox="1">
            <a:spLocks noGrp="1"/>
          </p:cNvSpPr>
          <p:nvPr>
            <p:ph type="subTitle" idx="4294967295"/>
          </p:nvPr>
        </p:nvSpPr>
        <p:spPr>
          <a:xfrm>
            <a:off x="670898" y="467469"/>
            <a:ext cx="9336627" cy="642838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endParaRPr lang="pt-PT" sz="4400" dirty="0">
              <a:solidFill>
                <a:srgbClr val="579D1C"/>
              </a:solidFill>
            </a:endParaRPr>
          </a:p>
          <a:p>
            <a:pPr marL="0" lvl="0" indent="0" algn="ctr">
              <a:buNone/>
            </a:pPr>
            <a:endParaRPr lang="pt-PT" sz="4400" dirty="0">
              <a:solidFill>
                <a:srgbClr val="579D1C"/>
              </a:solidFill>
            </a:endParaRPr>
          </a:p>
          <a:p>
            <a:pPr marL="0" lvl="0" indent="0" algn="ctr">
              <a:buNone/>
            </a:pPr>
            <a:endParaRPr lang="pt-PT" sz="6000" dirty="0">
              <a:solidFill>
                <a:srgbClr val="579D1C"/>
              </a:solidFill>
            </a:endParaRPr>
          </a:p>
          <a:p>
            <a:pPr marL="0" lvl="0" indent="0" algn="ctr">
              <a:buNone/>
            </a:pPr>
            <a:endParaRPr lang="pt-PT" sz="6000" i="1" dirty="0" smtClean="0">
              <a:solidFill>
                <a:srgbClr val="579D1C"/>
              </a:solidFill>
              <a:effectLst>
                <a:outerShdw dist="17961" dir="2700000">
                  <a:scrgbClr r="0" g="0" b="0"/>
                </a:outerShdw>
              </a:effectLst>
            </a:endParaRPr>
          </a:p>
          <a:p>
            <a:pPr marL="0" lvl="0" indent="0" algn="ctr">
              <a:buNone/>
            </a:pPr>
            <a:r>
              <a:rPr lang="pt-PT" sz="6000" i="1" dirty="0" smtClean="0">
                <a:solidFill>
                  <a:srgbClr val="579D1C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Création </a:t>
            </a:r>
            <a:r>
              <a:rPr lang="pt-PT" sz="6000" i="1" dirty="0">
                <a:solidFill>
                  <a:srgbClr val="579D1C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et exploitation d'une serre</a:t>
            </a:r>
          </a:p>
          <a:p>
            <a:pPr marL="0" lvl="0" indent="0" algn="ctr">
              <a:buNone/>
            </a:pPr>
            <a:endParaRPr lang="pt-PT" sz="3200" dirty="0" smtClean="0"/>
          </a:p>
          <a:p>
            <a:pPr marL="0" lvl="0" indent="0" algn="ctr">
              <a:buNone/>
            </a:pPr>
            <a:endParaRPr lang="pt-PT" sz="3200" dirty="0"/>
          </a:p>
          <a:p>
            <a:pPr marL="0" lvl="0" indent="0" algn="l">
              <a:buNone/>
            </a:pPr>
            <a:endParaRPr lang="pt-PT" sz="2200" dirty="0" smtClean="0"/>
          </a:p>
          <a:p>
            <a:pPr marL="0" lvl="0" indent="0" algn="l">
              <a:buNone/>
            </a:pPr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</a:rPr>
              <a:t>Ecole </a:t>
            </a:r>
            <a:r>
              <a:rPr lang="pt-PT" sz="3200" b="1" dirty="0">
                <a:solidFill>
                  <a:schemeClr val="tx2">
                    <a:lumMod val="75000"/>
                  </a:schemeClr>
                </a:solidFill>
              </a:rPr>
              <a:t>de Sainte-Lucie de Porto-Vecchio, 20 144</a:t>
            </a:r>
          </a:p>
          <a:p>
            <a:pPr marL="0" lvl="0" indent="0" algn="l">
              <a:buNone/>
            </a:pPr>
            <a:r>
              <a:rPr lang="pt-PT" sz="3200" b="1" dirty="0">
                <a:solidFill>
                  <a:schemeClr val="tx2">
                    <a:lumMod val="75000"/>
                  </a:schemeClr>
                </a:solidFill>
              </a:rPr>
              <a:t>Année scolaire 2020-2021</a:t>
            </a:r>
          </a:p>
          <a:p>
            <a:pPr marL="0" lvl="0" indent="0" algn="l">
              <a:buNone/>
            </a:pPr>
            <a:r>
              <a:rPr lang="pt-PT" sz="3200" b="1" dirty="0">
                <a:solidFill>
                  <a:schemeClr val="tx2">
                    <a:lumMod val="75000"/>
                  </a:schemeClr>
                </a:solidFill>
              </a:rPr>
              <a:t>Cycle 1 : classe de GS, 24 </a:t>
            </a:r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</a:rPr>
              <a:t>élèves</a:t>
            </a:r>
            <a:endParaRPr lang="pt-PT" sz="3200" dirty="0"/>
          </a:p>
          <a:p>
            <a:pPr marL="0" lvl="0" indent="0" algn="r">
              <a:buNone/>
            </a:pPr>
            <a:endParaRPr lang="pt-PT" sz="2200" dirty="0"/>
          </a:p>
          <a:p>
            <a:pPr marL="0" lvl="0" indent="0" algn="r">
              <a:buNone/>
            </a:pPr>
            <a:endParaRPr lang="pt-PT" sz="2200" dirty="0"/>
          </a:p>
          <a:p>
            <a:pPr marL="0" lvl="0" indent="0" algn="r">
              <a:buNone/>
            </a:pPr>
            <a:endParaRPr lang="pt-PT" sz="2200" dirty="0"/>
          </a:p>
          <a:p>
            <a:pPr marL="0" lvl="0" indent="0" algn="r">
              <a:buNone/>
            </a:pPr>
            <a:endParaRPr lang="pt-PT" sz="2200" dirty="0"/>
          </a:p>
          <a:p>
            <a:pPr marL="0" lvl="0" indent="0" algn="r">
              <a:buNone/>
            </a:pPr>
            <a:endParaRPr lang="pt-PT" sz="2200" dirty="0"/>
          </a:p>
          <a:p>
            <a:pPr marL="0" lvl="0" indent="0" algn="l">
              <a:buNone/>
            </a:pPr>
            <a:endParaRPr lang="pt-PT" sz="2200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2000" y="3384000"/>
            <a:ext cx="5759280" cy="383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492359" y="408600"/>
            <a:ext cx="6839279" cy="4559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re 3"/>
          <p:cNvSpPr txBox="1">
            <a:spLocks noGrp="1"/>
          </p:cNvSpPr>
          <p:nvPr>
            <p:ph type="title" idx="4294967295"/>
          </p:nvPr>
        </p:nvSpPr>
        <p:spPr>
          <a:xfrm>
            <a:off x="6042959" y="5544000"/>
            <a:ext cx="4541040" cy="11314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PT" i="1"/>
              <a:t>Repiquage des jeunes plants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91153" t="91040" r="54695"/>
          <a:stretch>
            <a:fillRect/>
          </a:stretch>
        </p:blipFill>
        <p:spPr>
          <a:xfrm>
            <a:off x="374760" y="3600000"/>
            <a:ext cx="4377240" cy="36122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2"/>
          <p:cNvSpPr txBox="1">
            <a:spLocks noGrp="1"/>
          </p:cNvSpPr>
          <p:nvPr>
            <p:ph type="title" idx="4294967295"/>
          </p:nvPr>
        </p:nvSpPr>
        <p:spPr>
          <a:xfrm>
            <a:off x="360000" y="1100520"/>
            <a:ext cx="4541040" cy="11314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PT" i="1"/>
              <a:t>Plantations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328000" y="336600"/>
            <a:ext cx="5004000" cy="333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328000" y="3876479"/>
            <a:ext cx="5040000" cy="3359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360000" y="1100880"/>
            <a:ext cx="4541040" cy="11314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pt-PT"/>
          </a:p>
        </p:txBody>
      </p:sp>
      <p:sp>
        <p:nvSpPr>
          <p:cNvPr id="3" name="Sous-titre 2"/>
          <p:cNvSpPr txBox="1">
            <a:spLocks noGrp="1"/>
          </p:cNvSpPr>
          <p:nvPr>
            <p:ph type="subTitle" idx="4294967295"/>
          </p:nvPr>
        </p:nvSpPr>
        <p:spPr>
          <a:xfrm>
            <a:off x="858599" y="632520"/>
            <a:ext cx="8974440" cy="584172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endParaRPr lang="pt-PT" sz="3200">
              <a:solidFill>
                <a:srgbClr val="579D1C"/>
              </a:solidFill>
            </a:endParaRPr>
          </a:p>
          <a:p>
            <a:pPr marL="0" lvl="0" indent="0" algn="ctr">
              <a:buNone/>
            </a:pPr>
            <a:endParaRPr lang="pt-PT" sz="3200">
              <a:solidFill>
                <a:srgbClr val="579D1C"/>
              </a:solidFill>
            </a:endParaRPr>
          </a:p>
          <a:p>
            <a:pPr marL="0" lvl="0" indent="0" algn="ctr">
              <a:buNone/>
            </a:pPr>
            <a:endParaRPr lang="pt-PT" sz="3200">
              <a:solidFill>
                <a:srgbClr val="579D1C"/>
              </a:solidFill>
            </a:endParaRPr>
          </a:p>
          <a:p>
            <a:pPr marL="0" lvl="0" indent="0" algn="ctr">
              <a:buNone/>
            </a:pPr>
            <a:endParaRPr lang="pt-PT" sz="3200">
              <a:solidFill>
                <a:srgbClr val="579D1C"/>
              </a:solidFill>
            </a:endParaRPr>
          </a:p>
          <a:p>
            <a:pPr marL="0" lvl="0" indent="0" algn="ctr">
              <a:buNone/>
            </a:pPr>
            <a:r>
              <a:rPr lang="pt-PT" sz="3200">
                <a:solidFill>
                  <a:srgbClr val="579D1C"/>
                </a:solidFill>
              </a:rPr>
              <a:t>Partenaires associés au projet </a:t>
            </a:r>
            <a:r>
              <a:rPr lang="pt-PT" sz="3200"/>
              <a:t>:</a:t>
            </a:r>
          </a:p>
          <a:p>
            <a:pPr marL="0" lvl="0" indent="0" algn="ctr">
              <a:buNone/>
            </a:pPr>
            <a:endParaRPr lang="pt-PT" sz="3200"/>
          </a:p>
          <a:p>
            <a:pPr marL="0" lvl="0" indent="0" algn="r">
              <a:buNone/>
            </a:pPr>
            <a:endParaRPr lang="pt-PT" sz="2600" i="1"/>
          </a:p>
          <a:p>
            <a:pPr marL="0" lvl="0" indent="0" algn="r">
              <a:buNone/>
            </a:pPr>
            <a:endParaRPr lang="pt-PT" sz="2600" i="1"/>
          </a:p>
          <a:p>
            <a:pPr marL="0" lvl="0" indent="0" algn="r">
              <a:buNone/>
            </a:pPr>
            <a:r>
              <a:rPr lang="pt-PT" sz="2600" i="1"/>
              <a:t>Mairie de Sainte-Lucie de Porto-Vecchio</a:t>
            </a:r>
          </a:p>
          <a:p>
            <a:pPr marL="0" lvl="0" indent="0" algn="r">
              <a:buNone/>
            </a:pPr>
            <a:r>
              <a:rPr lang="pt-PT" sz="2600" i="1"/>
              <a:t>J. Franchi, animateur au PNRC</a:t>
            </a:r>
          </a:p>
          <a:p>
            <a:pPr marL="0" lvl="0" indent="0" algn="r">
              <a:buNone/>
            </a:pPr>
            <a:r>
              <a:rPr lang="pt-PT" sz="2600" i="1"/>
              <a:t>M. Le Joubioux, Hypha Conception, jardins &amp; permaculture.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PT"/>
              <a:t>Objectifs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4294967295"/>
          </p:nvPr>
        </p:nvSpPr>
        <p:spPr>
          <a:xfrm>
            <a:off x="858599" y="1960560"/>
            <a:ext cx="8974440" cy="451404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None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Char char="●"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023"/>
              </a:spcAft>
              <a:buSzPct val="75000"/>
              <a:buFont typeface="StarSymbol"/>
              <a:buChar char="–"/>
              <a:defRPr lang="pt-PT" sz="253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768"/>
              </a:spcAft>
              <a:buSzPct val="45000"/>
              <a:buFont typeface="StarSymbol"/>
              <a:buChar char="●"/>
              <a:defRPr lang="pt-PT" sz="217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10"/>
              </a:spcAft>
              <a:buSzPct val="75000"/>
              <a:buFont typeface="StarSymbol"/>
              <a:buChar char="–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pt-PT"/>
              <a:t>Observer la germination d'une graine</a:t>
            </a:r>
          </a:p>
          <a:p>
            <a:pPr lvl="0"/>
            <a:r>
              <a:rPr lang="pt-PT"/>
              <a:t>Prendre soin d'un semis : planter la graine, arroser, protéger la très jeune plante du froid et du vent.</a:t>
            </a:r>
          </a:p>
          <a:p>
            <a:pPr lvl="0"/>
            <a:r>
              <a:rPr lang="pt-PT"/>
              <a:t>Apprendre et comprendre le cycle de vie d'une plante.</a:t>
            </a:r>
          </a:p>
          <a:p>
            <a:pPr lvl="0"/>
            <a:r>
              <a:rPr lang="pt-PT"/>
              <a:t>Savoir semer une graine et planter le jeune plant obtenu au jardin de l'école.</a:t>
            </a:r>
          </a:p>
          <a:p>
            <a:pPr lvl="0"/>
            <a:r>
              <a:rPr lang="pt-PT"/>
              <a:t>Développer l'intérêt de l'enfant pour la nature et le monde végétal.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PT"/>
              <a:t>Déroulement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4294967295"/>
          </p:nvPr>
        </p:nvSpPr>
        <p:spPr>
          <a:xfrm>
            <a:off x="858599" y="1960560"/>
            <a:ext cx="8974440" cy="507708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None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Char char="●"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023"/>
              </a:spcAft>
              <a:buSzPct val="75000"/>
              <a:buFont typeface="StarSymbol"/>
              <a:buChar char="–"/>
              <a:defRPr lang="pt-PT" sz="253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768"/>
              </a:spcAft>
              <a:buSzPct val="45000"/>
              <a:buFont typeface="StarSymbol"/>
              <a:buChar char="●"/>
              <a:defRPr lang="pt-PT" sz="217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10"/>
              </a:spcAft>
              <a:buSzPct val="75000"/>
              <a:buFont typeface="StarSymbol"/>
              <a:buChar char="–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pt-PT"/>
              <a:t>Lors de séances hebdomadaires, la classe de GS va lancer les semis au début du mois de mars et s'en occupper quotidiennement.</a:t>
            </a:r>
          </a:p>
          <a:p>
            <a:pPr lvl="0"/>
            <a:r>
              <a:rPr lang="pt-PT"/>
              <a:t>Etape 1 : préparation du terreau</a:t>
            </a:r>
          </a:p>
          <a:p>
            <a:pPr lvl="0"/>
            <a:r>
              <a:rPr lang="pt-PT"/>
              <a:t>Etape 2 : semis et étiquetage</a:t>
            </a:r>
          </a:p>
          <a:p>
            <a:pPr lvl="0"/>
            <a:r>
              <a:rPr lang="pt-PT"/>
              <a:t>Etape 3 : arrosage et mise en place dans la serre</a:t>
            </a:r>
          </a:p>
          <a:p>
            <a:pPr lvl="0"/>
            <a:r>
              <a:rPr lang="pt-PT"/>
              <a:t>Etape 4 : soin quotidien aux plantes.</a:t>
            </a:r>
          </a:p>
          <a:p>
            <a:pPr lvl="0"/>
            <a:r>
              <a:rPr lang="pt-PT"/>
              <a:t>Etape  : plantation au jardin</a:t>
            </a:r>
          </a:p>
          <a:p>
            <a:pPr lvl="0"/>
            <a:r>
              <a:rPr lang="pt-PT"/>
              <a:t>NB : la construction de la serre a été réalisé avec les CM2 de l'école.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PT" i="1"/>
              <a:t>Préparation du terreau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4294967295"/>
          </p:nvPr>
        </p:nvSpPr>
        <p:spPr>
          <a:xfrm>
            <a:off x="858599" y="1960560"/>
            <a:ext cx="4379040" cy="451404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None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Char char="●"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023"/>
              </a:spcAft>
              <a:buSzPct val="75000"/>
              <a:buFont typeface="StarSymbol"/>
              <a:buChar char="–"/>
              <a:defRPr lang="pt-PT" sz="253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768"/>
              </a:spcAft>
              <a:buSzPct val="45000"/>
              <a:buFont typeface="StarSymbol"/>
              <a:buChar char="●"/>
              <a:defRPr lang="pt-PT" sz="217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10"/>
              </a:spcAft>
              <a:buSzPct val="75000"/>
              <a:buFont typeface="StarSymbol"/>
              <a:buChar char="–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marL="0" indent="0"/>
            <a:endParaRPr lang="pt-PT"/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4294967295"/>
          </p:nvPr>
        </p:nvSpPr>
        <p:spPr>
          <a:xfrm>
            <a:off x="5456880" y="1960560"/>
            <a:ext cx="4379040" cy="21528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None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Char char="●"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023"/>
              </a:spcAft>
              <a:buSzPct val="75000"/>
              <a:buFont typeface="StarSymbol"/>
              <a:buChar char="–"/>
              <a:defRPr lang="pt-PT" sz="253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768"/>
              </a:spcAft>
              <a:buSzPct val="45000"/>
              <a:buFont typeface="StarSymbol"/>
              <a:buChar char="●"/>
              <a:defRPr lang="pt-PT" sz="217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10"/>
              </a:spcAft>
              <a:buSzPct val="75000"/>
              <a:buFont typeface="StarSymbol"/>
              <a:buChar char="–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marL="0" indent="0"/>
            <a:endParaRPr lang="pt-PT"/>
          </a:p>
        </p:txBody>
      </p:sp>
      <p:sp>
        <p:nvSpPr>
          <p:cNvPr id="5" name="Espace réservé du texte 4"/>
          <p:cNvSpPr txBox="1">
            <a:spLocks noGrp="1"/>
          </p:cNvSpPr>
          <p:nvPr>
            <p:ph type="body" idx="4294967295"/>
          </p:nvPr>
        </p:nvSpPr>
        <p:spPr>
          <a:xfrm>
            <a:off x="5456880" y="4318200"/>
            <a:ext cx="4379040" cy="21528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None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Char char="●"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023"/>
              </a:spcAft>
              <a:buSzPct val="75000"/>
              <a:buFont typeface="StarSymbol"/>
              <a:buChar char="–"/>
              <a:defRPr lang="pt-PT" sz="253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768"/>
              </a:spcAft>
              <a:buSzPct val="45000"/>
              <a:buFont typeface="StarSymbol"/>
              <a:buChar char="●"/>
              <a:defRPr lang="pt-PT" sz="217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10"/>
              </a:spcAft>
              <a:buSzPct val="75000"/>
              <a:buFont typeface="StarSymbol"/>
              <a:buChar char="–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marL="0" indent="0"/>
            <a:endParaRPr lang="pt-PT"/>
          </a:p>
        </p:txBody>
      </p:sp>
      <p:pic>
        <p:nvPicPr>
          <p:cNvPr id="6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08000" y="3384000"/>
            <a:ext cx="5724000" cy="38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0000" y="1728000"/>
            <a:ext cx="5327279" cy="355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5184000" y="632520"/>
            <a:ext cx="4649040" cy="114192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PT" i="1"/>
              <a:t>Semis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4294967295"/>
          </p:nvPr>
        </p:nvSpPr>
        <p:spPr>
          <a:xfrm>
            <a:off x="858599" y="1960560"/>
            <a:ext cx="4379040" cy="451404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None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Char char="●"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023"/>
              </a:spcAft>
              <a:buSzPct val="75000"/>
              <a:buFont typeface="StarSymbol"/>
              <a:buChar char="–"/>
              <a:defRPr lang="pt-PT" sz="253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768"/>
              </a:spcAft>
              <a:buSzPct val="45000"/>
              <a:buFont typeface="StarSymbol"/>
              <a:buChar char="●"/>
              <a:defRPr lang="pt-PT" sz="217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10"/>
              </a:spcAft>
              <a:buSzPct val="75000"/>
              <a:buFont typeface="StarSymbol"/>
              <a:buChar char="–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marL="0" indent="0"/>
            <a:endParaRPr lang="pt-PT"/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4294967295"/>
          </p:nvPr>
        </p:nvSpPr>
        <p:spPr>
          <a:xfrm>
            <a:off x="5456880" y="4318200"/>
            <a:ext cx="4379040" cy="21528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None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Char char="●"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023"/>
              </a:spcAft>
              <a:buSzPct val="75000"/>
              <a:buFont typeface="StarSymbol"/>
              <a:buChar char="–"/>
              <a:defRPr lang="pt-PT" sz="253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768"/>
              </a:spcAft>
              <a:buSzPct val="45000"/>
              <a:buFont typeface="StarSymbol"/>
              <a:buChar char="●"/>
              <a:defRPr lang="pt-PT" sz="217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10"/>
              </a:spcAft>
              <a:buSzPct val="75000"/>
              <a:buFont typeface="StarSymbol"/>
              <a:buChar char="–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marL="0" indent="0"/>
            <a:endParaRPr lang="pt-PT"/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04360" y="3671999"/>
            <a:ext cx="5327279" cy="355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0000" y="1008359"/>
            <a:ext cx="5831640" cy="388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 txBox="1">
            <a:spLocks noGrp="1"/>
          </p:cNvSpPr>
          <p:nvPr>
            <p:ph type="body" idx="4294967295"/>
          </p:nvPr>
        </p:nvSpPr>
        <p:spPr>
          <a:xfrm>
            <a:off x="5456880" y="1960560"/>
            <a:ext cx="4379040" cy="21528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None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Char char="●"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023"/>
              </a:spcAft>
              <a:buSzPct val="75000"/>
              <a:buFont typeface="StarSymbol"/>
              <a:buChar char="–"/>
              <a:defRPr lang="pt-PT" sz="253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768"/>
              </a:spcAft>
              <a:buSzPct val="45000"/>
              <a:buFont typeface="StarSymbol"/>
              <a:buChar char="●"/>
              <a:defRPr lang="pt-PT" sz="217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10"/>
              </a:spcAft>
              <a:buSzPct val="75000"/>
              <a:buFont typeface="StarSymbol"/>
              <a:buChar char="–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marL="0" indent="0"/>
            <a:endParaRPr lang="pt-PT"/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4294967295"/>
          </p:nvPr>
        </p:nvSpPr>
        <p:spPr>
          <a:xfrm>
            <a:off x="5456880" y="4318200"/>
            <a:ext cx="4379040" cy="21528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None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Char char="●"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023"/>
              </a:spcAft>
              <a:buSzPct val="75000"/>
              <a:buFont typeface="StarSymbol"/>
              <a:buChar char="–"/>
              <a:defRPr lang="pt-PT" sz="253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768"/>
              </a:spcAft>
              <a:buSzPct val="45000"/>
              <a:buFont typeface="StarSymbol"/>
              <a:buChar char="●"/>
              <a:defRPr lang="pt-PT" sz="217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10"/>
              </a:spcAft>
              <a:buSzPct val="75000"/>
              <a:buFont typeface="StarSymbol"/>
              <a:buChar char="–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marL="0" indent="0"/>
            <a:endParaRPr lang="pt-PT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54695" r="36468"/>
          <a:stretch>
            <a:fillRect/>
          </a:stretch>
        </p:blipFill>
        <p:spPr>
          <a:xfrm>
            <a:off x="3671999" y="1224000"/>
            <a:ext cx="6693480" cy="599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27622"/>
          <a:stretch>
            <a:fillRect/>
          </a:stretch>
        </p:blipFill>
        <p:spPr>
          <a:xfrm>
            <a:off x="360000" y="3311999"/>
            <a:ext cx="3311999" cy="38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re 5"/>
          <p:cNvSpPr txBox="1">
            <a:spLocks noGrp="1"/>
          </p:cNvSpPr>
          <p:nvPr>
            <p:ph type="title" idx="4294967295"/>
          </p:nvPr>
        </p:nvSpPr>
        <p:spPr>
          <a:xfrm>
            <a:off x="-503999" y="1152000"/>
            <a:ext cx="4649040" cy="114192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PT" i="1" dirty="0"/>
              <a:t>Arrosage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pt-PT"/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4294967295"/>
          </p:nvPr>
        </p:nvSpPr>
        <p:spPr>
          <a:xfrm>
            <a:off x="858599" y="1960560"/>
            <a:ext cx="4379040" cy="451404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None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Char char="●"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023"/>
              </a:spcAft>
              <a:buSzPct val="75000"/>
              <a:buFont typeface="StarSymbol"/>
              <a:buChar char="–"/>
              <a:defRPr lang="pt-PT" sz="253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768"/>
              </a:spcAft>
              <a:buSzPct val="45000"/>
              <a:buFont typeface="StarSymbol"/>
              <a:buChar char="●"/>
              <a:defRPr lang="pt-PT" sz="217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10"/>
              </a:spcAft>
              <a:buSzPct val="75000"/>
              <a:buFont typeface="StarSymbol"/>
              <a:buChar char="–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marL="0" indent="0"/>
            <a:endParaRPr lang="pt-PT"/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4294967295"/>
          </p:nvPr>
        </p:nvSpPr>
        <p:spPr>
          <a:xfrm>
            <a:off x="5456880" y="1960560"/>
            <a:ext cx="4379040" cy="21528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None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Char char="●"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023"/>
              </a:spcAft>
              <a:buSzPct val="75000"/>
              <a:buFont typeface="StarSymbol"/>
              <a:buChar char="–"/>
              <a:defRPr lang="pt-PT" sz="253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768"/>
              </a:spcAft>
              <a:buSzPct val="45000"/>
              <a:buFont typeface="StarSymbol"/>
              <a:buChar char="●"/>
              <a:defRPr lang="pt-PT" sz="217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10"/>
              </a:spcAft>
              <a:buSzPct val="75000"/>
              <a:buFont typeface="StarSymbol"/>
              <a:buChar char="–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marL="0" indent="0"/>
            <a:endParaRPr lang="pt-PT"/>
          </a:p>
        </p:txBody>
      </p:sp>
      <p:sp>
        <p:nvSpPr>
          <p:cNvPr id="5" name="Espace réservé du texte 4"/>
          <p:cNvSpPr txBox="1">
            <a:spLocks noGrp="1"/>
          </p:cNvSpPr>
          <p:nvPr>
            <p:ph type="body" idx="4294967295"/>
          </p:nvPr>
        </p:nvSpPr>
        <p:spPr>
          <a:xfrm>
            <a:off x="5456880" y="4318200"/>
            <a:ext cx="4379040" cy="21528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None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281"/>
              </a:spcAft>
              <a:buSzPct val="45000"/>
              <a:buFont typeface="StarSymbol"/>
              <a:buChar char="●"/>
              <a:defRPr lang="pt-PT" sz="289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023"/>
              </a:spcAft>
              <a:buSzPct val="75000"/>
              <a:buFont typeface="StarSymbol"/>
              <a:buChar char="–"/>
              <a:defRPr lang="pt-PT" sz="253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768"/>
              </a:spcAft>
              <a:buSzPct val="45000"/>
              <a:buFont typeface="StarSymbol"/>
              <a:buChar char="●"/>
              <a:defRPr lang="pt-PT" sz="217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10"/>
              </a:spcAft>
              <a:buSzPct val="75000"/>
              <a:buFont typeface="StarSymbol"/>
              <a:buChar char="–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55"/>
              </a:spcAft>
              <a:buSzPct val="45000"/>
              <a:buFont typeface="StarSymbol"/>
              <a:buChar char="●"/>
              <a:defRPr lang="pt-PT" sz="18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marL="0" indent="0"/>
            <a:endParaRPr lang="pt-PT"/>
          </a:p>
        </p:txBody>
      </p:sp>
      <p:pic>
        <p:nvPicPr>
          <p:cNvPr id="6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359" y="552600"/>
            <a:ext cx="9971640" cy="66473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re 6"/>
          <p:cNvSpPr txBox="1">
            <a:spLocks noGrp="1"/>
          </p:cNvSpPr>
          <p:nvPr>
            <p:ph type="title" idx="4294967295"/>
          </p:nvPr>
        </p:nvSpPr>
        <p:spPr>
          <a:xfrm>
            <a:off x="360000" y="658080"/>
            <a:ext cx="7632000" cy="92591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PT" i="1"/>
              <a:t>Installation dans la serre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000" y="4031999"/>
            <a:ext cx="4752000" cy="3168000"/>
          </a:xfrm>
        </p:spPr>
      </p:pic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44000" y="371879"/>
            <a:ext cx="4788000" cy="3192120"/>
          </a:xfrm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544000" y="4031999"/>
            <a:ext cx="4778280" cy="31852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re 4"/>
          <p:cNvSpPr txBox="1">
            <a:spLocks noGrp="1"/>
          </p:cNvSpPr>
          <p:nvPr>
            <p:ph type="title" idx="4294967295"/>
          </p:nvPr>
        </p:nvSpPr>
        <p:spPr>
          <a:xfrm>
            <a:off x="858959" y="632520"/>
            <a:ext cx="4541040" cy="10234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PT" i="1"/>
              <a:t>Etiquetage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2000" y="336600"/>
            <a:ext cx="9971640" cy="66473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2"/>
          <p:cNvSpPr txBox="1">
            <a:spLocks noGrp="1"/>
          </p:cNvSpPr>
          <p:nvPr>
            <p:ph type="title" idx="4294967295"/>
          </p:nvPr>
        </p:nvSpPr>
        <p:spPr>
          <a:xfrm>
            <a:off x="4602960" y="5760000"/>
            <a:ext cx="5800680" cy="1224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PT" i="1"/>
              <a:t>Observation des semis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214</Words>
  <Application>Microsoft Office PowerPoint</Application>
  <PresentationFormat>Affichage à l'écran (4:3)</PresentationFormat>
  <Paragraphs>48</Paragraphs>
  <Slides>12</Slides>
  <Notes>12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Standard</vt:lpstr>
      <vt:lpstr>Présentation PowerPoint</vt:lpstr>
      <vt:lpstr>Objectifs</vt:lpstr>
      <vt:lpstr>Déroulement</vt:lpstr>
      <vt:lpstr>Préparation du terreau</vt:lpstr>
      <vt:lpstr>Semis</vt:lpstr>
      <vt:lpstr>Arrosage</vt:lpstr>
      <vt:lpstr>Présentation PowerPoint</vt:lpstr>
      <vt:lpstr>Etiquetage</vt:lpstr>
      <vt:lpstr>Observation des semis</vt:lpstr>
      <vt:lpstr>Repiquage des jeunes plants</vt:lpstr>
      <vt:lpstr>Plantations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SOLER Brigitte</dc:creator>
  <cp:lastModifiedBy>SOLER Brigitte</cp:lastModifiedBy>
  <cp:revision>14</cp:revision>
  <dcterms:created xsi:type="dcterms:W3CDTF">2021-04-07T08:37:55Z</dcterms:created>
  <dcterms:modified xsi:type="dcterms:W3CDTF">2021-04-20T08:46:11Z</dcterms:modified>
</cp:coreProperties>
</file>