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00"/>
    <a:srgbClr val="003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55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69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17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8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60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55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2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57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9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6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16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17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304AC-D582-2A4D-8AD0-8C587541C105}" type="datetimeFigureOut">
              <a:rPr lang="fr-FR" smtClean="0"/>
              <a:t>06/04/21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3CB1A-ED2A-BB44-82DA-22BC1488F9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74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ullSizeRender 4.jp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7175" y="2207836"/>
            <a:ext cx="8458200" cy="2034671"/>
          </a:xfrm>
        </p:spPr>
        <p:txBody>
          <a:bodyPr>
            <a:normAutofit/>
          </a:bodyPr>
          <a:lstStyle/>
          <a:p>
            <a:r>
              <a:rPr lang="fr-FR" sz="6000" b="1" dirty="0" smtClean="0">
                <a:solidFill>
                  <a:srgbClr val="003000"/>
                </a:solidFill>
                <a:latin typeface="BALEHOME"/>
                <a:cs typeface="BALEHOME"/>
              </a:rPr>
              <a:t>ERBAGHJU NUSTRALE</a:t>
            </a:r>
            <a:endParaRPr lang="fr-FR" sz="6000" b="1" dirty="0">
              <a:solidFill>
                <a:srgbClr val="003000"/>
              </a:solidFill>
              <a:latin typeface="BALEHOME"/>
              <a:cs typeface="BALEHOME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92272"/>
            <a:ext cx="6786282" cy="175260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Scola 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bislingua</a:t>
            </a:r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 d’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Urtaca</a:t>
            </a:r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 </a:t>
            </a:r>
          </a:p>
          <a:p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I 12 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zitelli</a:t>
            </a:r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 di CM1/CM2 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cù</a:t>
            </a:r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 A 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maestra</a:t>
            </a:r>
            <a:r>
              <a:rPr lang="fr-FR" sz="3600" b="1" dirty="0" smtClean="0">
                <a:solidFill>
                  <a:srgbClr val="003000"/>
                </a:solidFill>
                <a:latin typeface="BALEHOME"/>
                <a:cs typeface="BALEHOME"/>
              </a:rPr>
              <a:t> Caroline </a:t>
            </a:r>
            <a:r>
              <a:rPr lang="fr-FR" sz="3600" b="1" dirty="0" err="1" smtClean="0">
                <a:solidFill>
                  <a:srgbClr val="003000"/>
                </a:solidFill>
                <a:latin typeface="BALEHOME"/>
                <a:cs typeface="BALEHOME"/>
              </a:rPr>
              <a:t>Massiani</a:t>
            </a:r>
            <a:endParaRPr lang="fr-FR" sz="3600" b="1" dirty="0">
              <a:solidFill>
                <a:srgbClr val="003000"/>
              </a:solidFill>
              <a:latin typeface="BALEHOME"/>
              <a:cs typeface="BALEHOM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5294" y="5965448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smtClean="0">
                <a:latin typeface="Caroline"/>
                <a:cs typeface="Caroline"/>
              </a:rPr>
              <a:t>A </a:t>
            </a:r>
            <a:r>
              <a:rPr lang="fr-FR" sz="2800" dirty="0" err="1" smtClean="0">
                <a:latin typeface="Caroline"/>
                <a:cs typeface="Caroline"/>
              </a:rPr>
              <a:t>filetta</a:t>
            </a:r>
            <a:endParaRPr lang="fr-FR" sz="28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(La fougère) 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363857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ullSizeRender 8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876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52917" y="-194235"/>
            <a:ext cx="8229600" cy="1143000"/>
          </a:xfrm>
        </p:spPr>
        <p:txBody>
          <a:bodyPr/>
          <a:lstStyle/>
          <a:p>
            <a:r>
              <a:rPr lang="fr-FR" b="1" dirty="0" err="1" smtClean="0">
                <a:solidFill>
                  <a:srgbClr val="003700"/>
                </a:solidFill>
                <a:latin typeface="BALEHOME"/>
                <a:cs typeface="BALEHOME"/>
              </a:rPr>
              <a:t>Vultendu</a:t>
            </a:r>
            <a:r>
              <a:rPr lang="fr-FR" b="1" dirty="0" smtClean="0">
                <a:solidFill>
                  <a:srgbClr val="003700"/>
                </a:solidFill>
                <a:latin typeface="BALEHOME"/>
                <a:cs typeface="BALEHOME"/>
              </a:rPr>
              <a:t> in</a:t>
            </a:r>
            <a:r>
              <a:rPr lang="fr-FR" b="1" dirty="0" smtClean="0">
                <a:solidFill>
                  <a:srgbClr val="003700"/>
                </a:solidFill>
                <a:latin typeface="BALEHOME"/>
                <a:cs typeface="BALEHOME"/>
              </a:rPr>
              <a:t> </a:t>
            </a:r>
            <a:r>
              <a:rPr lang="fr-FR" b="1" dirty="0" err="1" smtClean="0">
                <a:solidFill>
                  <a:srgbClr val="003700"/>
                </a:solidFill>
                <a:latin typeface="BALEHOME"/>
                <a:cs typeface="BALEHOME"/>
              </a:rPr>
              <a:t>scola</a:t>
            </a:r>
            <a:r>
              <a:rPr lang="fr-FR" b="1" dirty="0" smtClean="0">
                <a:solidFill>
                  <a:srgbClr val="003700"/>
                </a:solidFill>
                <a:latin typeface="BALEHOME"/>
                <a:cs typeface="BALEHOME"/>
              </a:rPr>
              <a:t> … </a:t>
            </a:r>
            <a:endParaRPr lang="fr-FR" b="1" dirty="0">
              <a:solidFill>
                <a:srgbClr val="003700"/>
              </a:solidFill>
              <a:latin typeface="BALEHOME"/>
              <a:cs typeface="BALEHOME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18763" y="717177"/>
            <a:ext cx="3425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0"/>
              <a:buChar char=""/>
            </a:pPr>
            <a:r>
              <a:rPr lang="fr-FR" sz="2000" dirty="0" err="1" smtClean="0">
                <a:latin typeface="Apple Symbols"/>
                <a:cs typeface="Apple Symbols"/>
              </a:rPr>
              <a:t>Avemu</a:t>
            </a:r>
            <a:r>
              <a:rPr lang="fr-FR" sz="2000" dirty="0" smtClean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classificatu</a:t>
            </a:r>
            <a:r>
              <a:rPr lang="fr-FR" sz="2000" dirty="0">
                <a:latin typeface="Apple Symbols"/>
                <a:cs typeface="Apple Symbols"/>
              </a:rPr>
              <a:t> e </a:t>
            </a:r>
            <a:r>
              <a:rPr lang="fr-FR" sz="2000" dirty="0" err="1">
                <a:latin typeface="Apple Symbols"/>
                <a:cs typeface="Apple Symbols"/>
              </a:rPr>
              <a:t>piante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endParaRPr lang="fr-FR" sz="2000" dirty="0" smtClean="0">
              <a:latin typeface="Apple Symbols"/>
              <a:cs typeface="Apple Symbols"/>
            </a:endParaRPr>
          </a:p>
          <a:p>
            <a:pPr marL="285750" indent="-285750">
              <a:lnSpc>
                <a:spcPct val="150000"/>
              </a:lnSpc>
              <a:buFont typeface="Wingdings" charset="0"/>
              <a:buChar char=""/>
            </a:pPr>
            <a:r>
              <a:rPr lang="fr-FR" sz="2000" dirty="0" err="1" smtClean="0">
                <a:latin typeface="Apple Symbols"/>
                <a:cs typeface="Apple Symbols"/>
              </a:rPr>
              <a:t>Avemu</a:t>
            </a:r>
            <a:r>
              <a:rPr lang="fr-FR" sz="2000" dirty="0" smtClean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fattu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ricerche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nantu</a:t>
            </a:r>
            <a:r>
              <a:rPr lang="fr-FR" sz="2000" dirty="0">
                <a:latin typeface="Apple Symbols"/>
                <a:cs typeface="Apple Symbols"/>
              </a:rPr>
              <a:t> à i </a:t>
            </a:r>
            <a:r>
              <a:rPr lang="fr-FR" sz="2000" dirty="0" err="1">
                <a:latin typeface="Apple Symbols"/>
                <a:cs typeface="Apple Symbols"/>
              </a:rPr>
              <a:t>vegetali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osservati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indè</a:t>
            </a:r>
            <a:r>
              <a:rPr lang="fr-FR" sz="2000" dirty="0">
                <a:latin typeface="Apple Symbols"/>
                <a:cs typeface="Apple Symbols"/>
              </a:rPr>
              <a:t> a </a:t>
            </a:r>
            <a:r>
              <a:rPr lang="fr-FR" sz="2000" dirty="0" err="1">
                <a:latin typeface="Apple Symbols"/>
                <a:cs typeface="Apple Symbols"/>
              </a:rPr>
              <a:t>natura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endParaRPr lang="fr-FR" sz="2000" dirty="0" smtClean="0">
              <a:latin typeface="Apple Symbols"/>
              <a:cs typeface="Apple Symbols"/>
            </a:endParaRPr>
          </a:p>
          <a:p>
            <a:pPr marL="285750" indent="-285750">
              <a:lnSpc>
                <a:spcPct val="150000"/>
              </a:lnSpc>
              <a:buFont typeface="Wingdings" charset="0"/>
              <a:buChar char=""/>
            </a:pPr>
            <a:r>
              <a:rPr lang="fr-FR" sz="2000" dirty="0" err="1" smtClean="0">
                <a:latin typeface="Apple Symbols"/>
                <a:cs typeface="Apple Symbols"/>
              </a:rPr>
              <a:t>Avemu</a:t>
            </a:r>
            <a:r>
              <a:rPr lang="fr-FR" sz="2000" dirty="0" smtClean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principiatu</a:t>
            </a:r>
            <a:r>
              <a:rPr lang="fr-FR" sz="2000" dirty="0">
                <a:latin typeface="Apple Symbols"/>
                <a:cs typeface="Apple Symbols"/>
              </a:rPr>
              <a:t> u </a:t>
            </a:r>
            <a:r>
              <a:rPr lang="fr-FR" sz="2000" dirty="0" err="1">
                <a:latin typeface="Apple Symbols"/>
                <a:cs typeface="Apple Symbols"/>
              </a:rPr>
              <a:t>nostru</a:t>
            </a:r>
            <a:r>
              <a:rPr lang="fr-FR" sz="2000" dirty="0">
                <a:latin typeface="Apple Symbols"/>
                <a:cs typeface="Apple Symbols"/>
              </a:rPr>
              <a:t> </a:t>
            </a:r>
            <a:r>
              <a:rPr lang="fr-FR" sz="2000" dirty="0" err="1">
                <a:latin typeface="Apple Symbols"/>
                <a:cs typeface="Apple Symbols"/>
              </a:rPr>
              <a:t>travagliu</a:t>
            </a:r>
            <a:r>
              <a:rPr lang="fr-FR" sz="2000" dirty="0">
                <a:latin typeface="Apple Symbols"/>
                <a:cs typeface="Apple Symbols"/>
              </a:rPr>
              <a:t> d’</a:t>
            </a:r>
            <a:r>
              <a:rPr lang="fr-FR" sz="2000" dirty="0" err="1">
                <a:latin typeface="Apple Symbols"/>
                <a:cs typeface="Apple Symbols"/>
              </a:rPr>
              <a:t>erbaghju</a:t>
            </a:r>
            <a:r>
              <a:rPr lang="fr-FR" sz="2000" dirty="0">
                <a:latin typeface="Apple Symbols"/>
                <a:cs typeface="Apple Symbols"/>
              </a:rPr>
              <a:t> </a:t>
            </a:r>
          </a:p>
          <a:p>
            <a:endParaRPr lang="fr-FR" dirty="0"/>
          </a:p>
        </p:txBody>
      </p:sp>
      <p:pic>
        <p:nvPicPr>
          <p:cNvPr id="13" name="Image 12" descr="IMG_72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7860" y="3798246"/>
            <a:ext cx="3227293" cy="242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7201648" y="55711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U </a:t>
            </a:r>
            <a:r>
              <a:rPr lang="fr-FR" sz="2400" dirty="0" err="1" smtClean="0">
                <a:latin typeface="Caroline"/>
                <a:cs typeface="Caroline"/>
              </a:rPr>
              <a:t>finochju</a:t>
            </a:r>
            <a:r>
              <a:rPr lang="fr-FR" sz="2400" dirty="0" smtClean="0">
                <a:latin typeface="Caroline"/>
                <a:cs typeface="Caroline"/>
              </a:rPr>
              <a:t> 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(Le fenouil) 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103214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ullSizeRender 6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8" y="732118"/>
            <a:ext cx="4224617" cy="5632823"/>
          </a:xfrm>
          <a:prstGeom prst="rect">
            <a:avLst/>
          </a:prstGeom>
        </p:spPr>
      </p:pic>
      <p:pic>
        <p:nvPicPr>
          <p:cNvPr id="7" name="Image 6" descr="FullSizeRender 7 -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8" y="2388700"/>
            <a:ext cx="4088652" cy="35728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9465" y="306284"/>
            <a:ext cx="4439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pple Symbols"/>
                <a:cs typeface="Apple Symbols"/>
              </a:rPr>
              <a:t>Nos textes et nos dessins ont été scannés. Ils vont être mis en page et envoyés à l’impression. </a:t>
            </a:r>
          </a:p>
          <a:p>
            <a:r>
              <a:rPr lang="fr-FR" sz="2000" dirty="0" smtClean="0">
                <a:latin typeface="Apple Symbols"/>
                <a:cs typeface="Apple Symbols"/>
              </a:rPr>
              <a:t>Nous aurons chacun un livre, intitulé « </a:t>
            </a:r>
            <a:r>
              <a:rPr lang="fr-FR" sz="4000" dirty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ERBAGHJU NUSTRALE</a:t>
            </a:r>
            <a:r>
              <a:rPr lang="fr-FR" sz="2000" dirty="0" smtClean="0">
                <a:latin typeface="Apple Symbols"/>
                <a:cs typeface="Apple Symbols"/>
              </a:rPr>
              <a:t> ».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9465" y="6196728"/>
            <a:ext cx="43051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pple Symbols"/>
                <a:cs typeface="Apple Symbols"/>
              </a:rPr>
              <a:t>Voici en avant première quelques extraits …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80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ullSizeRender 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1" y="207485"/>
            <a:ext cx="4710953" cy="6443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1060" y="28070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U </a:t>
            </a:r>
            <a:r>
              <a:rPr lang="fr-FR" sz="2400" dirty="0" err="1" smtClean="0">
                <a:latin typeface="Caroline"/>
                <a:cs typeface="Caroline"/>
              </a:rPr>
              <a:t>rosumarinu</a:t>
            </a:r>
            <a:r>
              <a:rPr lang="fr-FR" sz="2400" dirty="0" smtClean="0">
                <a:latin typeface="Caroline"/>
                <a:cs typeface="Caroline"/>
              </a:rPr>
              <a:t> 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(Le romarin) 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59092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ullSizeRender 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29" y="99098"/>
            <a:ext cx="4443173" cy="665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43648" y="31337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U </a:t>
            </a:r>
            <a:r>
              <a:rPr lang="fr-FR" sz="2400" dirty="0" err="1" smtClean="0">
                <a:latin typeface="Caroline"/>
                <a:cs typeface="Caroline"/>
              </a:rPr>
              <a:t>Laricciu</a:t>
            </a:r>
            <a:r>
              <a:rPr lang="fr-FR" sz="2400" dirty="0" smtClean="0">
                <a:latin typeface="Caroline"/>
                <a:cs typeface="Caroline"/>
              </a:rPr>
              <a:t> 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(Le pin Laricio)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374369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ullSizeRender 4 - copi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99" y="209176"/>
            <a:ext cx="4473001" cy="664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449294" y="30012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A </a:t>
            </a:r>
            <a:r>
              <a:rPr lang="fr-FR" sz="2400" dirty="0" err="1" smtClean="0">
                <a:latin typeface="Caroline"/>
                <a:cs typeface="Caroline"/>
              </a:rPr>
              <a:t>leccia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(Le chêne vert)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38180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ullSizeRender 25.jpg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89" y="0"/>
            <a:ext cx="32507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b="1" u="sng" dirty="0" smtClean="0">
                <a:solidFill>
                  <a:srgbClr val="4F6228"/>
                </a:solidFill>
                <a:latin typeface="BALEHOME"/>
                <a:cs typeface="BALEHOME"/>
              </a:rPr>
              <a:t>PLANU</a:t>
            </a:r>
            <a:r>
              <a:rPr lang="fr-FR" b="1" dirty="0" smtClean="0">
                <a:solidFill>
                  <a:srgbClr val="4F6228"/>
                </a:solidFill>
                <a:latin typeface="BALEHOME"/>
                <a:cs typeface="BALEHOME"/>
              </a:rPr>
              <a:t> </a:t>
            </a:r>
            <a:r>
              <a:rPr lang="fr-FR" b="1" dirty="0">
                <a:solidFill>
                  <a:srgbClr val="4F6228"/>
                </a:solidFill>
                <a:latin typeface="BALEHOME"/>
                <a:cs typeface="BALEHOME"/>
              </a:rPr>
              <a:t>:</a:t>
            </a:r>
            <a:br>
              <a:rPr lang="fr-FR" b="1" dirty="0">
                <a:solidFill>
                  <a:srgbClr val="4F6228"/>
                </a:solidFill>
                <a:latin typeface="BALEHOME"/>
                <a:cs typeface="BALEHOME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431741" cy="4152153"/>
          </a:xfrm>
        </p:spPr>
        <p:txBody>
          <a:bodyPr>
            <a:normAutofit/>
          </a:bodyPr>
          <a:lstStyle/>
          <a:p>
            <a:r>
              <a:rPr lang="fr-FR" dirty="0" err="1" smtClean="0">
                <a:latin typeface="BALEHOME"/>
                <a:cs typeface="BALEHOME"/>
              </a:rPr>
              <a:t>Cuntestu</a:t>
            </a:r>
            <a:endParaRPr lang="fr-FR" dirty="0" smtClean="0">
              <a:latin typeface="BALEHOME"/>
              <a:cs typeface="BALEHOME"/>
            </a:endParaRPr>
          </a:p>
          <a:p>
            <a:r>
              <a:rPr lang="fr-FR" dirty="0" err="1" smtClean="0">
                <a:latin typeface="BALEHOME"/>
                <a:cs typeface="BALEHOME"/>
              </a:rPr>
              <a:t>Prujettu</a:t>
            </a:r>
            <a:endParaRPr lang="fr-FR" dirty="0" smtClean="0">
              <a:latin typeface="BALEHOME"/>
              <a:cs typeface="BALEHOME"/>
            </a:endParaRPr>
          </a:p>
          <a:p>
            <a:r>
              <a:rPr lang="fr-FR" dirty="0" err="1" smtClean="0">
                <a:latin typeface="BALEHOME"/>
                <a:cs typeface="BALEHOME"/>
              </a:rPr>
              <a:t>Ogettivu</a:t>
            </a:r>
            <a:r>
              <a:rPr lang="fr-FR" dirty="0" smtClean="0">
                <a:latin typeface="BALEHOME"/>
                <a:cs typeface="BALEHOME"/>
              </a:rPr>
              <a:t> 1 : </a:t>
            </a:r>
            <a:r>
              <a:rPr lang="fr-FR" dirty="0" err="1" smtClean="0">
                <a:latin typeface="BALEHOME"/>
                <a:cs typeface="BALEHOME"/>
              </a:rPr>
              <a:t>scopre</a:t>
            </a:r>
            <a:r>
              <a:rPr lang="fr-FR" dirty="0" smtClean="0">
                <a:latin typeface="BALEHOME"/>
                <a:cs typeface="BALEHOME"/>
              </a:rPr>
              <a:t> a </a:t>
            </a:r>
            <a:r>
              <a:rPr lang="fr-FR" dirty="0" err="1" smtClean="0">
                <a:latin typeface="BALEHOME"/>
                <a:cs typeface="BALEHOME"/>
              </a:rPr>
              <a:t>machja</a:t>
            </a:r>
            <a:r>
              <a:rPr lang="fr-FR" dirty="0" smtClean="0">
                <a:latin typeface="BALEHOME"/>
                <a:cs typeface="BALEHOME"/>
              </a:rPr>
              <a:t> </a:t>
            </a:r>
            <a:r>
              <a:rPr lang="fr-FR" dirty="0" err="1" smtClean="0">
                <a:latin typeface="BALEHOME"/>
                <a:cs typeface="BALEHOME"/>
              </a:rPr>
              <a:t>è</a:t>
            </a:r>
            <a:r>
              <a:rPr lang="fr-FR" dirty="0" smtClean="0">
                <a:latin typeface="BALEHOME"/>
                <a:cs typeface="BALEHOME"/>
              </a:rPr>
              <a:t> i </a:t>
            </a:r>
            <a:r>
              <a:rPr lang="fr-FR" dirty="0" err="1" smtClean="0">
                <a:latin typeface="BALEHOME"/>
                <a:cs typeface="BALEHOME"/>
              </a:rPr>
              <a:t>so</a:t>
            </a:r>
            <a:r>
              <a:rPr lang="fr-FR" dirty="0" smtClean="0">
                <a:latin typeface="BALEHOME"/>
                <a:cs typeface="BALEHOME"/>
              </a:rPr>
              <a:t> </a:t>
            </a:r>
            <a:r>
              <a:rPr lang="fr-FR" dirty="0" err="1" smtClean="0">
                <a:latin typeface="BALEHOME"/>
                <a:cs typeface="BALEHOME"/>
              </a:rPr>
              <a:t>vegetali</a:t>
            </a:r>
            <a:endParaRPr lang="fr-FR" dirty="0" smtClean="0">
              <a:latin typeface="BALEHOME"/>
              <a:cs typeface="BALEHOME"/>
            </a:endParaRPr>
          </a:p>
          <a:p>
            <a:r>
              <a:rPr lang="fr-FR" dirty="0" err="1" smtClean="0">
                <a:latin typeface="BALEHOME"/>
                <a:cs typeface="BALEHOME"/>
              </a:rPr>
              <a:t>Ogettivu</a:t>
            </a:r>
            <a:r>
              <a:rPr lang="fr-FR" dirty="0" smtClean="0">
                <a:latin typeface="BALEHOME"/>
                <a:cs typeface="BALEHOME"/>
              </a:rPr>
              <a:t> 2 : </a:t>
            </a:r>
            <a:r>
              <a:rPr lang="fr-FR" dirty="0" err="1" smtClean="0">
                <a:latin typeface="BALEHOME"/>
                <a:cs typeface="BALEHOME"/>
              </a:rPr>
              <a:t>scopre</a:t>
            </a:r>
            <a:r>
              <a:rPr lang="fr-FR" dirty="0" smtClean="0">
                <a:latin typeface="BALEHOME"/>
                <a:cs typeface="BALEHOME"/>
              </a:rPr>
              <a:t> u </a:t>
            </a:r>
            <a:r>
              <a:rPr lang="fr-FR" dirty="0" err="1" smtClean="0">
                <a:latin typeface="BALEHOME"/>
                <a:cs typeface="BALEHOME"/>
              </a:rPr>
              <a:t>liturale</a:t>
            </a:r>
            <a:r>
              <a:rPr lang="fr-FR" dirty="0" smtClean="0">
                <a:latin typeface="BALEHOME"/>
                <a:cs typeface="BALEHOME"/>
              </a:rPr>
              <a:t> </a:t>
            </a:r>
            <a:r>
              <a:rPr lang="fr-FR" dirty="0">
                <a:latin typeface="BALEHOME"/>
                <a:cs typeface="BALEHOME"/>
              </a:rPr>
              <a:t>è</a:t>
            </a:r>
            <a:r>
              <a:rPr lang="fr-FR" dirty="0" smtClean="0">
                <a:latin typeface="BALEHOME"/>
                <a:cs typeface="BALEHOME"/>
              </a:rPr>
              <a:t> i </a:t>
            </a:r>
            <a:r>
              <a:rPr lang="fr-FR" dirty="0" err="1" smtClean="0">
                <a:latin typeface="BALEHOME"/>
                <a:cs typeface="BALEHOME"/>
              </a:rPr>
              <a:t>so</a:t>
            </a:r>
            <a:r>
              <a:rPr lang="fr-FR" dirty="0" smtClean="0">
                <a:latin typeface="BALEHOME"/>
                <a:cs typeface="BALEHOME"/>
              </a:rPr>
              <a:t> </a:t>
            </a:r>
            <a:r>
              <a:rPr lang="fr-FR" dirty="0" err="1" smtClean="0">
                <a:latin typeface="BALEHOME"/>
                <a:cs typeface="BALEHOME"/>
              </a:rPr>
              <a:t>vegetali</a:t>
            </a:r>
            <a:r>
              <a:rPr lang="fr-FR" dirty="0" smtClean="0">
                <a:latin typeface="BALEHOME"/>
                <a:cs typeface="BALEHOME"/>
              </a:rPr>
              <a:t> </a:t>
            </a:r>
          </a:p>
          <a:p>
            <a:r>
              <a:rPr lang="fr-FR" dirty="0" err="1" smtClean="0">
                <a:latin typeface="BALEHOME"/>
                <a:cs typeface="BALEHOME"/>
              </a:rPr>
              <a:t>Vultendu</a:t>
            </a:r>
            <a:r>
              <a:rPr lang="fr-FR" dirty="0" smtClean="0">
                <a:latin typeface="BALEHOME"/>
                <a:cs typeface="BALEHOME"/>
              </a:rPr>
              <a:t> in </a:t>
            </a:r>
            <a:r>
              <a:rPr lang="fr-FR" dirty="0" err="1" smtClean="0">
                <a:latin typeface="BALEHOME"/>
                <a:cs typeface="BALEHOME"/>
              </a:rPr>
              <a:t>scola</a:t>
            </a:r>
            <a:r>
              <a:rPr lang="fr-FR" dirty="0" smtClean="0">
                <a:latin typeface="BALEHOME"/>
                <a:cs typeface="BALEHOME"/>
              </a:rPr>
              <a:t> </a:t>
            </a:r>
            <a:endParaRPr lang="fr-FR" dirty="0" smtClean="0">
              <a:latin typeface="BALEHOME"/>
              <a:cs typeface="BALEHOME"/>
            </a:endParaRPr>
          </a:p>
          <a:p>
            <a:r>
              <a:rPr lang="fr-FR" dirty="0" err="1" smtClean="0">
                <a:latin typeface="BALEHOME"/>
                <a:cs typeface="BALEHOME"/>
              </a:rPr>
              <a:t>Qualquì</a:t>
            </a:r>
            <a:r>
              <a:rPr lang="fr-FR" dirty="0" smtClean="0">
                <a:latin typeface="BALEHOME"/>
                <a:cs typeface="BALEHOME"/>
              </a:rPr>
              <a:t> pagine di l’</a:t>
            </a:r>
            <a:r>
              <a:rPr lang="fr-FR" dirty="0" err="1" smtClean="0">
                <a:latin typeface="BALEHOME"/>
                <a:cs typeface="BALEHOME"/>
              </a:rPr>
              <a:t>erbaghju</a:t>
            </a:r>
            <a:r>
              <a:rPr lang="fr-FR" dirty="0" smtClean="0">
                <a:latin typeface="BALEHOME"/>
                <a:cs typeface="BALEHOME"/>
              </a:rPr>
              <a:t>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12812" y="5712419"/>
            <a:ext cx="15311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Caroline"/>
                <a:cs typeface="Caroline"/>
              </a:rPr>
              <a:t>L’</a:t>
            </a:r>
            <a:r>
              <a:rPr lang="fr-FR" sz="2800" dirty="0" err="1" smtClean="0">
                <a:latin typeface="Caroline"/>
                <a:cs typeface="Caroline"/>
              </a:rPr>
              <a:t>albitru</a:t>
            </a:r>
            <a:endParaRPr lang="fr-FR" sz="2800" dirty="0">
              <a:latin typeface="Caroline"/>
              <a:cs typeface="Caroline"/>
            </a:endParaRPr>
          </a:p>
          <a:p>
            <a:r>
              <a:rPr lang="fr-FR" sz="2400" dirty="0">
                <a:latin typeface="Caroline"/>
                <a:cs typeface="Caroline"/>
              </a:rPr>
              <a:t>(</a:t>
            </a:r>
            <a:r>
              <a:rPr lang="fr-FR" sz="2400" dirty="0" smtClean="0">
                <a:latin typeface="Caroline"/>
                <a:cs typeface="Caroline"/>
              </a:rPr>
              <a:t>L’arbousier ) </a:t>
            </a:r>
            <a:endParaRPr lang="fr-FR" sz="2400" dirty="0">
              <a:latin typeface="Caroline"/>
              <a:cs typeface="Caroline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18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FullSizeRender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 b="3807"/>
          <a:stretch>
            <a:fillRect/>
          </a:stretch>
        </p:blipFill>
        <p:spPr>
          <a:xfrm>
            <a:off x="4692220" y="0"/>
            <a:ext cx="4451780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92038" y="2081212"/>
            <a:ext cx="447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4F6228"/>
                </a:solidFill>
                <a:latin typeface="BALEHOME"/>
                <a:cs typeface="BALEHOME"/>
              </a:rPr>
              <a:t>Marcelle Conrad </a:t>
            </a:r>
            <a:r>
              <a:rPr lang="fr-FR" sz="2400" dirty="0" err="1" smtClean="0">
                <a:solidFill>
                  <a:srgbClr val="4F6228"/>
                </a:solidFill>
                <a:latin typeface="BALEHOME"/>
                <a:cs typeface="BALEHOME"/>
              </a:rPr>
              <a:t>era</a:t>
            </a:r>
            <a:r>
              <a:rPr lang="fr-FR" sz="2400" dirty="0" smtClean="0">
                <a:solidFill>
                  <a:srgbClr val="4F6228"/>
                </a:solidFill>
                <a:latin typeface="BALEHOME"/>
                <a:cs typeface="BALEHOME"/>
              </a:rPr>
              <a:t> </a:t>
            </a:r>
            <a:r>
              <a:rPr lang="fr-FR" sz="2400" dirty="0" err="1" smtClean="0">
                <a:solidFill>
                  <a:srgbClr val="4F6228"/>
                </a:solidFill>
                <a:latin typeface="BALEHOME"/>
                <a:cs typeface="BALEHOME"/>
              </a:rPr>
              <a:t>una</a:t>
            </a:r>
            <a:r>
              <a:rPr lang="fr-FR" sz="2400" dirty="0" smtClean="0">
                <a:solidFill>
                  <a:srgbClr val="4F6228"/>
                </a:solidFill>
                <a:latin typeface="BALEHOME"/>
                <a:cs typeface="BALEHOME"/>
              </a:rPr>
              <a:t> </a:t>
            </a:r>
            <a:r>
              <a:rPr lang="fr-FR" sz="2400" dirty="0" err="1" smtClean="0">
                <a:solidFill>
                  <a:srgbClr val="4F6228"/>
                </a:solidFill>
                <a:latin typeface="BALEHOME"/>
                <a:cs typeface="BALEHOME"/>
              </a:rPr>
              <a:t>butanista</a:t>
            </a:r>
            <a:r>
              <a:rPr lang="fr-FR" sz="2400" dirty="0" smtClean="0">
                <a:solidFill>
                  <a:srgbClr val="4F6228"/>
                </a:solidFill>
                <a:latin typeface="BALEHOME"/>
                <a:cs typeface="BALEHOME"/>
              </a:rPr>
              <a:t> corsa </a:t>
            </a:r>
            <a:r>
              <a:rPr lang="fr-FR" sz="2400" dirty="0" err="1" smtClean="0">
                <a:solidFill>
                  <a:srgbClr val="4F6228"/>
                </a:solidFill>
                <a:latin typeface="BALEHOME"/>
                <a:cs typeface="BALEHOME"/>
              </a:rPr>
              <a:t>famosa</a:t>
            </a:r>
            <a:r>
              <a:rPr lang="fr-FR" sz="2400" dirty="0" smtClean="0">
                <a:solidFill>
                  <a:srgbClr val="4F6228"/>
                </a:solidFill>
                <a:latin typeface="BALEHOME"/>
                <a:cs typeface="BALEHOME"/>
              </a:rPr>
              <a:t>. </a:t>
            </a:r>
            <a:endParaRPr lang="fr-FR" sz="2400" dirty="0">
              <a:solidFill>
                <a:srgbClr val="4F6228"/>
              </a:solidFill>
              <a:latin typeface="BALEHOME"/>
              <a:cs typeface="BALEHOME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4584" y="3910206"/>
            <a:ext cx="40781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pple Symbols"/>
                <a:cs typeface="Apple Symbols"/>
              </a:rPr>
              <a:t>Elle a dédié sa vie à découvrir et répertorier la flore endémique de l’île. Nous nous inspirons de cette lettre qu’elle a écrite aux randonneurs pour créer un herbier respectueux de la nature, rempli de dessins et de textes. </a:t>
            </a:r>
          </a:p>
          <a:p>
            <a:r>
              <a:rPr lang="fr-FR" sz="2000" dirty="0" smtClean="0">
                <a:latin typeface="Apple Symbols"/>
                <a:cs typeface="Apple Symbols"/>
              </a:rPr>
              <a:t>Notre herbier, </a:t>
            </a:r>
            <a:r>
              <a:rPr lang="fr-FR" sz="2800" dirty="0" smtClean="0">
                <a:solidFill>
                  <a:srgbClr val="4F6228"/>
                </a:solidFill>
                <a:latin typeface="BALEHOME"/>
                <a:cs typeface="BALEHOME"/>
              </a:rPr>
              <a:t>l’</a:t>
            </a:r>
            <a:r>
              <a:rPr lang="fr-FR" sz="2800" dirty="0" err="1">
                <a:solidFill>
                  <a:srgbClr val="4F6228"/>
                </a:solidFill>
                <a:latin typeface="BALEHOME"/>
                <a:cs typeface="BALEHOME"/>
              </a:rPr>
              <a:t>E</a:t>
            </a:r>
            <a:r>
              <a:rPr lang="fr-FR" sz="2800" dirty="0" err="1" smtClean="0">
                <a:solidFill>
                  <a:srgbClr val="4F6228"/>
                </a:solidFill>
                <a:latin typeface="BALEHOME"/>
                <a:cs typeface="BALEHOME"/>
              </a:rPr>
              <a:t>rbaghju</a:t>
            </a:r>
            <a:r>
              <a:rPr lang="fr-FR" sz="2800" dirty="0" smtClean="0">
                <a:solidFill>
                  <a:srgbClr val="4F6228"/>
                </a:solidFill>
                <a:latin typeface="BALEHOME"/>
                <a:cs typeface="BALEHOME"/>
              </a:rPr>
              <a:t> </a:t>
            </a:r>
            <a:r>
              <a:rPr lang="fr-FR" sz="2800" dirty="0" err="1" smtClean="0">
                <a:solidFill>
                  <a:srgbClr val="4F6228"/>
                </a:solidFill>
                <a:latin typeface="BALEHOME"/>
                <a:cs typeface="BALEHOME"/>
              </a:rPr>
              <a:t>Nustrale</a:t>
            </a:r>
            <a:r>
              <a:rPr lang="fr-FR" sz="2000" dirty="0" smtClean="0">
                <a:latin typeface="Apple Symbols"/>
                <a:cs typeface="Apple Symbols"/>
              </a:rPr>
              <a:t>.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28587" y="157638"/>
            <a:ext cx="1972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u="sng" dirty="0">
                <a:solidFill>
                  <a:srgbClr val="4F6228"/>
                </a:solidFill>
                <a:latin typeface="BALEHOME"/>
                <a:cs typeface="BALEHOME"/>
              </a:rPr>
              <a:t>CUNTESTU</a:t>
            </a:r>
            <a:r>
              <a:rPr lang="fr-FR" sz="4400" b="1" dirty="0">
                <a:solidFill>
                  <a:srgbClr val="4F6228"/>
                </a:solidFill>
                <a:latin typeface="BALEHOME"/>
                <a:cs typeface="BALEHOME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9730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ullSizeRender 6.jpg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175137" y="-10803"/>
            <a:ext cx="44873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u="sng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PRUJETTU</a:t>
            </a:r>
            <a:r>
              <a:rPr lang="fr-FR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: FA UN ERBAGHJU</a:t>
            </a:r>
            <a:endParaRPr lang="fr-FR" b="1" dirty="0">
              <a:solidFill>
                <a:schemeClr val="accent3">
                  <a:lumMod val="50000"/>
                </a:schemeClr>
              </a:solidFill>
              <a:latin typeface="BALEHOME"/>
              <a:cs typeface="BALEHOME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5609" y="1505726"/>
            <a:ext cx="7421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pple Symbols"/>
                <a:cs typeface="Apple Symbols"/>
              </a:rPr>
              <a:t>Ce projet a pour but de nous faire découvrir différents milieux naturels corses. </a:t>
            </a:r>
          </a:p>
          <a:p>
            <a:r>
              <a:rPr lang="fr-FR" sz="2000" dirty="0" smtClean="0">
                <a:latin typeface="Apple Symbols"/>
                <a:cs typeface="Apple Symbols"/>
              </a:rPr>
              <a:t>Nous souhaitons apprendre à reconnaître les différents types de végétation, </a:t>
            </a:r>
          </a:p>
          <a:p>
            <a:r>
              <a:rPr lang="fr-FR" sz="2000" dirty="0" smtClean="0">
                <a:latin typeface="Apple Symbols"/>
                <a:cs typeface="Apple Symbols"/>
              </a:rPr>
              <a:t>à mieux connaître la flore locale afin de la valoriser et de la protéger. 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170706" y="595171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A </a:t>
            </a:r>
            <a:r>
              <a:rPr lang="fr-FR" sz="2400" dirty="0" err="1" smtClean="0">
                <a:latin typeface="Caroline"/>
                <a:cs typeface="Caroline"/>
              </a:rPr>
              <a:t>murza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000" dirty="0" smtClean="0">
                <a:latin typeface="Caroline"/>
                <a:cs typeface="Caroline"/>
              </a:rPr>
              <a:t>(L’immortelle d’Italie) </a:t>
            </a:r>
            <a:endParaRPr lang="fr-FR" sz="20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6635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ullSizeRender 20.jpg"/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8353" y="22412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OGETTIVU 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1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: </a:t>
            </a:r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scopre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A MACHJA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è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I SO VEGETALI</a:t>
            </a:r>
            <a:r>
              <a:rPr lang="fr-FR" sz="4000" b="1" dirty="0" smtClean="0">
                <a:latin typeface="BALEHOME"/>
                <a:cs typeface="BALEHOME"/>
              </a:rPr>
              <a:t> </a:t>
            </a:r>
            <a:endParaRPr lang="fr-FR" sz="4000" b="1" dirty="0">
              <a:latin typeface="BALEHOME"/>
              <a:cs typeface="BALEHOME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9412" y="5803891"/>
            <a:ext cx="27491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roline"/>
                <a:cs typeface="Caroline"/>
              </a:rPr>
              <a:t>U </a:t>
            </a:r>
            <a:r>
              <a:rPr lang="fr-FR" sz="2800" dirty="0" err="1" smtClean="0">
                <a:latin typeface="Caroline"/>
                <a:cs typeface="Caroline"/>
              </a:rPr>
              <a:t>muchju</a:t>
            </a:r>
            <a:r>
              <a:rPr lang="fr-FR" sz="2800" dirty="0" smtClean="0">
                <a:latin typeface="Caroline"/>
                <a:cs typeface="Caroline"/>
              </a:rPr>
              <a:t> </a:t>
            </a:r>
          </a:p>
          <a:p>
            <a:r>
              <a:rPr lang="fr-FR" sz="2400" dirty="0">
                <a:latin typeface="Caroline"/>
                <a:cs typeface="Caroline"/>
              </a:rPr>
              <a:t>(</a:t>
            </a:r>
            <a:r>
              <a:rPr lang="fr-FR" sz="2400" dirty="0" smtClean="0">
                <a:latin typeface="Caroline"/>
                <a:cs typeface="Caroline"/>
              </a:rPr>
              <a:t>Le ciste de Montpellier) </a:t>
            </a:r>
            <a:endParaRPr lang="fr-FR" sz="2400" dirty="0">
              <a:latin typeface="Caroline"/>
              <a:cs typeface="Caroline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98588" y="1299883"/>
            <a:ext cx="5602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>
                <a:latin typeface="Apple Symbols"/>
                <a:cs typeface="Apple Symbols"/>
              </a:rPr>
              <a:t>Avemu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fattu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una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spassighjata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trà</a:t>
            </a:r>
            <a:r>
              <a:rPr lang="fr-FR" sz="2400" i="1" dirty="0" smtClean="0">
                <a:latin typeface="Apple Symbols"/>
                <a:cs typeface="Apple Symbols"/>
              </a:rPr>
              <a:t> Lama </a:t>
            </a:r>
            <a:r>
              <a:rPr lang="fr-FR" sz="2400" i="1" dirty="0" err="1" smtClean="0">
                <a:latin typeface="Apple Symbols"/>
                <a:cs typeface="Apple Symbols"/>
              </a:rPr>
              <a:t>è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Urtaca</a:t>
            </a:r>
            <a:r>
              <a:rPr lang="fr-FR" sz="2400" i="1" dirty="0" smtClean="0">
                <a:latin typeface="Apple Symbols"/>
                <a:cs typeface="Apple Symbols"/>
              </a:rPr>
              <a:t>. </a:t>
            </a:r>
            <a:r>
              <a:rPr lang="fr-FR" sz="2400" i="1" dirty="0" err="1" smtClean="0">
                <a:latin typeface="Apple Symbols"/>
                <a:cs typeface="Apple Symbols"/>
              </a:rPr>
              <a:t>Avemu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pigliatu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ritratti</a:t>
            </a:r>
            <a:r>
              <a:rPr lang="fr-FR" sz="2400" i="1" dirty="0" smtClean="0">
                <a:latin typeface="Apple Symbols"/>
                <a:cs typeface="Apple Symbols"/>
              </a:rPr>
              <a:t> di e </a:t>
            </a:r>
            <a:r>
              <a:rPr lang="fr-FR" sz="2400" i="1" dirty="0" err="1" smtClean="0">
                <a:latin typeface="Apple Symbols"/>
                <a:cs typeface="Apple Symbols"/>
              </a:rPr>
              <a:t>piante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è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fattu</a:t>
            </a:r>
            <a:r>
              <a:rPr lang="fr-FR" sz="2400" i="1" dirty="0" smtClean="0">
                <a:latin typeface="Apple Symbols"/>
                <a:cs typeface="Apple Symbols"/>
              </a:rPr>
              <a:t> </a:t>
            </a:r>
            <a:r>
              <a:rPr lang="fr-FR" sz="2400" i="1" dirty="0" err="1" smtClean="0">
                <a:latin typeface="Apple Symbols"/>
                <a:cs typeface="Apple Symbols"/>
              </a:rPr>
              <a:t>disegni</a:t>
            </a:r>
            <a:r>
              <a:rPr lang="fr-FR" sz="2400" i="1" dirty="0" smtClean="0">
                <a:latin typeface="Apple Symbols"/>
                <a:cs typeface="Apple Symbols"/>
              </a:rPr>
              <a:t>. </a:t>
            </a:r>
            <a:endParaRPr lang="fr-FR" sz="2400" i="1" dirty="0">
              <a:latin typeface="Apple Symbols"/>
              <a:cs typeface="Apple Symbols"/>
            </a:endParaRPr>
          </a:p>
        </p:txBody>
      </p:sp>
      <p:pic>
        <p:nvPicPr>
          <p:cNvPr id="7" name="Image 6" descr="IMG_66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59" y="4370294"/>
            <a:ext cx="3316941" cy="248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45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ullSizeRender 5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84706" cy="6858000"/>
          </a:xfrm>
          <a:prstGeom prst="rect">
            <a:avLst/>
          </a:prstGeom>
        </p:spPr>
      </p:pic>
      <p:pic>
        <p:nvPicPr>
          <p:cNvPr id="7" name="Image 6" descr="FullSizeRender 2 -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06" y="5575"/>
            <a:ext cx="5259294" cy="685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778001" y="57758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 smtClean="0">
                <a:latin typeface="Caroline"/>
                <a:cs typeface="Caroline"/>
              </a:rPr>
              <a:t>A </a:t>
            </a:r>
            <a:r>
              <a:rPr lang="fr-FR" sz="2800" dirty="0" err="1" smtClean="0">
                <a:latin typeface="Caroline"/>
                <a:cs typeface="Caroline"/>
              </a:rPr>
              <a:t>ghjinestra</a:t>
            </a:r>
            <a:r>
              <a:rPr lang="fr-FR" sz="2800" dirty="0" smtClean="0">
                <a:latin typeface="Caroline"/>
                <a:cs typeface="Caroline"/>
              </a:rPr>
              <a:t> corsa</a:t>
            </a:r>
            <a:endParaRPr lang="fr-FR" sz="2800" dirty="0">
              <a:latin typeface="Caroline"/>
              <a:cs typeface="Caroline"/>
            </a:endParaRPr>
          </a:p>
          <a:p>
            <a:r>
              <a:rPr lang="fr-FR" sz="2800" dirty="0">
                <a:latin typeface="Caroline"/>
                <a:cs typeface="Caroline"/>
              </a:rPr>
              <a:t>(Le </a:t>
            </a:r>
            <a:r>
              <a:rPr lang="fr-FR" sz="2800" dirty="0" smtClean="0">
                <a:latin typeface="Caroline"/>
                <a:cs typeface="Caroline"/>
              </a:rPr>
              <a:t>genêt corse) </a:t>
            </a:r>
            <a:endParaRPr lang="fr-FR" sz="28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11461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ullSizeRender 22.jp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4" name="Image 3" descr="FullSizeRender 4 -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882"/>
            <a:ext cx="2263343" cy="301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FullSizeRender 5 - copi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59" y="3839883"/>
            <a:ext cx="2382842" cy="301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FullSizeRender 3 - copi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06" y="3909308"/>
            <a:ext cx="2211294" cy="294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521548" y="26099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smtClean="0">
                <a:latin typeface="Caroline"/>
                <a:cs typeface="Caroline"/>
              </a:rPr>
              <a:t>Erba santa </a:t>
            </a:r>
            <a:endParaRPr lang="fr-FR" sz="2400" dirty="0">
              <a:latin typeface="Caroline"/>
              <a:cs typeface="Caroline"/>
            </a:endParaRPr>
          </a:p>
          <a:p>
            <a:r>
              <a:rPr lang="fr-FR" sz="2400" dirty="0" smtClean="0">
                <a:latin typeface="Caroline"/>
                <a:cs typeface="Caroline"/>
              </a:rPr>
              <a:t>(Achillée du Portugal) </a:t>
            </a:r>
            <a:endParaRPr lang="fr-FR" sz="2400" dirty="0">
              <a:latin typeface="Caroline"/>
              <a:cs typeface="Carolin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706" y="448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Scuperta</a:t>
            </a:r>
            <a:r>
              <a:rPr lang="fr-FR" sz="4000" b="1" dirty="0" smtClean="0">
                <a:solidFill>
                  <a:srgbClr val="003700"/>
                </a:solidFill>
                <a:latin typeface="BALEHOME"/>
                <a:cs typeface="BALEHOME"/>
              </a:rPr>
              <a:t>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cù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i </a:t>
            </a:r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sensi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 :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toccà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,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sente,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osservà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ea typeface="+mj-ea"/>
                <a:cs typeface="BALEHOME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9695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ullSizeRender 28.jp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r="7832"/>
          <a:stretch>
            <a:fillRect/>
          </a:stretch>
        </p:blipFill>
        <p:spPr>
          <a:xfrm>
            <a:off x="0" y="2883646"/>
            <a:ext cx="9144000" cy="397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4186"/>
            <a:ext cx="8229600" cy="1143000"/>
          </a:xfrm>
        </p:spPr>
        <p:txBody>
          <a:bodyPr/>
          <a:lstStyle/>
          <a:p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OGETTIVU</a:t>
            </a:r>
            <a:r>
              <a:rPr lang="fr-FR" b="1" dirty="0">
                <a:solidFill>
                  <a:srgbClr val="003700"/>
                </a:solidFill>
                <a:latin typeface="BALEHOME"/>
                <a:cs typeface="BALEHOME"/>
              </a:rPr>
              <a:t> 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2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: </a:t>
            </a:r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scopre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u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liturale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</a:t>
            </a:r>
            <a:r>
              <a:rPr lang="fr-FR" sz="4000" b="1" dirty="0" err="1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è</a:t>
            </a: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i </a:t>
            </a:r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so</a:t>
            </a:r>
            <a:r>
              <a:rPr lang="fr-FR" sz="4000" b="1" dirty="0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 </a:t>
            </a:r>
            <a:r>
              <a:rPr lang="fr-FR" sz="4000" b="1" dirty="0" err="1">
                <a:solidFill>
                  <a:schemeClr val="accent3">
                    <a:lumMod val="50000"/>
                  </a:schemeClr>
                </a:solidFill>
                <a:latin typeface="BALEHOME"/>
                <a:cs typeface="BALEHOME"/>
              </a:rPr>
              <a:t>vegetali</a:t>
            </a:r>
            <a:endParaRPr lang="fr-FR" sz="4000" b="1" dirty="0">
              <a:solidFill>
                <a:schemeClr val="accent3">
                  <a:lumMod val="50000"/>
                </a:schemeClr>
              </a:solidFill>
              <a:latin typeface="BALEHOME"/>
              <a:cs typeface="BALEHOME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" y="1404472"/>
            <a:ext cx="7984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>
                <a:latin typeface="Apple Symbols"/>
                <a:cs typeface="Apple Symbols"/>
              </a:rPr>
              <a:t>Cù</a:t>
            </a:r>
            <a:r>
              <a:rPr lang="fr-FR" sz="2000" i="1" dirty="0" smtClean="0">
                <a:latin typeface="Apple Symbols"/>
                <a:cs typeface="Apple Symbols"/>
              </a:rPr>
              <a:t> François Xavier </a:t>
            </a:r>
            <a:r>
              <a:rPr lang="fr-FR" sz="2000" i="1" dirty="0" err="1" smtClean="0">
                <a:latin typeface="Apple Symbols"/>
                <a:cs typeface="Apple Symbols"/>
              </a:rPr>
              <a:t>Montecattini</a:t>
            </a:r>
            <a:r>
              <a:rPr lang="fr-FR" sz="2000" i="1" dirty="0" smtClean="0">
                <a:latin typeface="Apple Symbols"/>
                <a:cs typeface="Apple Symbols"/>
              </a:rPr>
              <a:t>, </a:t>
            </a:r>
            <a:r>
              <a:rPr lang="fr-FR" sz="2000" i="1" dirty="0" err="1" smtClean="0">
                <a:latin typeface="Apple Symbols"/>
                <a:cs typeface="Apple Symbols"/>
              </a:rPr>
              <a:t>avemu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scupertu</a:t>
            </a:r>
            <a:r>
              <a:rPr lang="fr-FR" sz="2000" i="1" dirty="0" smtClean="0">
                <a:latin typeface="Apple Symbols"/>
                <a:cs typeface="Apple Symbols"/>
              </a:rPr>
              <a:t> A </a:t>
            </a:r>
            <a:r>
              <a:rPr lang="fr-FR" sz="2000" i="1" dirty="0" err="1" smtClean="0">
                <a:latin typeface="Apple Symbols"/>
                <a:cs typeface="Apple Symbols"/>
              </a:rPr>
              <a:t>punta</a:t>
            </a:r>
            <a:r>
              <a:rPr lang="fr-FR" sz="2000" i="1" dirty="0" smtClean="0">
                <a:latin typeface="Apple Symbols"/>
                <a:cs typeface="Apple Symbols"/>
              </a:rPr>
              <a:t> di </a:t>
            </a:r>
            <a:r>
              <a:rPr lang="fr-FR" sz="2000" i="1" dirty="0" err="1" smtClean="0">
                <a:latin typeface="Apple Symbols"/>
                <a:cs typeface="Apple Symbols"/>
              </a:rPr>
              <a:t>Spanu</a:t>
            </a:r>
            <a:r>
              <a:rPr lang="fr-FR" sz="2000" i="1" dirty="0" smtClean="0">
                <a:latin typeface="Apple Symbols"/>
                <a:cs typeface="Apple Symbols"/>
              </a:rPr>
              <a:t>. </a:t>
            </a:r>
            <a:r>
              <a:rPr lang="fr-FR" sz="2000" i="1" dirty="0" err="1" smtClean="0">
                <a:latin typeface="Apple Symbols"/>
                <a:cs typeface="Apple Symbols"/>
              </a:rPr>
              <a:t>Ghjè</a:t>
            </a:r>
            <a:r>
              <a:rPr lang="fr-FR" sz="2000" i="1" dirty="0" smtClean="0">
                <a:latin typeface="Apple Symbols"/>
                <a:cs typeface="Apple Symbols"/>
              </a:rPr>
              <a:t> un </a:t>
            </a:r>
            <a:r>
              <a:rPr lang="fr-FR" sz="2000" i="1" dirty="0" err="1" smtClean="0">
                <a:latin typeface="Apple Symbols"/>
                <a:cs typeface="Apple Symbols"/>
              </a:rPr>
              <a:t>locu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preservatu</a:t>
            </a:r>
            <a:r>
              <a:rPr lang="fr-FR" sz="2000" i="1" dirty="0" smtClean="0">
                <a:latin typeface="Apple Symbols"/>
                <a:cs typeface="Apple Symbols"/>
              </a:rPr>
              <a:t> da u </a:t>
            </a:r>
            <a:r>
              <a:rPr lang="fr-FR" sz="2000" i="1" dirty="0" err="1" smtClean="0">
                <a:latin typeface="Apple Symbols"/>
                <a:cs typeface="Apple Symbols"/>
              </a:rPr>
              <a:t>Cunservatoriu</a:t>
            </a:r>
            <a:r>
              <a:rPr lang="fr-FR" sz="2000" i="1" dirty="0" smtClean="0">
                <a:latin typeface="Apple Symbols"/>
                <a:cs typeface="Apple Symbols"/>
              </a:rPr>
              <a:t> di u </a:t>
            </a:r>
            <a:r>
              <a:rPr lang="fr-FR" sz="2000" i="1" dirty="0" err="1" smtClean="0">
                <a:latin typeface="Apple Symbols"/>
                <a:cs typeface="Apple Symbols"/>
              </a:rPr>
              <a:t>liturale</a:t>
            </a:r>
            <a:r>
              <a:rPr lang="fr-FR" sz="2000" i="1" dirty="0" smtClean="0">
                <a:latin typeface="Apple Symbols"/>
                <a:cs typeface="Apple Symbols"/>
              </a:rPr>
              <a:t>. </a:t>
            </a:r>
          </a:p>
          <a:p>
            <a:r>
              <a:rPr lang="fr-FR" sz="2000" i="1" dirty="0" err="1" smtClean="0">
                <a:latin typeface="Apple Symbols"/>
                <a:cs typeface="Apple Symbols"/>
              </a:rPr>
              <a:t>Avemu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amparatu</a:t>
            </a:r>
            <a:r>
              <a:rPr lang="fr-FR" sz="2000" i="1" dirty="0" smtClean="0">
                <a:latin typeface="Apple Symbols"/>
                <a:cs typeface="Apple Symbols"/>
              </a:rPr>
              <a:t> à </a:t>
            </a:r>
            <a:r>
              <a:rPr lang="fr-FR" sz="2000" i="1" dirty="0" err="1" smtClean="0">
                <a:latin typeface="Apple Symbols"/>
                <a:cs typeface="Apple Symbols"/>
              </a:rPr>
              <a:t>fà</a:t>
            </a:r>
            <a:r>
              <a:rPr lang="fr-FR" sz="2000" i="1" dirty="0" smtClean="0">
                <a:latin typeface="Apple Symbols"/>
                <a:cs typeface="Apple Symbols"/>
              </a:rPr>
              <a:t> a </a:t>
            </a:r>
            <a:r>
              <a:rPr lang="fr-FR" sz="2000" i="1" dirty="0" err="1" smtClean="0">
                <a:latin typeface="Apple Symbols"/>
                <a:cs typeface="Apple Symbols"/>
              </a:rPr>
              <a:t>sfarenza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trà</a:t>
            </a:r>
            <a:r>
              <a:rPr lang="fr-FR" sz="2000" i="1" dirty="0" smtClean="0">
                <a:latin typeface="Apple Symbols"/>
                <a:cs typeface="Apple Symbols"/>
              </a:rPr>
              <a:t> e </a:t>
            </a:r>
            <a:r>
              <a:rPr lang="fr-FR" sz="2000" i="1" dirty="0" err="1" smtClean="0">
                <a:latin typeface="Apple Symbols"/>
                <a:cs typeface="Apple Symbols"/>
              </a:rPr>
              <a:t>piante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endemiche</a:t>
            </a:r>
            <a:r>
              <a:rPr lang="fr-FR" sz="2000" i="1" dirty="0" smtClean="0">
                <a:latin typeface="Apple Symbols"/>
                <a:cs typeface="Apple Symbols"/>
              </a:rPr>
              <a:t> </a:t>
            </a:r>
            <a:r>
              <a:rPr lang="fr-FR" sz="2000" i="1" dirty="0" err="1" smtClean="0">
                <a:latin typeface="Apple Symbols"/>
                <a:cs typeface="Apple Symbols"/>
              </a:rPr>
              <a:t>è</a:t>
            </a:r>
            <a:r>
              <a:rPr lang="fr-FR" sz="2000" i="1" dirty="0" smtClean="0">
                <a:latin typeface="Apple Symbols"/>
                <a:cs typeface="Apple Symbols"/>
              </a:rPr>
              <a:t> e </a:t>
            </a:r>
            <a:r>
              <a:rPr lang="fr-FR" sz="2000" i="1" dirty="0" err="1" smtClean="0">
                <a:latin typeface="Apple Symbols"/>
                <a:cs typeface="Apple Symbols"/>
              </a:rPr>
              <a:t>piante</a:t>
            </a:r>
            <a:r>
              <a:rPr lang="fr-FR" sz="2000" i="1" dirty="0" smtClean="0">
                <a:latin typeface="Apple Symbols"/>
                <a:cs typeface="Apple Symbols"/>
              </a:rPr>
              <a:t> invasive. </a:t>
            </a:r>
            <a:endParaRPr lang="fr-FR" sz="2000" i="1" dirty="0">
              <a:latin typeface="Apple Symbols"/>
              <a:cs typeface="Apple Symbol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47" y="57730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 err="1" smtClean="0">
                <a:latin typeface="Caroline"/>
                <a:cs typeface="Caroline"/>
              </a:rPr>
              <a:t>Ranfie</a:t>
            </a:r>
            <a:r>
              <a:rPr lang="fr-FR" sz="2400" dirty="0" smtClean="0">
                <a:latin typeface="Caroline"/>
                <a:cs typeface="Caroline"/>
              </a:rPr>
              <a:t> di </a:t>
            </a:r>
            <a:r>
              <a:rPr lang="fr-FR" sz="2400" dirty="0" err="1" smtClean="0">
                <a:latin typeface="Caroline"/>
                <a:cs typeface="Caroline"/>
              </a:rPr>
              <a:t>strega</a:t>
            </a:r>
            <a:r>
              <a:rPr lang="fr-FR" sz="2400" dirty="0" smtClean="0">
                <a:latin typeface="Caroline"/>
                <a:cs typeface="Caroline"/>
              </a:rPr>
              <a:t> </a:t>
            </a:r>
          </a:p>
          <a:p>
            <a:r>
              <a:rPr lang="fr-FR" sz="2400" dirty="0" smtClean="0">
                <a:latin typeface="Caroline"/>
                <a:cs typeface="Caroline"/>
              </a:rPr>
              <a:t>(</a:t>
            </a:r>
            <a:r>
              <a:rPr lang="fr-FR" sz="2400" dirty="0">
                <a:latin typeface="Caroline"/>
                <a:cs typeface="Caroline"/>
              </a:rPr>
              <a:t>G</a:t>
            </a:r>
            <a:r>
              <a:rPr lang="fr-FR" sz="2400" dirty="0" smtClean="0">
                <a:latin typeface="Caroline"/>
                <a:cs typeface="Caroline"/>
              </a:rPr>
              <a:t>riffes de sorcière) </a:t>
            </a:r>
            <a:endParaRPr lang="fr-FR" sz="2400" dirty="0">
              <a:latin typeface="Caroline"/>
              <a:cs typeface="Caroline"/>
            </a:endParaRPr>
          </a:p>
        </p:txBody>
      </p:sp>
    </p:spTree>
    <p:extLst>
      <p:ext uri="{BB962C8B-B14F-4D97-AF65-F5344CB8AC3E}">
        <p14:creationId xmlns:p14="http://schemas.microsoft.com/office/powerpoint/2010/main" val="75515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b="1" dirty="0" err="1" smtClean="0">
                <a:solidFill>
                  <a:srgbClr val="003700"/>
                </a:solidFill>
                <a:latin typeface="BALEHOME"/>
                <a:cs typeface="BALEHOME"/>
              </a:rPr>
              <a:t>Spassighjata</a:t>
            </a:r>
            <a:r>
              <a:rPr lang="fr-FR" b="1" dirty="0" smtClean="0">
                <a:solidFill>
                  <a:srgbClr val="003700"/>
                </a:solidFill>
                <a:latin typeface="BALEHOME"/>
                <a:cs typeface="BALEHOME"/>
              </a:rPr>
              <a:t> in </a:t>
            </a:r>
            <a:r>
              <a:rPr lang="fr-FR" b="1" dirty="0" err="1" smtClean="0">
                <a:solidFill>
                  <a:srgbClr val="003700"/>
                </a:solidFill>
                <a:latin typeface="BALEHOME"/>
                <a:cs typeface="BALEHOME"/>
              </a:rPr>
              <a:t>Spanu</a:t>
            </a:r>
            <a:r>
              <a:rPr lang="fr-FR" b="1" dirty="0" smtClean="0">
                <a:solidFill>
                  <a:srgbClr val="003700"/>
                </a:solidFill>
                <a:latin typeface="BALEHOME"/>
                <a:cs typeface="BALEHOME"/>
              </a:rPr>
              <a:t> </a:t>
            </a:r>
            <a:endParaRPr lang="fr-FR" b="1" dirty="0">
              <a:solidFill>
                <a:srgbClr val="003700"/>
              </a:solidFill>
              <a:latin typeface="BALEHOME"/>
              <a:cs typeface="BALEHOME"/>
            </a:endParaRPr>
          </a:p>
        </p:txBody>
      </p:sp>
      <p:pic>
        <p:nvPicPr>
          <p:cNvPr id="4" name="Espace réservé du contenu 3" descr="IMG_70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89078" y="1417638"/>
            <a:ext cx="8965844" cy="493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23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375</Words>
  <Application>Microsoft Macintosh PowerPoint</Application>
  <PresentationFormat>Présentation à l'écran (4:3)</PresentationFormat>
  <Paragraphs>54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ERBAGHJU NUSTRALE</vt:lpstr>
      <vt:lpstr>PLANU : </vt:lpstr>
      <vt:lpstr>Présentation PowerPoint</vt:lpstr>
      <vt:lpstr>Présentation PowerPoint</vt:lpstr>
      <vt:lpstr>OGETTIVU 1 : scopre A MACHJA è I SO VEGETALI </vt:lpstr>
      <vt:lpstr>Présentation PowerPoint</vt:lpstr>
      <vt:lpstr>Présentation PowerPoint</vt:lpstr>
      <vt:lpstr>OGETTIVU 2 : scopre u liturale è i so vegetali</vt:lpstr>
      <vt:lpstr>Spassighjata in Spanu </vt:lpstr>
      <vt:lpstr>Vultendu in scola …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ERBAGHJU NUSTRALE</dc:title>
  <dc:creator>Caroline Clerc</dc:creator>
  <cp:lastModifiedBy>Caroline Clerc</cp:lastModifiedBy>
  <cp:revision>29</cp:revision>
  <dcterms:created xsi:type="dcterms:W3CDTF">2021-03-28T18:53:12Z</dcterms:created>
  <dcterms:modified xsi:type="dcterms:W3CDTF">2021-04-06T12:20:12Z</dcterms:modified>
</cp:coreProperties>
</file>