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0" r:id="rId3"/>
    <p:sldId id="257" r:id="rId4"/>
    <p:sldId id="268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9" r:id="rId15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700"/>
    <a:srgbClr val="003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85" d="100"/>
          <a:sy n="85" d="100"/>
        </p:scale>
        <p:origin x="-1552" y="-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304AC-D582-2A4D-8AD0-8C587541C105}" type="datetimeFigureOut">
              <a:rPr lang="fr-FR" smtClean="0"/>
              <a:t>06/04/21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CB1A-ED2A-BB44-82DA-22BC1488F92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0699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304AC-D582-2A4D-8AD0-8C587541C105}" type="datetimeFigureOut">
              <a:rPr lang="fr-FR" smtClean="0"/>
              <a:t>06/04/21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CB1A-ED2A-BB44-82DA-22BC1488F92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9174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304AC-D582-2A4D-8AD0-8C587541C105}" type="datetimeFigureOut">
              <a:rPr lang="fr-FR" smtClean="0"/>
              <a:t>06/04/21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CB1A-ED2A-BB44-82DA-22BC1488F92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8870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304AC-D582-2A4D-8AD0-8C587541C105}" type="datetimeFigureOut">
              <a:rPr lang="fr-FR" smtClean="0"/>
              <a:t>06/04/21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CB1A-ED2A-BB44-82DA-22BC1488F92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0605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304AC-D582-2A4D-8AD0-8C587541C105}" type="datetimeFigureOut">
              <a:rPr lang="fr-FR" smtClean="0"/>
              <a:t>06/04/21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CB1A-ED2A-BB44-82DA-22BC1488F92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8554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304AC-D582-2A4D-8AD0-8C587541C105}" type="datetimeFigureOut">
              <a:rPr lang="fr-FR" smtClean="0"/>
              <a:t>06/04/21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CB1A-ED2A-BB44-82DA-22BC1488F92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428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304AC-D582-2A4D-8AD0-8C587541C105}" type="datetimeFigureOut">
              <a:rPr lang="fr-FR" smtClean="0"/>
              <a:t>06/04/21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CB1A-ED2A-BB44-82DA-22BC1488F92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7579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304AC-D582-2A4D-8AD0-8C587541C105}" type="datetimeFigureOut">
              <a:rPr lang="fr-FR" smtClean="0"/>
              <a:t>06/04/21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CB1A-ED2A-BB44-82DA-22BC1488F92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8956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304AC-D582-2A4D-8AD0-8C587541C105}" type="datetimeFigureOut">
              <a:rPr lang="fr-FR" smtClean="0"/>
              <a:t>06/04/21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CB1A-ED2A-BB44-82DA-22BC1488F92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861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304AC-D582-2A4D-8AD0-8C587541C105}" type="datetimeFigureOut">
              <a:rPr lang="fr-FR" smtClean="0"/>
              <a:t>06/04/21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CB1A-ED2A-BB44-82DA-22BC1488F92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9166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304AC-D582-2A4D-8AD0-8C587541C105}" type="datetimeFigureOut">
              <a:rPr lang="fr-FR" smtClean="0"/>
              <a:t>06/04/21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CB1A-ED2A-BB44-82DA-22BC1488F92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0170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F304AC-D582-2A4D-8AD0-8C587541C105}" type="datetimeFigureOut">
              <a:rPr lang="fr-FR" smtClean="0"/>
              <a:t>06/04/21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B3CB1A-ED2A-BB44-82DA-22BC1488F92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5745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Relationship Id="rId3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g"/><Relationship Id="rId3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Relationship Id="rId3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4" Type="http://schemas.openxmlformats.org/officeDocument/2006/relationships/image" Target="../media/image11.jpg"/><Relationship Id="rId5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FullSizeRender 4.jpg"/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97175" y="2207836"/>
            <a:ext cx="8458200" cy="2034671"/>
          </a:xfrm>
        </p:spPr>
        <p:txBody>
          <a:bodyPr>
            <a:normAutofit/>
          </a:bodyPr>
          <a:lstStyle/>
          <a:p>
            <a:r>
              <a:rPr lang="fr-FR" sz="6000" b="1" dirty="0" smtClean="0">
                <a:solidFill>
                  <a:srgbClr val="003000"/>
                </a:solidFill>
                <a:latin typeface="BALEHOME"/>
                <a:cs typeface="BALEHOME"/>
              </a:rPr>
              <a:t>ERBAGHJU NUSTRALE</a:t>
            </a:r>
            <a:endParaRPr lang="fr-FR" sz="6000" b="1" dirty="0">
              <a:solidFill>
                <a:srgbClr val="003000"/>
              </a:solidFill>
              <a:latin typeface="BALEHOME"/>
              <a:cs typeface="BALEHOME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4492272"/>
            <a:ext cx="6786282" cy="1752600"/>
          </a:xfrm>
        </p:spPr>
        <p:txBody>
          <a:bodyPr>
            <a:normAutofit/>
          </a:bodyPr>
          <a:lstStyle/>
          <a:p>
            <a:r>
              <a:rPr lang="fr-FR" sz="3600" b="1" dirty="0" smtClean="0">
                <a:solidFill>
                  <a:srgbClr val="003000"/>
                </a:solidFill>
                <a:latin typeface="BALEHOME"/>
                <a:cs typeface="BALEHOME"/>
              </a:rPr>
              <a:t>Scola </a:t>
            </a:r>
            <a:r>
              <a:rPr lang="fr-FR" sz="3600" b="1" dirty="0" err="1" smtClean="0">
                <a:solidFill>
                  <a:srgbClr val="003000"/>
                </a:solidFill>
                <a:latin typeface="BALEHOME"/>
                <a:cs typeface="BALEHOME"/>
              </a:rPr>
              <a:t>bislingua</a:t>
            </a:r>
            <a:r>
              <a:rPr lang="fr-FR" sz="3600" b="1" dirty="0" smtClean="0">
                <a:solidFill>
                  <a:srgbClr val="003000"/>
                </a:solidFill>
                <a:latin typeface="BALEHOME"/>
                <a:cs typeface="BALEHOME"/>
              </a:rPr>
              <a:t> d’</a:t>
            </a:r>
            <a:r>
              <a:rPr lang="fr-FR" sz="3600" b="1" dirty="0" err="1" smtClean="0">
                <a:solidFill>
                  <a:srgbClr val="003000"/>
                </a:solidFill>
                <a:latin typeface="BALEHOME"/>
                <a:cs typeface="BALEHOME"/>
              </a:rPr>
              <a:t>Urtaca</a:t>
            </a:r>
            <a:r>
              <a:rPr lang="fr-FR" sz="3600" b="1" dirty="0" smtClean="0">
                <a:solidFill>
                  <a:srgbClr val="003000"/>
                </a:solidFill>
                <a:latin typeface="BALEHOME"/>
                <a:cs typeface="BALEHOME"/>
              </a:rPr>
              <a:t> </a:t>
            </a:r>
          </a:p>
          <a:p>
            <a:r>
              <a:rPr lang="fr-FR" sz="3600" b="1" dirty="0" smtClean="0">
                <a:solidFill>
                  <a:srgbClr val="003000"/>
                </a:solidFill>
                <a:latin typeface="BALEHOME"/>
                <a:cs typeface="BALEHOME"/>
              </a:rPr>
              <a:t>I 12 </a:t>
            </a:r>
            <a:r>
              <a:rPr lang="fr-FR" sz="3600" b="1" dirty="0" err="1" smtClean="0">
                <a:solidFill>
                  <a:srgbClr val="003000"/>
                </a:solidFill>
                <a:latin typeface="BALEHOME"/>
                <a:cs typeface="BALEHOME"/>
              </a:rPr>
              <a:t>zitelli</a:t>
            </a:r>
            <a:r>
              <a:rPr lang="fr-FR" sz="3600" b="1" dirty="0" smtClean="0">
                <a:solidFill>
                  <a:srgbClr val="003000"/>
                </a:solidFill>
                <a:latin typeface="BALEHOME"/>
                <a:cs typeface="BALEHOME"/>
              </a:rPr>
              <a:t> di CM1/CM2 </a:t>
            </a:r>
            <a:r>
              <a:rPr lang="fr-FR" sz="3600" b="1" dirty="0" err="1" smtClean="0">
                <a:solidFill>
                  <a:srgbClr val="003000"/>
                </a:solidFill>
                <a:latin typeface="BALEHOME"/>
                <a:cs typeface="BALEHOME"/>
              </a:rPr>
              <a:t>cù</a:t>
            </a:r>
            <a:r>
              <a:rPr lang="fr-FR" sz="3600" b="1" dirty="0" smtClean="0">
                <a:solidFill>
                  <a:srgbClr val="003000"/>
                </a:solidFill>
                <a:latin typeface="BALEHOME"/>
                <a:cs typeface="BALEHOME"/>
              </a:rPr>
              <a:t> A </a:t>
            </a:r>
            <a:r>
              <a:rPr lang="fr-FR" sz="3600" b="1" dirty="0" err="1" smtClean="0">
                <a:solidFill>
                  <a:srgbClr val="003000"/>
                </a:solidFill>
                <a:latin typeface="BALEHOME"/>
                <a:cs typeface="BALEHOME"/>
              </a:rPr>
              <a:t>maestra</a:t>
            </a:r>
            <a:r>
              <a:rPr lang="fr-FR" sz="3600" b="1" dirty="0" smtClean="0">
                <a:solidFill>
                  <a:srgbClr val="003000"/>
                </a:solidFill>
                <a:latin typeface="BALEHOME"/>
                <a:cs typeface="BALEHOME"/>
              </a:rPr>
              <a:t> Caroline </a:t>
            </a:r>
            <a:r>
              <a:rPr lang="fr-FR" sz="3600" b="1" dirty="0" err="1" smtClean="0">
                <a:solidFill>
                  <a:srgbClr val="003000"/>
                </a:solidFill>
                <a:latin typeface="BALEHOME"/>
                <a:cs typeface="BALEHOME"/>
              </a:rPr>
              <a:t>Massiani</a:t>
            </a:r>
            <a:endParaRPr lang="fr-FR" sz="3600" b="1" dirty="0">
              <a:solidFill>
                <a:srgbClr val="003000"/>
              </a:solidFill>
              <a:latin typeface="BALEHOME"/>
              <a:cs typeface="BALEHOM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545294" y="5965448"/>
            <a:ext cx="4572000" cy="8925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2800" dirty="0" smtClean="0">
                <a:latin typeface="Caroline"/>
                <a:cs typeface="Caroline"/>
              </a:rPr>
              <a:t>A </a:t>
            </a:r>
            <a:r>
              <a:rPr lang="fr-FR" sz="2800" dirty="0" err="1" smtClean="0">
                <a:latin typeface="Caroline"/>
                <a:cs typeface="Caroline"/>
              </a:rPr>
              <a:t>filetta</a:t>
            </a:r>
            <a:endParaRPr lang="fr-FR" sz="2800" dirty="0">
              <a:latin typeface="Caroline"/>
              <a:cs typeface="Caroline"/>
            </a:endParaRPr>
          </a:p>
          <a:p>
            <a:r>
              <a:rPr lang="fr-FR" sz="2400" dirty="0" smtClean="0">
                <a:latin typeface="Caroline"/>
                <a:cs typeface="Caroline"/>
              </a:rPr>
              <a:t>(La fougère) </a:t>
            </a:r>
            <a:endParaRPr lang="fr-FR" sz="2400" dirty="0">
              <a:latin typeface="Caroline"/>
              <a:cs typeface="Caroline"/>
            </a:endParaRPr>
          </a:p>
        </p:txBody>
      </p:sp>
    </p:spTree>
    <p:extLst>
      <p:ext uri="{BB962C8B-B14F-4D97-AF65-F5344CB8AC3E}">
        <p14:creationId xmlns:p14="http://schemas.microsoft.com/office/powerpoint/2010/main" val="36385711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FullSizeRender 8 - copi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718762" cy="685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2052917" y="-194235"/>
            <a:ext cx="8229600" cy="1143000"/>
          </a:xfrm>
        </p:spPr>
        <p:txBody>
          <a:bodyPr/>
          <a:lstStyle/>
          <a:p>
            <a:r>
              <a:rPr lang="fr-FR" b="1" dirty="0" err="1" smtClean="0">
                <a:solidFill>
                  <a:srgbClr val="003700"/>
                </a:solidFill>
                <a:latin typeface="BALEHOME"/>
                <a:cs typeface="BALEHOME"/>
              </a:rPr>
              <a:t>Vultendu</a:t>
            </a:r>
            <a:r>
              <a:rPr lang="fr-FR" b="1" dirty="0" smtClean="0">
                <a:solidFill>
                  <a:srgbClr val="003700"/>
                </a:solidFill>
                <a:latin typeface="BALEHOME"/>
                <a:cs typeface="BALEHOME"/>
              </a:rPr>
              <a:t> in</a:t>
            </a:r>
            <a:r>
              <a:rPr lang="fr-FR" b="1" dirty="0" smtClean="0">
                <a:solidFill>
                  <a:srgbClr val="003700"/>
                </a:solidFill>
                <a:latin typeface="BALEHOME"/>
                <a:cs typeface="BALEHOME"/>
              </a:rPr>
              <a:t> </a:t>
            </a:r>
            <a:r>
              <a:rPr lang="fr-FR" b="1" dirty="0" err="1" smtClean="0">
                <a:solidFill>
                  <a:srgbClr val="003700"/>
                </a:solidFill>
                <a:latin typeface="BALEHOME"/>
                <a:cs typeface="BALEHOME"/>
              </a:rPr>
              <a:t>scola</a:t>
            </a:r>
            <a:r>
              <a:rPr lang="fr-FR" b="1" dirty="0" smtClean="0">
                <a:solidFill>
                  <a:srgbClr val="003700"/>
                </a:solidFill>
                <a:latin typeface="BALEHOME"/>
                <a:cs typeface="BALEHOME"/>
              </a:rPr>
              <a:t> … </a:t>
            </a:r>
            <a:endParaRPr lang="fr-FR" b="1" dirty="0">
              <a:solidFill>
                <a:srgbClr val="003700"/>
              </a:solidFill>
              <a:latin typeface="BALEHOME"/>
              <a:cs typeface="BALEHOME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718763" y="717177"/>
            <a:ext cx="342523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charset="0"/>
              <a:buChar char=""/>
            </a:pPr>
            <a:r>
              <a:rPr lang="fr-FR" sz="2000" dirty="0" err="1" smtClean="0">
                <a:latin typeface="Apple Symbols"/>
                <a:cs typeface="Apple Symbols"/>
              </a:rPr>
              <a:t>Avemu</a:t>
            </a:r>
            <a:r>
              <a:rPr lang="fr-FR" sz="2000" dirty="0" smtClean="0">
                <a:latin typeface="Apple Symbols"/>
                <a:cs typeface="Apple Symbols"/>
              </a:rPr>
              <a:t> </a:t>
            </a:r>
            <a:r>
              <a:rPr lang="fr-FR" sz="2000" dirty="0" err="1">
                <a:latin typeface="Apple Symbols"/>
                <a:cs typeface="Apple Symbols"/>
              </a:rPr>
              <a:t>classificatu</a:t>
            </a:r>
            <a:r>
              <a:rPr lang="fr-FR" sz="2000" dirty="0">
                <a:latin typeface="Apple Symbols"/>
                <a:cs typeface="Apple Symbols"/>
              </a:rPr>
              <a:t> e </a:t>
            </a:r>
            <a:r>
              <a:rPr lang="fr-FR" sz="2000" dirty="0" err="1">
                <a:latin typeface="Apple Symbols"/>
                <a:cs typeface="Apple Symbols"/>
              </a:rPr>
              <a:t>piante</a:t>
            </a:r>
            <a:r>
              <a:rPr lang="fr-FR" sz="2000" dirty="0">
                <a:latin typeface="Apple Symbols"/>
                <a:cs typeface="Apple Symbols"/>
              </a:rPr>
              <a:t> </a:t>
            </a:r>
            <a:endParaRPr lang="fr-FR" sz="2000" dirty="0" smtClean="0">
              <a:latin typeface="Apple Symbols"/>
              <a:cs typeface="Apple Symbols"/>
            </a:endParaRPr>
          </a:p>
          <a:p>
            <a:pPr marL="285750" indent="-285750">
              <a:lnSpc>
                <a:spcPct val="150000"/>
              </a:lnSpc>
              <a:buFont typeface="Wingdings" charset="0"/>
              <a:buChar char=""/>
            </a:pPr>
            <a:r>
              <a:rPr lang="fr-FR" sz="2000" dirty="0" err="1" smtClean="0">
                <a:latin typeface="Apple Symbols"/>
                <a:cs typeface="Apple Symbols"/>
              </a:rPr>
              <a:t>Avemu</a:t>
            </a:r>
            <a:r>
              <a:rPr lang="fr-FR" sz="2000" dirty="0" smtClean="0">
                <a:latin typeface="Apple Symbols"/>
                <a:cs typeface="Apple Symbols"/>
              </a:rPr>
              <a:t> </a:t>
            </a:r>
            <a:r>
              <a:rPr lang="fr-FR" sz="2000" dirty="0" err="1">
                <a:latin typeface="Apple Symbols"/>
                <a:cs typeface="Apple Symbols"/>
              </a:rPr>
              <a:t>fattu</a:t>
            </a:r>
            <a:r>
              <a:rPr lang="fr-FR" sz="2000" dirty="0">
                <a:latin typeface="Apple Symbols"/>
                <a:cs typeface="Apple Symbols"/>
              </a:rPr>
              <a:t> </a:t>
            </a:r>
            <a:r>
              <a:rPr lang="fr-FR" sz="2000" dirty="0" err="1">
                <a:latin typeface="Apple Symbols"/>
                <a:cs typeface="Apple Symbols"/>
              </a:rPr>
              <a:t>ricerche</a:t>
            </a:r>
            <a:r>
              <a:rPr lang="fr-FR" sz="2000" dirty="0">
                <a:latin typeface="Apple Symbols"/>
                <a:cs typeface="Apple Symbols"/>
              </a:rPr>
              <a:t> </a:t>
            </a:r>
            <a:r>
              <a:rPr lang="fr-FR" sz="2000" dirty="0" err="1">
                <a:latin typeface="Apple Symbols"/>
                <a:cs typeface="Apple Symbols"/>
              </a:rPr>
              <a:t>nantu</a:t>
            </a:r>
            <a:r>
              <a:rPr lang="fr-FR" sz="2000" dirty="0">
                <a:latin typeface="Apple Symbols"/>
                <a:cs typeface="Apple Symbols"/>
              </a:rPr>
              <a:t> à i </a:t>
            </a:r>
            <a:r>
              <a:rPr lang="fr-FR" sz="2000" dirty="0" err="1">
                <a:latin typeface="Apple Symbols"/>
                <a:cs typeface="Apple Symbols"/>
              </a:rPr>
              <a:t>vegetali</a:t>
            </a:r>
            <a:r>
              <a:rPr lang="fr-FR" sz="2000" dirty="0">
                <a:latin typeface="Apple Symbols"/>
                <a:cs typeface="Apple Symbols"/>
              </a:rPr>
              <a:t> </a:t>
            </a:r>
            <a:r>
              <a:rPr lang="fr-FR" sz="2000" dirty="0" err="1">
                <a:latin typeface="Apple Symbols"/>
                <a:cs typeface="Apple Symbols"/>
              </a:rPr>
              <a:t>osservati</a:t>
            </a:r>
            <a:r>
              <a:rPr lang="fr-FR" sz="2000" dirty="0">
                <a:latin typeface="Apple Symbols"/>
                <a:cs typeface="Apple Symbols"/>
              </a:rPr>
              <a:t> </a:t>
            </a:r>
            <a:r>
              <a:rPr lang="fr-FR" sz="2000" dirty="0" err="1">
                <a:latin typeface="Apple Symbols"/>
                <a:cs typeface="Apple Symbols"/>
              </a:rPr>
              <a:t>indè</a:t>
            </a:r>
            <a:r>
              <a:rPr lang="fr-FR" sz="2000" dirty="0">
                <a:latin typeface="Apple Symbols"/>
                <a:cs typeface="Apple Symbols"/>
              </a:rPr>
              <a:t> a </a:t>
            </a:r>
            <a:r>
              <a:rPr lang="fr-FR" sz="2000" dirty="0" err="1">
                <a:latin typeface="Apple Symbols"/>
                <a:cs typeface="Apple Symbols"/>
              </a:rPr>
              <a:t>natura</a:t>
            </a:r>
            <a:r>
              <a:rPr lang="fr-FR" sz="2000" dirty="0">
                <a:latin typeface="Apple Symbols"/>
                <a:cs typeface="Apple Symbols"/>
              </a:rPr>
              <a:t> </a:t>
            </a:r>
            <a:endParaRPr lang="fr-FR" sz="2000" dirty="0" smtClean="0">
              <a:latin typeface="Apple Symbols"/>
              <a:cs typeface="Apple Symbols"/>
            </a:endParaRPr>
          </a:p>
          <a:p>
            <a:pPr marL="285750" indent="-285750">
              <a:lnSpc>
                <a:spcPct val="150000"/>
              </a:lnSpc>
              <a:buFont typeface="Wingdings" charset="0"/>
              <a:buChar char=""/>
            </a:pPr>
            <a:r>
              <a:rPr lang="fr-FR" sz="2000" dirty="0" err="1" smtClean="0">
                <a:latin typeface="Apple Symbols"/>
                <a:cs typeface="Apple Symbols"/>
              </a:rPr>
              <a:t>Avemu</a:t>
            </a:r>
            <a:r>
              <a:rPr lang="fr-FR" sz="2000" dirty="0" smtClean="0">
                <a:latin typeface="Apple Symbols"/>
                <a:cs typeface="Apple Symbols"/>
              </a:rPr>
              <a:t> </a:t>
            </a:r>
            <a:r>
              <a:rPr lang="fr-FR" sz="2000" dirty="0" err="1">
                <a:latin typeface="Apple Symbols"/>
                <a:cs typeface="Apple Symbols"/>
              </a:rPr>
              <a:t>principiatu</a:t>
            </a:r>
            <a:r>
              <a:rPr lang="fr-FR" sz="2000" dirty="0">
                <a:latin typeface="Apple Symbols"/>
                <a:cs typeface="Apple Symbols"/>
              </a:rPr>
              <a:t> u </a:t>
            </a:r>
            <a:r>
              <a:rPr lang="fr-FR" sz="2000" dirty="0" err="1">
                <a:latin typeface="Apple Symbols"/>
                <a:cs typeface="Apple Symbols"/>
              </a:rPr>
              <a:t>nostru</a:t>
            </a:r>
            <a:r>
              <a:rPr lang="fr-FR" sz="2000" dirty="0">
                <a:latin typeface="Apple Symbols"/>
                <a:cs typeface="Apple Symbols"/>
              </a:rPr>
              <a:t> </a:t>
            </a:r>
            <a:r>
              <a:rPr lang="fr-FR" sz="2000" dirty="0" err="1">
                <a:latin typeface="Apple Symbols"/>
                <a:cs typeface="Apple Symbols"/>
              </a:rPr>
              <a:t>travagliu</a:t>
            </a:r>
            <a:r>
              <a:rPr lang="fr-FR" sz="2000" dirty="0">
                <a:latin typeface="Apple Symbols"/>
                <a:cs typeface="Apple Symbols"/>
              </a:rPr>
              <a:t> d’</a:t>
            </a:r>
            <a:r>
              <a:rPr lang="fr-FR" sz="2000" dirty="0" err="1">
                <a:latin typeface="Apple Symbols"/>
                <a:cs typeface="Apple Symbols"/>
              </a:rPr>
              <a:t>erbaghju</a:t>
            </a:r>
            <a:r>
              <a:rPr lang="fr-FR" sz="2000" dirty="0">
                <a:latin typeface="Apple Symbols"/>
                <a:cs typeface="Apple Symbols"/>
              </a:rPr>
              <a:t> </a:t>
            </a:r>
          </a:p>
          <a:p>
            <a:endParaRPr lang="fr-FR" dirty="0"/>
          </a:p>
        </p:txBody>
      </p:sp>
      <p:pic>
        <p:nvPicPr>
          <p:cNvPr id="13" name="Image 12" descr="IMG_723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77860" y="3798246"/>
            <a:ext cx="3227293" cy="2420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Rectangle 13"/>
          <p:cNvSpPr/>
          <p:nvPr/>
        </p:nvSpPr>
        <p:spPr>
          <a:xfrm>
            <a:off x="7201648" y="5571129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2400" dirty="0" smtClean="0">
                <a:latin typeface="Caroline"/>
                <a:cs typeface="Caroline"/>
              </a:rPr>
              <a:t>U </a:t>
            </a:r>
            <a:r>
              <a:rPr lang="fr-FR" sz="2400" dirty="0" err="1" smtClean="0">
                <a:latin typeface="Caroline"/>
                <a:cs typeface="Caroline"/>
              </a:rPr>
              <a:t>finochju</a:t>
            </a:r>
            <a:r>
              <a:rPr lang="fr-FR" sz="2400" dirty="0" smtClean="0">
                <a:latin typeface="Caroline"/>
                <a:cs typeface="Caroline"/>
              </a:rPr>
              <a:t> </a:t>
            </a:r>
            <a:endParaRPr lang="fr-FR" sz="2400" dirty="0">
              <a:latin typeface="Caroline"/>
              <a:cs typeface="Caroline"/>
            </a:endParaRPr>
          </a:p>
          <a:p>
            <a:r>
              <a:rPr lang="fr-FR" sz="2400" dirty="0" smtClean="0">
                <a:latin typeface="Caroline"/>
                <a:cs typeface="Caroline"/>
              </a:rPr>
              <a:t>(Le fenouil) </a:t>
            </a:r>
            <a:endParaRPr lang="fr-FR" sz="2400" dirty="0">
              <a:latin typeface="Caroline"/>
              <a:cs typeface="Caroline"/>
            </a:endParaRPr>
          </a:p>
        </p:txBody>
      </p:sp>
    </p:spTree>
    <p:extLst>
      <p:ext uri="{BB962C8B-B14F-4D97-AF65-F5344CB8AC3E}">
        <p14:creationId xmlns:p14="http://schemas.microsoft.com/office/powerpoint/2010/main" val="10321424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FullSizeRender 6 - copi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898" y="732118"/>
            <a:ext cx="4224617" cy="5632823"/>
          </a:xfrm>
          <a:prstGeom prst="rect">
            <a:avLst/>
          </a:prstGeom>
        </p:spPr>
      </p:pic>
      <p:pic>
        <p:nvPicPr>
          <p:cNvPr id="7" name="Image 6" descr="FullSizeRender 7 - copi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878" y="2388700"/>
            <a:ext cx="4088652" cy="3572829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199465" y="306284"/>
            <a:ext cx="443902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latin typeface="Apple Symbols"/>
                <a:cs typeface="Apple Symbols"/>
              </a:rPr>
              <a:t>Nos textes et nos dessins ont été scannés. Ils vont être mis en page et envoyés à l’impression. </a:t>
            </a:r>
          </a:p>
          <a:p>
            <a:r>
              <a:rPr lang="fr-FR" sz="2000" dirty="0" smtClean="0">
                <a:latin typeface="Apple Symbols"/>
                <a:cs typeface="Apple Symbols"/>
              </a:rPr>
              <a:t>Nous aurons chacun un livre, intitulé « </a:t>
            </a:r>
            <a:r>
              <a:rPr lang="fr-FR" sz="4000" dirty="0">
                <a:solidFill>
                  <a:schemeClr val="accent3">
                    <a:lumMod val="50000"/>
                  </a:schemeClr>
                </a:solidFill>
                <a:latin typeface="BALEHOME"/>
                <a:ea typeface="+mj-ea"/>
                <a:cs typeface="BALEHOME"/>
              </a:rPr>
              <a:t>ERBAGHJU NUSTRALE</a:t>
            </a:r>
            <a:r>
              <a:rPr lang="fr-FR" sz="2000" dirty="0" smtClean="0">
                <a:latin typeface="Apple Symbols"/>
                <a:cs typeface="Apple Symbols"/>
              </a:rPr>
              <a:t> ». 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199465" y="6196728"/>
            <a:ext cx="4305135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latin typeface="Apple Symbols"/>
                <a:cs typeface="Apple Symbols"/>
              </a:rPr>
              <a:t>Voici en avant première quelques extraits …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938026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FullSizeRender 1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51" y="207485"/>
            <a:ext cx="4710953" cy="644303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081060" y="2807011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2400" dirty="0" smtClean="0">
                <a:latin typeface="Caroline"/>
                <a:cs typeface="Caroline"/>
              </a:rPr>
              <a:t>U </a:t>
            </a:r>
            <a:r>
              <a:rPr lang="fr-FR" sz="2400" dirty="0" err="1" smtClean="0">
                <a:latin typeface="Caroline"/>
                <a:cs typeface="Caroline"/>
              </a:rPr>
              <a:t>rosumarinu</a:t>
            </a:r>
            <a:r>
              <a:rPr lang="fr-FR" sz="2400" dirty="0" smtClean="0">
                <a:latin typeface="Caroline"/>
                <a:cs typeface="Caroline"/>
              </a:rPr>
              <a:t> </a:t>
            </a:r>
            <a:endParaRPr lang="fr-FR" sz="2400" dirty="0">
              <a:latin typeface="Caroline"/>
              <a:cs typeface="Caroline"/>
            </a:endParaRPr>
          </a:p>
          <a:p>
            <a:r>
              <a:rPr lang="fr-FR" sz="2400" dirty="0" smtClean="0">
                <a:latin typeface="Caroline"/>
                <a:cs typeface="Caroline"/>
              </a:rPr>
              <a:t>(Le romarin) </a:t>
            </a:r>
            <a:endParaRPr lang="fr-FR" sz="2400" dirty="0">
              <a:latin typeface="Caroline"/>
              <a:cs typeface="Caroline"/>
            </a:endParaRPr>
          </a:p>
        </p:txBody>
      </p:sp>
    </p:spTree>
    <p:extLst>
      <p:ext uri="{BB962C8B-B14F-4D97-AF65-F5344CB8AC3E}">
        <p14:creationId xmlns:p14="http://schemas.microsoft.com/office/powerpoint/2010/main" val="5909244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FullSizeRender 2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5529" y="99098"/>
            <a:ext cx="4443173" cy="66598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4"/>
          <p:cNvSpPr/>
          <p:nvPr/>
        </p:nvSpPr>
        <p:spPr>
          <a:xfrm>
            <a:off x="343648" y="3133788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2400" dirty="0" smtClean="0">
                <a:latin typeface="Caroline"/>
                <a:cs typeface="Caroline"/>
              </a:rPr>
              <a:t>U </a:t>
            </a:r>
            <a:r>
              <a:rPr lang="fr-FR" sz="2400" dirty="0" err="1" smtClean="0">
                <a:latin typeface="Caroline"/>
                <a:cs typeface="Caroline"/>
              </a:rPr>
              <a:t>Laricciu</a:t>
            </a:r>
            <a:r>
              <a:rPr lang="fr-FR" sz="2400" dirty="0" smtClean="0">
                <a:latin typeface="Caroline"/>
                <a:cs typeface="Caroline"/>
              </a:rPr>
              <a:t> </a:t>
            </a:r>
            <a:endParaRPr lang="fr-FR" sz="2400" dirty="0">
              <a:latin typeface="Caroline"/>
              <a:cs typeface="Caroline"/>
            </a:endParaRPr>
          </a:p>
          <a:p>
            <a:r>
              <a:rPr lang="fr-FR" sz="2400" dirty="0" smtClean="0">
                <a:latin typeface="Caroline"/>
                <a:cs typeface="Caroline"/>
              </a:rPr>
              <a:t>(Le pin Laricio)</a:t>
            </a:r>
            <a:endParaRPr lang="fr-FR" sz="2400" dirty="0">
              <a:latin typeface="Caroline"/>
              <a:cs typeface="Caroline"/>
            </a:endParaRPr>
          </a:p>
        </p:txBody>
      </p:sp>
    </p:spTree>
    <p:extLst>
      <p:ext uri="{BB962C8B-B14F-4D97-AF65-F5344CB8AC3E}">
        <p14:creationId xmlns:p14="http://schemas.microsoft.com/office/powerpoint/2010/main" val="37436915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FullSizeRender 4 - copie 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999" y="209176"/>
            <a:ext cx="4473001" cy="6648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4"/>
          <p:cNvSpPr/>
          <p:nvPr/>
        </p:nvSpPr>
        <p:spPr>
          <a:xfrm>
            <a:off x="1449294" y="3001247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2400" dirty="0" smtClean="0">
                <a:latin typeface="Caroline"/>
                <a:cs typeface="Caroline"/>
              </a:rPr>
              <a:t>A </a:t>
            </a:r>
            <a:r>
              <a:rPr lang="fr-FR" sz="2400" dirty="0" err="1" smtClean="0">
                <a:latin typeface="Caroline"/>
                <a:cs typeface="Caroline"/>
              </a:rPr>
              <a:t>leccia</a:t>
            </a:r>
            <a:endParaRPr lang="fr-FR" sz="2400" dirty="0">
              <a:latin typeface="Caroline"/>
              <a:cs typeface="Caroline"/>
            </a:endParaRPr>
          </a:p>
          <a:p>
            <a:r>
              <a:rPr lang="fr-FR" sz="2400" dirty="0" smtClean="0">
                <a:latin typeface="Caroline"/>
                <a:cs typeface="Caroline"/>
              </a:rPr>
              <a:t>(Le chêne vert)</a:t>
            </a:r>
            <a:endParaRPr lang="fr-FR" sz="2400" dirty="0">
              <a:latin typeface="Caroline"/>
              <a:cs typeface="Caroline"/>
            </a:endParaRPr>
          </a:p>
        </p:txBody>
      </p:sp>
    </p:spTree>
    <p:extLst>
      <p:ext uri="{BB962C8B-B14F-4D97-AF65-F5344CB8AC3E}">
        <p14:creationId xmlns:p14="http://schemas.microsoft.com/office/powerpoint/2010/main" val="38180817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FullSizeRender 25.jpg"/>
          <p:cNvPicPr>
            <a:picLocks noChangeAspect="1"/>
          </p:cNvPicPr>
          <p:nvPr/>
        </p:nvPicPr>
        <p:blipFill>
          <a:blip r:embed="rId2">
            <a:alphaModFix amt="9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3289" y="0"/>
            <a:ext cx="3250711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b="1" u="sng" dirty="0" smtClean="0">
                <a:solidFill>
                  <a:srgbClr val="4F6228"/>
                </a:solidFill>
                <a:latin typeface="BALEHOME"/>
                <a:cs typeface="BALEHOME"/>
              </a:rPr>
              <a:t>PLANU</a:t>
            </a:r>
            <a:r>
              <a:rPr lang="fr-FR" b="1" dirty="0" smtClean="0">
                <a:solidFill>
                  <a:srgbClr val="4F6228"/>
                </a:solidFill>
                <a:latin typeface="BALEHOME"/>
                <a:cs typeface="BALEHOME"/>
              </a:rPr>
              <a:t> </a:t>
            </a:r>
            <a:r>
              <a:rPr lang="fr-FR" b="1" dirty="0">
                <a:solidFill>
                  <a:srgbClr val="4F6228"/>
                </a:solidFill>
                <a:latin typeface="BALEHOME"/>
                <a:cs typeface="BALEHOME"/>
              </a:rPr>
              <a:t>:</a:t>
            </a:r>
            <a:br>
              <a:rPr lang="fr-FR" b="1" dirty="0">
                <a:solidFill>
                  <a:srgbClr val="4F6228"/>
                </a:solidFill>
                <a:latin typeface="BALEHOME"/>
                <a:cs typeface="BALEHOME"/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7431741" cy="4152153"/>
          </a:xfrm>
        </p:spPr>
        <p:txBody>
          <a:bodyPr>
            <a:normAutofit/>
          </a:bodyPr>
          <a:lstStyle/>
          <a:p>
            <a:r>
              <a:rPr lang="fr-FR" dirty="0" err="1" smtClean="0">
                <a:latin typeface="BALEHOME"/>
                <a:cs typeface="BALEHOME"/>
              </a:rPr>
              <a:t>Cuntestu</a:t>
            </a:r>
            <a:endParaRPr lang="fr-FR" dirty="0" smtClean="0">
              <a:latin typeface="BALEHOME"/>
              <a:cs typeface="BALEHOME"/>
            </a:endParaRPr>
          </a:p>
          <a:p>
            <a:r>
              <a:rPr lang="fr-FR" dirty="0" err="1" smtClean="0">
                <a:latin typeface="BALEHOME"/>
                <a:cs typeface="BALEHOME"/>
              </a:rPr>
              <a:t>Prujettu</a:t>
            </a:r>
            <a:endParaRPr lang="fr-FR" dirty="0" smtClean="0">
              <a:latin typeface="BALEHOME"/>
              <a:cs typeface="BALEHOME"/>
            </a:endParaRPr>
          </a:p>
          <a:p>
            <a:r>
              <a:rPr lang="fr-FR" dirty="0" err="1" smtClean="0">
                <a:latin typeface="BALEHOME"/>
                <a:cs typeface="BALEHOME"/>
              </a:rPr>
              <a:t>Ogettivu</a:t>
            </a:r>
            <a:r>
              <a:rPr lang="fr-FR" dirty="0" smtClean="0">
                <a:latin typeface="BALEHOME"/>
                <a:cs typeface="BALEHOME"/>
              </a:rPr>
              <a:t> 1 : </a:t>
            </a:r>
            <a:r>
              <a:rPr lang="fr-FR" dirty="0" err="1" smtClean="0">
                <a:latin typeface="BALEHOME"/>
                <a:cs typeface="BALEHOME"/>
              </a:rPr>
              <a:t>scopre</a:t>
            </a:r>
            <a:r>
              <a:rPr lang="fr-FR" dirty="0" smtClean="0">
                <a:latin typeface="BALEHOME"/>
                <a:cs typeface="BALEHOME"/>
              </a:rPr>
              <a:t> a </a:t>
            </a:r>
            <a:r>
              <a:rPr lang="fr-FR" dirty="0" err="1" smtClean="0">
                <a:latin typeface="BALEHOME"/>
                <a:cs typeface="BALEHOME"/>
              </a:rPr>
              <a:t>machja</a:t>
            </a:r>
            <a:r>
              <a:rPr lang="fr-FR" dirty="0" smtClean="0">
                <a:latin typeface="BALEHOME"/>
                <a:cs typeface="BALEHOME"/>
              </a:rPr>
              <a:t> </a:t>
            </a:r>
            <a:r>
              <a:rPr lang="fr-FR" dirty="0" err="1" smtClean="0">
                <a:latin typeface="BALEHOME"/>
                <a:cs typeface="BALEHOME"/>
              </a:rPr>
              <a:t>è</a:t>
            </a:r>
            <a:r>
              <a:rPr lang="fr-FR" dirty="0" smtClean="0">
                <a:latin typeface="BALEHOME"/>
                <a:cs typeface="BALEHOME"/>
              </a:rPr>
              <a:t> i </a:t>
            </a:r>
            <a:r>
              <a:rPr lang="fr-FR" dirty="0" err="1" smtClean="0">
                <a:latin typeface="BALEHOME"/>
                <a:cs typeface="BALEHOME"/>
              </a:rPr>
              <a:t>so</a:t>
            </a:r>
            <a:r>
              <a:rPr lang="fr-FR" dirty="0" smtClean="0">
                <a:latin typeface="BALEHOME"/>
                <a:cs typeface="BALEHOME"/>
              </a:rPr>
              <a:t> </a:t>
            </a:r>
            <a:r>
              <a:rPr lang="fr-FR" dirty="0" err="1" smtClean="0">
                <a:latin typeface="BALEHOME"/>
                <a:cs typeface="BALEHOME"/>
              </a:rPr>
              <a:t>vegetali</a:t>
            </a:r>
            <a:endParaRPr lang="fr-FR" dirty="0" smtClean="0">
              <a:latin typeface="BALEHOME"/>
              <a:cs typeface="BALEHOME"/>
            </a:endParaRPr>
          </a:p>
          <a:p>
            <a:r>
              <a:rPr lang="fr-FR" dirty="0" err="1" smtClean="0">
                <a:latin typeface="BALEHOME"/>
                <a:cs typeface="BALEHOME"/>
              </a:rPr>
              <a:t>Ogettivu</a:t>
            </a:r>
            <a:r>
              <a:rPr lang="fr-FR" dirty="0" smtClean="0">
                <a:latin typeface="BALEHOME"/>
                <a:cs typeface="BALEHOME"/>
              </a:rPr>
              <a:t> 2 : </a:t>
            </a:r>
            <a:r>
              <a:rPr lang="fr-FR" dirty="0" err="1" smtClean="0">
                <a:latin typeface="BALEHOME"/>
                <a:cs typeface="BALEHOME"/>
              </a:rPr>
              <a:t>scopre</a:t>
            </a:r>
            <a:r>
              <a:rPr lang="fr-FR" dirty="0" smtClean="0">
                <a:latin typeface="BALEHOME"/>
                <a:cs typeface="BALEHOME"/>
              </a:rPr>
              <a:t> u </a:t>
            </a:r>
            <a:r>
              <a:rPr lang="fr-FR" dirty="0" err="1" smtClean="0">
                <a:latin typeface="BALEHOME"/>
                <a:cs typeface="BALEHOME"/>
              </a:rPr>
              <a:t>liturale</a:t>
            </a:r>
            <a:r>
              <a:rPr lang="fr-FR" dirty="0" smtClean="0">
                <a:latin typeface="BALEHOME"/>
                <a:cs typeface="BALEHOME"/>
              </a:rPr>
              <a:t> </a:t>
            </a:r>
            <a:r>
              <a:rPr lang="fr-FR" dirty="0">
                <a:latin typeface="BALEHOME"/>
                <a:cs typeface="BALEHOME"/>
              </a:rPr>
              <a:t>è</a:t>
            </a:r>
            <a:r>
              <a:rPr lang="fr-FR" dirty="0" smtClean="0">
                <a:latin typeface="BALEHOME"/>
                <a:cs typeface="BALEHOME"/>
              </a:rPr>
              <a:t> i </a:t>
            </a:r>
            <a:r>
              <a:rPr lang="fr-FR" dirty="0" err="1" smtClean="0">
                <a:latin typeface="BALEHOME"/>
                <a:cs typeface="BALEHOME"/>
              </a:rPr>
              <a:t>so</a:t>
            </a:r>
            <a:r>
              <a:rPr lang="fr-FR" dirty="0" smtClean="0">
                <a:latin typeface="BALEHOME"/>
                <a:cs typeface="BALEHOME"/>
              </a:rPr>
              <a:t> </a:t>
            </a:r>
            <a:r>
              <a:rPr lang="fr-FR" dirty="0" err="1" smtClean="0">
                <a:latin typeface="BALEHOME"/>
                <a:cs typeface="BALEHOME"/>
              </a:rPr>
              <a:t>vegetali</a:t>
            </a:r>
            <a:r>
              <a:rPr lang="fr-FR" dirty="0" smtClean="0">
                <a:latin typeface="BALEHOME"/>
                <a:cs typeface="BALEHOME"/>
              </a:rPr>
              <a:t> </a:t>
            </a:r>
          </a:p>
          <a:p>
            <a:r>
              <a:rPr lang="fr-FR" dirty="0" err="1" smtClean="0">
                <a:latin typeface="BALEHOME"/>
                <a:cs typeface="BALEHOME"/>
              </a:rPr>
              <a:t>Vultendu</a:t>
            </a:r>
            <a:r>
              <a:rPr lang="fr-FR" dirty="0" smtClean="0">
                <a:latin typeface="BALEHOME"/>
                <a:cs typeface="BALEHOME"/>
              </a:rPr>
              <a:t> in </a:t>
            </a:r>
            <a:r>
              <a:rPr lang="fr-FR" dirty="0" err="1" smtClean="0">
                <a:latin typeface="BALEHOME"/>
                <a:cs typeface="BALEHOME"/>
              </a:rPr>
              <a:t>scola</a:t>
            </a:r>
            <a:r>
              <a:rPr lang="fr-FR" dirty="0" smtClean="0">
                <a:latin typeface="BALEHOME"/>
                <a:cs typeface="BALEHOME"/>
              </a:rPr>
              <a:t> </a:t>
            </a:r>
            <a:endParaRPr lang="fr-FR" dirty="0" smtClean="0">
              <a:latin typeface="BALEHOME"/>
              <a:cs typeface="BALEHOME"/>
            </a:endParaRPr>
          </a:p>
          <a:p>
            <a:r>
              <a:rPr lang="fr-FR" dirty="0" err="1" smtClean="0">
                <a:latin typeface="BALEHOME"/>
                <a:cs typeface="BALEHOME"/>
              </a:rPr>
              <a:t>Qualquì</a:t>
            </a:r>
            <a:r>
              <a:rPr lang="fr-FR" dirty="0" smtClean="0">
                <a:latin typeface="BALEHOME"/>
                <a:cs typeface="BALEHOME"/>
              </a:rPr>
              <a:t> pagine di l’</a:t>
            </a:r>
            <a:r>
              <a:rPr lang="fr-FR" dirty="0" err="1" smtClean="0">
                <a:latin typeface="BALEHOME"/>
                <a:cs typeface="BALEHOME"/>
              </a:rPr>
              <a:t>erbaghju</a:t>
            </a:r>
            <a:r>
              <a:rPr lang="fr-FR" dirty="0" smtClean="0">
                <a:latin typeface="BALEHOME"/>
                <a:cs typeface="BALEHOME"/>
              </a:rPr>
              <a:t> 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7612812" y="5712419"/>
            <a:ext cx="1531188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>
                <a:latin typeface="Caroline"/>
                <a:cs typeface="Caroline"/>
              </a:rPr>
              <a:t>L’</a:t>
            </a:r>
            <a:r>
              <a:rPr lang="fr-FR" sz="2800" dirty="0" err="1" smtClean="0">
                <a:latin typeface="Caroline"/>
                <a:cs typeface="Caroline"/>
              </a:rPr>
              <a:t>albitru</a:t>
            </a:r>
            <a:endParaRPr lang="fr-FR" sz="2800" dirty="0">
              <a:latin typeface="Caroline"/>
              <a:cs typeface="Caroline"/>
            </a:endParaRPr>
          </a:p>
          <a:p>
            <a:r>
              <a:rPr lang="fr-FR" sz="2400" dirty="0">
                <a:latin typeface="Caroline"/>
                <a:cs typeface="Caroline"/>
              </a:rPr>
              <a:t>(</a:t>
            </a:r>
            <a:r>
              <a:rPr lang="fr-FR" sz="2400" dirty="0" smtClean="0">
                <a:latin typeface="Caroline"/>
                <a:cs typeface="Caroline"/>
              </a:rPr>
              <a:t>L’arbousier ) </a:t>
            </a:r>
            <a:endParaRPr lang="fr-FR" sz="2400" dirty="0">
              <a:latin typeface="Caroline"/>
              <a:cs typeface="Caroline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691866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 descr="FullSizeRender 3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7" b="3807"/>
          <a:stretch>
            <a:fillRect/>
          </a:stretch>
        </p:blipFill>
        <p:spPr>
          <a:xfrm>
            <a:off x="4692220" y="0"/>
            <a:ext cx="4451780" cy="6858000"/>
          </a:xfrm>
        </p:spPr>
      </p:pic>
      <p:sp>
        <p:nvSpPr>
          <p:cNvPr id="6" name="ZoneTexte 5"/>
          <p:cNvSpPr txBox="1"/>
          <p:nvPr/>
        </p:nvSpPr>
        <p:spPr>
          <a:xfrm>
            <a:off x="92038" y="2081212"/>
            <a:ext cx="4473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rgbClr val="4F6228"/>
                </a:solidFill>
                <a:latin typeface="BALEHOME"/>
                <a:cs typeface="BALEHOME"/>
              </a:rPr>
              <a:t>Marcelle Conrad </a:t>
            </a:r>
            <a:r>
              <a:rPr lang="fr-FR" sz="2400" dirty="0" err="1" smtClean="0">
                <a:solidFill>
                  <a:srgbClr val="4F6228"/>
                </a:solidFill>
                <a:latin typeface="BALEHOME"/>
                <a:cs typeface="BALEHOME"/>
              </a:rPr>
              <a:t>era</a:t>
            </a:r>
            <a:r>
              <a:rPr lang="fr-FR" sz="2400" dirty="0" smtClean="0">
                <a:solidFill>
                  <a:srgbClr val="4F6228"/>
                </a:solidFill>
                <a:latin typeface="BALEHOME"/>
                <a:cs typeface="BALEHOME"/>
              </a:rPr>
              <a:t> </a:t>
            </a:r>
            <a:r>
              <a:rPr lang="fr-FR" sz="2400" dirty="0" err="1" smtClean="0">
                <a:solidFill>
                  <a:srgbClr val="4F6228"/>
                </a:solidFill>
                <a:latin typeface="BALEHOME"/>
                <a:cs typeface="BALEHOME"/>
              </a:rPr>
              <a:t>una</a:t>
            </a:r>
            <a:r>
              <a:rPr lang="fr-FR" sz="2400" dirty="0" smtClean="0">
                <a:solidFill>
                  <a:srgbClr val="4F6228"/>
                </a:solidFill>
                <a:latin typeface="BALEHOME"/>
                <a:cs typeface="BALEHOME"/>
              </a:rPr>
              <a:t> </a:t>
            </a:r>
            <a:r>
              <a:rPr lang="fr-FR" sz="2400" dirty="0" err="1" smtClean="0">
                <a:solidFill>
                  <a:srgbClr val="4F6228"/>
                </a:solidFill>
                <a:latin typeface="BALEHOME"/>
                <a:cs typeface="BALEHOME"/>
              </a:rPr>
              <a:t>butanista</a:t>
            </a:r>
            <a:r>
              <a:rPr lang="fr-FR" sz="2400" dirty="0" smtClean="0">
                <a:solidFill>
                  <a:srgbClr val="4F6228"/>
                </a:solidFill>
                <a:latin typeface="BALEHOME"/>
                <a:cs typeface="BALEHOME"/>
              </a:rPr>
              <a:t> corsa </a:t>
            </a:r>
            <a:r>
              <a:rPr lang="fr-FR" sz="2400" dirty="0" err="1" smtClean="0">
                <a:solidFill>
                  <a:srgbClr val="4F6228"/>
                </a:solidFill>
                <a:latin typeface="BALEHOME"/>
                <a:cs typeface="BALEHOME"/>
              </a:rPr>
              <a:t>famosa</a:t>
            </a:r>
            <a:r>
              <a:rPr lang="fr-FR" sz="2400" dirty="0" smtClean="0">
                <a:solidFill>
                  <a:srgbClr val="4F6228"/>
                </a:solidFill>
                <a:latin typeface="BALEHOME"/>
                <a:cs typeface="BALEHOME"/>
              </a:rPr>
              <a:t>. </a:t>
            </a:r>
            <a:endParaRPr lang="fr-FR" sz="2400" dirty="0">
              <a:solidFill>
                <a:srgbClr val="4F6228"/>
              </a:solidFill>
              <a:latin typeface="BALEHOME"/>
              <a:cs typeface="BALEHOME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14584" y="3910206"/>
            <a:ext cx="4078122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latin typeface="Apple Symbols"/>
                <a:cs typeface="Apple Symbols"/>
              </a:rPr>
              <a:t>Elle a dédié sa vie à découvrir et répertorier la flore endémique de l’île. Nous nous inspirons de cette lettre qu’elle a écrite aux randonneurs pour créer un herbier respectueux de la nature, rempli de dessins et de textes. </a:t>
            </a:r>
          </a:p>
          <a:p>
            <a:r>
              <a:rPr lang="fr-FR" sz="2000" dirty="0" smtClean="0">
                <a:latin typeface="Apple Symbols"/>
                <a:cs typeface="Apple Symbols"/>
              </a:rPr>
              <a:t>Notre herbier, </a:t>
            </a:r>
            <a:r>
              <a:rPr lang="fr-FR" sz="2800" dirty="0" smtClean="0">
                <a:solidFill>
                  <a:srgbClr val="4F6228"/>
                </a:solidFill>
                <a:latin typeface="BALEHOME"/>
                <a:cs typeface="BALEHOME"/>
              </a:rPr>
              <a:t>l’</a:t>
            </a:r>
            <a:r>
              <a:rPr lang="fr-FR" sz="2800" dirty="0" err="1">
                <a:solidFill>
                  <a:srgbClr val="4F6228"/>
                </a:solidFill>
                <a:latin typeface="BALEHOME"/>
                <a:cs typeface="BALEHOME"/>
              </a:rPr>
              <a:t>E</a:t>
            </a:r>
            <a:r>
              <a:rPr lang="fr-FR" sz="2800" dirty="0" err="1" smtClean="0">
                <a:solidFill>
                  <a:srgbClr val="4F6228"/>
                </a:solidFill>
                <a:latin typeface="BALEHOME"/>
                <a:cs typeface="BALEHOME"/>
              </a:rPr>
              <a:t>rbaghju</a:t>
            </a:r>
            <a:r>
              <a:rPr lang="fr-FR" sz="2800" dirty="0" smtClean="0">
                <a:solidFill>
                  <a:srgbClr val="4F6228"/>
                </a:solidFill>
                <a:latin typeface="BALEHOME"/>
                <a:cs typeface="BALEHOME"/>
              </a:rPr>
              <a:t> </a:t>
            </a:r>
            <a:r>
              <a:rPr lang="fr-FR" sz="2800" dirty="0" err="1" smtClean="0">
                <a:solidFill>
                  <a:srgbClr val="4F6228"/>
                </a:solidFill>
                <a:latin typeface="BALEHOME"/>
                <a:cs typeface="BALEHOME"/>
              </a:rPr>
              <a:t>Nustrale</a:t>
            </a:r>
            <a:r>
              <a:rPr lang="fr-FR" sz="2000" dirty="0" smtClean="0">
                <a:latin typeface="Apple Symbols"/>
                <a:cs typeface="Apple Symbols"/>
              </a:rPr>
              <a:t>. 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1628587" y="157638"/>
            <a:ext cx="19722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u="sng" dirty="0">
                <a:solidFill>
                  <a:srgbClr val="4F6228"/>
                </a:solidFill>
                <a:latin typeface="BALEHOME"/>
                <a:cs typeface="BALEHOME"/>
              </a:rPr>
              <a:t>CUNTESTU</a:t>
            </a:r>
            <a:r>
              <a:rPr lang="fr-FR" sz="4400" b="1" dirty="0">
                <a:solidFill>
                  <a:srgbClr val="4F6228"/>
                </a:solidFill>
                <a:latin typeface="BALEHOME"/>
                <a:cs typeface="BALEHOME"/>
              </a:rPr>
              <a:t> :</a:t>
            </a:r>
          </a:p>
        </p:txBody>
      </p:sp>
    </p:spTree>
    <p:extLst>
      <p:ext uri="{BB962C8B-B14F-4D97-AF65-F5344CB8AC3E}">
        <p14:creationId xmlns:p14="http://schemas.microsoft.com/office/powerpoint/2010/main" val="4973078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FullSizeRender 6.jpg"/>
          <p:cNvPicPr>
            <a:picLocks noChangeAspect="1"/>
          </p:cNvPicPr>
          <p:nvPr/>
        </p:nvPicPr>
        <p:blipFill>
          <a:blip r:embed="rId2">
            <a:alphaModFix amt="6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re 1"/>
          <p:cNvSpPr txBox="1">
            <a:spLocks/>
          </p:cNvSpPr>
          <p:nvPr/>
        </p:nvSpPr>
        <p:spPr>
          <a:xfrm>
            <a:off x="2175137" y="-10803"/>
            <a:ext cx="448730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u="sng" dirty="0" smtClean="0">
                <a:solidFill>
                  <a:schemeClr val="accent3">
                    <a:lumMod val="50000"/>
                  </a:schemeClr>
                </a:solidFill>
                <a:latin typeface="BALEHOME"/>
                <a:cs typeface="BALEHOME"/>
              </a:rPr>
              <a:t>PRUJETTU</a:t>
            </a:r>
            <a:r>
              <a:rPr lang="fr-FR" b="1" dirty="0" smtClean="0">
                <a:solidFill>
                  <a:schemeClr val="accent3">
                    <a:lumMod val="50000"/>
                  </a:schemeClr>
                </a:solidFill>
                <a:latin typeface="BALEHOME"/>
                <a:cs typeface="BALEHOME"/>
              </a:rPr>
              <a:t> : FA UN ERBAGHJU</a:t>
            </a:r>
            <a:endParaRPr lang="fr-FR" b="1" dirty="0">
              <a:solidFill>
                <a:schemeClr val="accent3">
                  <a:lumMod val="50000"/>
                </a:schemeClr>
              </a:solidFill>
              <a:latin typeface="BALEHOME"/>
              <a:cs typeface="BALEHOME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035609" y="1505726"/>
            <a:ext cx="742109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smtClean="0">
                <a:latin typeface="Apple Symbols"/>
                <a:cs typeface="Apple Symbols"/>
              </a:rPr>
              <a:t>Ce projet a pour but de nous faire découvrir différents milieux naturels corses. </a:t>
            </a:r>
          </a:p>
          <a:p>
            <a:r>
              <a:rPr lang="fr-FR" sz="2000" dirty="0" smtClean="0">
                <a:latin typeface="Apple Symbols"/>
                <a:cs typeface="Apple Symbols"/>
              </a:rPr>
              <a:t>Nous souhaitons apprendre à reconnaître les différents types de végétation, </a:t>
            </a:r>
          </a:p>
          <a:p>
            <a:r>
              <a:rPr lang="fr-FR" sz="2000" dirty="0" smtClean="0">
                <a:latin typeface="Apple Symbols"/>
                <a:cs typeface="Apple Symbols"/>
              </a:rPr>
              <a:t>à mieux connaître la flore locale afin de la valoriser et de la protéger. </a:t>
            </a:r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>
            <a:off x="6170706" y="5951710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2400" dirty="0" smtClean="0">
                <a:latin typeface="Caroline"/>
                <a:cs typeface="Caroline"/>
              </a:rPr>
              <a:t>A </a:t>
            </a:r>
            <a:r>
              <a:rPr lang="fr-FR" sz="2400" dirty="0" err="1" smtClean="0">
                <a:latin typeface="Caroline"/>
                <a:cs typeface="Caroline"/>
              </a:rPr>
              <a:t>murza</a:t>
            </a:r>
            <a:endParaRPr lang="fr-FR" sz="2400" dirty="0">
              <a:latin typeface="Caroline"/>
              <a:cs typeface="Caroline"/>
            </a:endParaRPr>
          </a:p>
          <a:p>
            <a:r>
              <a:rPr lang="fr-FR" sz="2000" dirty="0" smtClean="0">
                <a:latin typeface="Caroline"/>
                <a:cs typeface="Caroline"/>
              </a:rPr>
              <a:t>(L’immortelle d’Italie) </a:t>
            </a:r>
            <a:endParaRPr lang="fr-FR" sz="2000" dirty="0">
              <a:latin typeface="Caroline"/>
              <a:cs typeface="Caroline"/>
            </a:endParaRPr>
          </a:p>
        </p:txBody>
      </p:sp>
    </p:spTree>
    <p:extLst>
      <p:ext uri="{BB962C8B-B14F-4D97-AF65-F5344CB8AC3E}">
        <p14:creationId xmlns:p14="http://schemas.microsoft.com/office/powerpoint/2010/main" val="6635725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FullSizeRender 20.jpg"/>
          <p:cNvPicPr>
            <a:picLocks noChangeAspect="1"/>
          </p:cNvPicPr>
          <p:nvPr/>
        </p:nvPicPr>
        <p:blipFill>
          <a:blip r:embed="rId2">
            <a:alphaModFix amt="5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88353" y="22412"/>
            <a:ext cx="8229600" cy="1143000"/>
          </a:xfrm>
        </p:spPr>
        <p:txBody>
          <a:bodyPr>
            <a:normAutofit/>
          </a:bodyPr>
          <a:lstStyle/>
          <a:p>
            <a:r>
              <a:rPr lang="fr-FR" sz="4000" b="1" dirty="0">
                <a:solidFill>
                  <a:schemeClr val="accent3">
                    <a:lumMod val="50000"/>
                  </a:schemeClr>
                </a:solidFill>
                <a:latin typeface="BALEHOME"/>
                <a:cs typeface="BALEHOME"/>
              </a:rPr>
              <a:t>OGETTIVU </a:t>
            </a:r>
            <a:r>
              <a:rPr lang="fr-FR" sz="4000" b="1" dirty="0" smtClean="0">
                <a:solidFill>
                  <a:schemeClr val="accent3">
                    <a:lumMod val="50000"/>
                  </a:schemeClr>
                </a:solidFill>
                <a:latin typeface="BALEHOME"/>
                <a:cs typeface="BALEHOME"/>
              </a:rPr>
              <a:t>1 </a:t>
            </a:r>
            <a:r>
              <a:rPr lang="fr-FR" sz="4000" b="1" dirty="0">
                <a:solidFill>
                  <a:schemeClr val="accent3">
                    <a:lumMod val="50000"/>
                  </a:schemeClr>
                </a:solidFill>
                <a:latin typeface="BALEHOME"/>
                <a:cs typeface="BALEHOME"/>
              </a:rPr>
              <a:t>: </a:t>
            </a:r>
            <a:r>
              <a:rPr lang="fr-FR" sz="4000" b="1" dirty="0" err="1">
                <a:solidFill>
                  <a:schemeClr val="accent3">
                    <a:lumMod val="50000"/>
                  </a:schemeClr>
                </a:solidFill>
                <a:latin typeface="BALEHOME"/>
                <a:cs typeface="BALEHOME"/>
              </a:rPr>
              <a:t>scopre</a:t>
            </a:r>
            <a:r>
              <a:rPr lang="fr-FR" sz="4000" b="1" dirty="0">
                <a:solidFill>
                  <a:schemeClr val="accent3">
                    <a:lumMod val="50000"/>
                  </a:schemeClr>
                </a:solidFill>
                <a:latin typeface="BALEHOME"/>
                <a:cs typeface="BALEHOME"/>
              </a:rPr>
              <a:t> A MACHJA </a:t>
            </a:r>
            <a:r>
              <a:rPr lang="fr-FR" sz="4000" b="1" dirty="0" err="1" smtClean="0">
                <a:solidFill>
                  <a:schemeClr val="accent3">
                    <a:lumMod val="50000"/>
                  </a:schemeClr>
                </a:solidFill>
                <a:latin typeface="BALEHOME"/>
                <a:cs typeface="BALEHOME"/>
              </a:rPr>
              <a:t>è</a:t>
            </a:r>
            <a:r>
              <a:rPr lang="fr-FR" sz="4000" b="1" dirty="0" smtClean="0">
                <a:solidFill>
                  <a:schemeClr val="accent3">
                    <a:lumMod val="50000"/>
                  </a:schemeClr>
                </a:solidFill>
                <a:latin typeface="BALEHOME"/>
                <a:cs typeface="BALEHOME"/>
              </a:rPr>
              <a:t> </a:t>
            </a:r>
            <a:r>
              <a:rPr lang="fr-FR" sz="4000" b="1" dirty="0">
                <a:solidFill>
                  <a:schemeClr val="accent3">
                    <a:lumMod val="50000"/>
                  </a:schemeClr>
                </a:solidFill>
                <a:latin typeface="BALEHOME"/>
                <a:cs typeface="BALEHOME"/>
              </a:rPr>
              <a:t>I SO VEGETALI</a:t>
            </a:r>
            <a:r>
              <a:rPr lang="fr-FR" sz="4000" b="1" dirty="0" smtClean="0">
                <a:latin typeface="BALEHOME"/>
                <a:cs typeface="BALEHOME"/>
              </a:rPr>
              <a:t> </a:t>
            </a:r>
            <a:endParaRPr lang="fr-FR" sz="4000" b="1" dirty="0">
              <a:latin typeface="BALEHOME"/>
              <a:cs typeface="BALEHOME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49412" y="5803891"/>
            <a:ext cx="274917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latin typeface="Caroline"/>
                <a:cs typeface="Caroline"/>
              </a:rPr>
              <a:t>U </a:t>
            </a:r>
            <a:r>
              <a:rPr lang="fr-FR" sz="2800" dirty="0" err="1" smtClean="0">
                <a:latin typeface="Caroline"/>
                <a:cs typeface="Caroline"/>
              </a:rPr>
              <a:t>muchju</a:t>
            </a:r>
            <a:r>
              <a:rPr lang="fr-FR" sz="2800" dirty="0" smtClean="0">
                <a:latin typeface="Caroline"/>
                <a:cs typeface="Caroline"/>
              </a:rPr>
              <a:t> </a:t>
            </a:r>
          </a:p>
          <a:p>
            <a:r>
              <a:rPr lang="fr-FR" sz="2400" dirty="0">
                <a:latin typeface="Caroline"/>
                <a:cs typeface="Caroline"/>
              </a:rPr>
              <a:t>(</a:t>
            </a:r>
            <a:r>
              <a:rPr lang="fr-FR" sz="2400" dirty="0" smtClean="0">
                <a:latin typeface="Caroline"/>
                <a:cs typeface="Caroline"/>
              </a:rPr>
              <a:t>Le ciste de Montpellier) </a:t>
            </a:r>
            <a:endParaRPr lang="fr-FR" sz="2400" dirty="0">
              <a:latin typeface="Caroline"/>
              <a:cs typeface="Caroline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898588" y="1299883"/>
            <a:ext cx="56029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i="1" dirty="0" err="1" smtClean="0">
                <a:latin typeface="Apple Symbols"/>
                <a:cs typeface="Apple Symbols"/>
              </a:rPr>
              <a:t>Avemu</a:t>
            </a:r>
            <a:r>
              <a:rPr lang="fr-FR" sz="2400" i="1" dirty="0" smtClean="0">
                <a:latin typeface="Apple Symbols"/>
                <a:cs typeface="Apple Symbols"/>
              </a:rPr>
              <a:t> </a:t>
            </a:r>
            <a:r>
              <a:rPr lang="fr-FR" sz="2400" i="1" dirty="0" err="1" smtClean="0">
                <a:latin typeface="Apple Symbols"/>
                <a:cs typeface="Apple Symbols"/>
              </a:rPr>
              <a:t>fattu</a:t>
            </a:r>
            <a:r>
              <a:rPr lang="fr-FR" sz="2400" i="1" dirty="0" smtClean="0">
                <a:latin typeface="Apple Symbols"/>
                <a:cs typeface="Apple Symbols"/>
              </a:rPr>
              <a:t> </a:t>
            </a:r>
            <a:r>
              <a:rPr lang="fr-FR" sz="2400" i="1" dirty="0" err="1" smtClean="0">
                <a:latin typeface="Apple Symbols"/>
                <a:cs typeface="Apple Symbols"/>
              </a:rPr>
              <a:t>una</a:t>
            </a:r>
            <a:r>
              <a:rPr lang="fr-FR" sz="2400" i="1" dirty="0" smtClean="0">
                <a:latin typeface="Apple Symbols"/>
                <a:cs typeface="Apple Symbols"/>
              </a:rPr>
              <a:t> </a:t>
            </a:r>
            <a:r>
              <a:rPr lang="fr-FR" sz="2400" i="1" dirty="0" err="1" smtClean="0">
                <a:latin typeface="Apple Symbols"/>
                <a:cs typeface="Apple Symbols"/>
              </a:rPr>
              <a:t>spassighjata</a:t>
            </a:r>
            <a:r>
              <a:rPr lang="fr-FR" sz="2400" i="1" dirty="0" smtClean="0">
                <a:latin typeface="Apple Symbols"/>
                <a:cs typeface="Apple Symbols"/>
              </a:rPr>
              <a:t> </a:t>
            </a:r>
            <a:r>
              <a:rPr lang="fr-FR" sz="2400" i="1" dirty="0" err="1" smtClean="0">
                <a:latin typeface="Apple Symbols"/>
                <a:cs typeface="Apple Symbols"/>
              </a:rPr>
              <a:t>trà</a:t>
            </a:r>
            <a:r>
              <a:rPr lang="fr-FR" sz="2400" i="1" dirty="0" smtClean="0">
                <a:latin typeface="Apple Symbols"/>
                <a:cs typeface="Apple Symbols"/>
              </a:rPr>
              <a:t> Lama </a:t>
            </a:r>
            <a:r>
              <a:rPr lang="fr-FR" sz="2400" i="1" dirty="0" err="1" smtClean="0">
                <a:latin typeface="Apple Symbols"/>
                <a:cs typeface="Apple Symbols"/>
              </a:rPr>
              <a:t>è</a:t>
            </a:r>
            <a:r>
              <a:rPr lang="fr-FR" sz="2400" i="1" dirty="0" smtClean="0">
                <a:latin typeface="Apple Symbols"/>
                <a:cs typeface="Apple Symbols"/>
              </a:rPr>
              <a:t> </a:t>
            </a:r>
            <a:r>
              <a:rPr lang="fr-FR" sz="2400" i="1" dirty="0" err="1" smtClean="0">
                <a:latin typeface="Apple Symbols"/>
                <a:cs typeface="Apple Symbols"/>
              </a:rPr>
              <a:t>Urtaca</a:t>
            </a:r>
            <a:r>
              <a:rPr lang="fr-FR" sz="2400" i="1" dirty="0" smtClean="0">
                <a:latin typeface="Apple Symbols"/>
                <a:cs typeface="Apple Symbols"/>
              </a:rPr>
              <a:t>. </a:t>
            </a:r>
            <a:r>
              <a:rPr lang="fr-FR" sz="2400" i="1" dirty="0" err="1" smtClean="0">
                <a:latin typeface="Apple Symbols"/>
                <a:cs typeface="Apple Symbols"/>
              </a:rPr>
              <a:t>Avemu</a:t>
            </a:r>
            <a:r>
              <a:rPr lang="fr-FR" sz="2400" i="1" dirty="0" smtClean="0">
                <a:latin typeface="Apple Symbols"/>
                <a:cs typeface="Apple Symbols"/>
              </a:rPr>
              <a:t> </a:t>
            </a:r>
            <a:r>
              <a:rPr lang="fr-FR" sz="2400" i="1" dirty="0" err="1" smtClean="0">
                <a:latin typeface="Apple Symbols"/>
                <a:cs typeface="Apple Symbols"/>
              </a:rPr>
              <a:t>pigliatu</a:t>
            </a:r>
            <a:r>
              <a:rPr lang="fr-FR" sz="2400" i="1" dirty="0" smtClean="0">
                <a:latin typeface="Apple Symbols"/>
                <a:cs typeface="Apple Symbols"/>
              </a:rPr>
              <a:t> </a:t>
            </a:r>
            <a:r>
              <a:rPr lang="fr-FR" sz="2400" i="1" dirty="0" err="1" smtClean="0">
                <a:latin typeface="Apple Symbols"/>
                <a:cs typeface="Apple Symbols"/>
              </a:rPr>
              <a:t>ritratti</a:t>
            </a:r>
            <a:r>
              <a:rPr lang="fr-FR" sz="2400" i="1" dirty="0" smtClean="0">
                <a:latin typeface="Apple Symbols"/>
                <a:cs typeface="Apple Symbols"/>
              </a:rPr>
              <a:t> di e </a:t>
            </a:r>
            <a:r>
              <a:rPr lang="fr-FR" sz="2400" i="1" dirty="0" err="1" smtClean="0">
                <a:latin typeface="Apple Symbols"/>
                <a:cs typeface="Apple Symbols"/>
              </a:rPr>
              <a:t>piante</a:t>
            </a:r>
            <a:r>
              <a:rPr lang="fr-FR" sz="2400" i="1" dirty="0" smtClean="0">
                <a:latin typeface="Apple Symbols"/>
                <a:cs typeface="Apple Symbols"/>
              </a:rPr>
              <a:t> </a:t>
            </a:r>
            <a:r>
              <a:rPr lang="fr-FR" sz="2400" i="1" dirty="0" err="1" smtClean="0">
                <a:latin typeface="Apple Symbols"/>
                <a:cs typeface="Apple Symbols"/>
              </a:rPr>
              <a:t>è</a:t>
            </a:r>
            <a:r>
              <a:rPr lang="fr-FR" sz="2400" i="1" dirty="0" smtClean="0">
                <a:latin typeface="Apple Symbols"/>
                <a:cs typeface="Apple Symbols"/>
              </a:rPr>
              <a:t> </a:t>
            </a:r>
            <a:r>
              <a:rPr lang="fr-FR" sz="2400" i="1" dirty="0" err="1" smtClean="0">
                <a:latin typeface="Apple Symbols"/>
                <a:cs typeface="Apple Symbols"/>
              </a:rPr>
              <a:t>fattu</a:t>
            </a:r>
            <a:r>
              <a:rPr lang="fr-FR" sz="2400" i="1" dirty="0" smtClean="0">
                <a:latin typeface="Apple Symbols"/>
                <a:cs typeface="Apple Symbols"/>
              </a:rPr>
              <a:t> </a:t>
            </a:r>
            <a:r>
              <a:rPr lang="fr-FR" sz="2400" i="1" dirty="0" err="1" smtClean="0">
                <a:latin typeface="Apple Symbols"/>
                <a:cs typeface="Apple Symbols"/>
              </a:rPr>
              <a:t>disegni</a:t>
            </a:r>
            <a:r>
              <a:rPr lang="fr-FR" sz="2400" i="1" dirty="0" smtClean="0">
                <a:latin typeface="Apple Symbols"/>
                <a:cs typeface="Apple Symbols"/>
              </a:rPr>
              <a:t>. </a:t>
            </a:r>
            <a:endParaRPr lang="fr-FR" sz="2400" i="1" dirty="0">
              <a:latin typeface="Apple Symbols"/>
              <a:cs typeface="Apple Symbols"/>
            </a:endParaRPr>
          </a:p>
        </p:txBody>
      </p:sp>
      <p:pic>
        <p:nvPicPr>
          <p:cNvPr id="7" name="Image 6" descr="IMG_666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059" y="4370294"/>
            <a:ext cx="3316941" cy="24877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464538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FullSizeRender 5.jpg"/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884706" cy="6858000"/>
          </a:xfrm>
          <a:prstGeom prst="rect">
            <a:avLst/>
          </a:prstGeom>
        </p:spPr>
      </p:pic>
      <p:pic>
        <p:nvPicPr>
          <p:cNvPr id="7" name="Image 6" descr="FullSizeRender 2 - copi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706" y="5575"/>
            <a:ext cx="5259294" cy="68524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1778001" y="5775807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2800" dirty="0" smtClean="0">
                <a:latin typeface="Caroline"/>
                <a:cs typeface="Caroline"/>
              </a:rPr>
              <a:t>A </a:t>
            </a:r>
            <a:r>
              <a:rPr lang="fr-FR" sz="2800" dirty="0" err="1" smtClean="0">
                <a:latin typeface="Caroline"/>
                <a:cs typeface="Caroline"/>
              </a:rPr>
              <a:t>ghjinestra</a:t>
            </a:r>
            <a:r>
              <a:rPr lang="fr-FR" sz="2800" dirty="0" smtClean="0">
                <a:latin typeface="Caroline"/>
                <a:cs typeface="Caroline"/>
              </a:rPr>
              <a:t> corsa</a:t>
            </a:r>
            <a:endParaRPr lang="fr-FR" sz="2800" dirty="0">
              <a:latin typeface="Caroline"/>
              <a:cs typeface="Caroline"/>
            </a:endParaRPr>
          </a:p>
          <a:p>
            <a:r>
              <a:rPr lang="fr-FR" sz="2800" dirty="0">
                <a:latin typeface="Caroline"/>
                <a:cs typeface="Caroline"/>
              </a:rPr>
              <a:t>(Le </a:t>
            </a:r>
            <a:r>
              <a:rPr lang="fr-FR" sz="2800" dirty="0" smtClean="0">
                <a:latin typeface="Caroline"/>
                <a:cs typeface="Caroline"/>
              </a:rPr>
              <a:t>genêt corse) </a:t>
            </a:r>
            <a:endParaRPr lang="fr-FR" sz="2800" dirty="0">
              <a:latin typeface="Caroline"/>
              <a:cs typeface="Caroline"/>
            </a:endParaRPr>
          </a:p>
        </p:txBody>
      </p:sp>
    </p:spTree>
    <p:extLst>
      <p:ext uri="{BB962C8B-B14F-4D97-AF65-F5344CB8AC3E}">
        <p14:creationId xmlns:p14="http://schemas.microsoft.com/office/powerpoint/2010/main" val="11461228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FullSizeRender 22.jpg"/>
          <p:cNvPicPr>
            <a:picLocks noChangeAspect="1"/>
          </p:cNvPicPr>
          <p:nvPr/>
        </p:nvPicPr>
        <p:blipFill>
          <a:blip r:embed="rId2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9144000" cy="6858000"/>
          </a:xfrm>
          <a:prstGeom prst="rect">
            <a:avLst/>
          </a:prstGeom>
        </p:spPr>
      </p:pic>
      <p:pic>
        <p:nvPicPr>
          <p:cNvPr id="4" name="Image 3" descr="FullSizeRender 4 - copi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39882"/>
            <a:ext cx="2263343" cy="30181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 4" descr="FullSizeRender 5 - copi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059" y="3839883"/>
            <a:ext cx="2382842" cy="30181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 5" descr="FullSizeRender 3 - copie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706" y="3909308"/>
            <a:ext cx="2211294" cy="29486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6521548" y="2609921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2400" dirty="0" smtClean="0">
                <a:latin typeface="Caroline"/>
                <a:cs typeface="Caroline"/>
              </a:rPr>
              <a:t>Erba santa </a:t>
            </a:r>
            <a:endParaRPr lang="fr-FR" sz="2400" dirty="0">
              <a:latin typeface="Caroline"/>
              <a:cs typeface="Caroline"/>
            </a:endParaRPr>
          </a:p>
          <a:p>
            <a:r>
              <a:rPr lang="fr-FR" sz="2400" dirty="0" smtClean="0">
                <a:latin typeface="Caroline"/>
                <a:cs typeface="Caroline"/>
              </a:rPr>
              <a:t>(Achillée du Portugal) </a:t>
            </a:r>
            <a:endParaRPr lang="fr-FR" sz="2400" dirty="0">
              <a:latin typeface="Caroline"/>
              <a:cs typeface="Caroline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4706" y="44825"/>
            <a:ext cx="6858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000" b="1" dirty="0" err="1">
                <a:solidFill>
                  <a:schemeClr val="accent3">
                    <a:lumMod val="50000"/>
                  </a:schemeClr>
                </a:solidFill>
                <a:latin typeface="BALEHOME"/>
                <a:ea typeface="+mj-ea"/>
                <a:cs typeface="BALEHOME"/>
              </a:rPr>
              <a:t>Scuperta</a:t>
            </a:r>
            <a:r>
              <a:rPr lang="fr-FR" sz="4000" b="1" dirty="0" smtClean="0">
                <a:solidFill>
                  <a:srgbClr val="003700"/>
                </a:solidFill>
                <a:latin typeface="BALEHOME"/>
                <a:cs typeface="BALEHOME"/>
              </a:rPr>
              <a:t> </a:t>
            </a:r>
            <a:r>
              <a:rPr lang="fr-FR" sz="4000" b="1" dirty="0" err="1" smtClean="0">
                <a:solidFill>
                  <a:schemeClr val="accent3">
                    <a:lumMod val="50000"/>
                  </a:schemeClr>
                </a:solidFill>
                <a:latin typeface="BALEHOME"/>
                <a:ea typeface="+mj-ea"/>
                <a:cs typeface="BALEHOME"/>
              </a:rPr>
              <a:t>cù</a:t>
            </a:r>
            <a:r>
              <a:rPr lang="fr-FR" sz="4000" b="1" dirty="0" smtClean="0">
                <a:solidFill>
                  <a:schemeClr val="accent3">
                    <a:lumMod val="50000"/>
                  </a:schemeClr>
                </a:solidFill>
                <a:latin typeface="BALEHOME"/>
                <a:ea typeface="+mj-ea"/>
                <a:cs typeface="BALEHOME"/>
              </a:rPr>
              <a:t> </a:t>
            </a:r>
            <a:r>
              <a:rPr lang="fr-FR" sz="4000" b="1" dirty="0">
                <a:solidFill>
                  <a:schemeClr val="accent3">
                    <a:lumMod val="50000"/>
                  </a:schemeClr>
                </a:solidFill>
                <a:latin typeface="BALEHOME"/>
                <a:ea typeface="+mj-ea"/>
                <a:cs typeface="BALEHOME"/>
              </a:rPr>
              <a:t>i </a:t>
            </a:r>
            <a:r>
              <a:rPr lang="fr-FR" sz="4000" b="1" dirty="0" err="1">
                <a:solidFill>
                  <a:schemeClr val="accent3">
                    <a:lumMod val="50000"/>
                  </a:schemeClr>
                </a:solidFill>
                <a:latin typeface="BALEHOME"/>
                <a:ea typeface="+mj-ea"/>
                <a:cs typeface="BALEHOME"/>
              </a:rPr>
              <a:t>sensi</a:t>
            </a:r>
            <a:r>
              <a:rPr lang="fr-FR" sz="4000" b="1" dirty="0">
                <a:solidFill>
                  <a:schemeClr val="accent3">
                    <a:lumMod val="50000"/>
                  </a:schemeClr>
                </a:solidFill>
                <a:latin typeface="BALEHOME"/>
                <a:ea typeface="+mj-ea"/>
                <a:cs typeface="BALEHOME"/>
              </a:rPr>
              <a:t> : </a:t>
            </a:r>
            <a:r>
              <a:rPr lang="fr-FR" sz="4000" b="1" dirty="0" err="1" smtClean="0">
                <a:solidFill>
                  <a:schemeClr val="accent3">
                    <a:lumMod val="50000"/>
                  </a:schemeClr>
                </a:solidFill>
                <a:latin typeface="BALEHOME"/>
                <a:ea typeface="+mj-ea"/>
                <a:cs typeface="BALEHOME"/>
              </a:rPr>
              <a:t>toccà</a:t>
            </a:r>
            <a:r>
              <a:rPr lang="fr-FR" sz="4000" b="1" dirty="0" smtClean="0">
                <a:solidFill>
                  <a:schemeClr val="accent3">
                    <a:lumMod val="50000"/>
                  </a:schemeClr>
                </a:solidFill>
                <a:latin typeface="BALEHOME"/>
                <a:ea typeface="+mj-ea"/>
                <a:cs typeface="BALEHOME"/>
              </a:rPr>
              <a:t>, </a:t>
            </a:r>
            <a:r>
              <a:rPr lang="fr-FR" sz="4000" b="1" dirty="0">
                <a:solidFill>
                  <a:schemeClr val="accent3">
                    <a:lumMod val="50000"/>
                  </a:schemeClr>
                </a:solidFill>
                <a:latin typeface="BALEHOME"/>
                <a:ea typeface="+mj-ea"/>
                <a:cs typeface="BALEHOME"/>
              </a:rPr>
              <a:t>sente, </a:t>
            </a:r>
            <a:r>
              <a:rPr lang="fr-FR" sz="4000" b="1" dirty="0" err="1" smtClean="0">
                <a:solidFill>
                  <a:schemeClr val="accent3">
                    <a:lumMod val="50000"/>
                  </a:schemeClr>
                </a:solidFill>
                <a:latin typeface="BALEHOME"/>
                <a:ea typeface="+mj-ea"/>
                <a:cs typeface="BALEHOME"/>
              </a:rPr>
              <a:t>osservà</a:t>
            </a:r>
            <a:r>
              <a:rPr lang="fr-FR" sz="4000" b="1" dirty="0" smtClean="0">
                <a:solidFill>
                  <a:schemeClr val="accent3">
                    <a:lumMod val="50000"/>
                  </a:schemeClr>
                </a:solidFill>
                <a:latin typeface="BALEHOME"/>
                <a:ea typeface="+mj-ea"/>
                <a:cs typeface="BALEHOME"/>
              </a:rPr>
              <a:t> </a:t>
            </a:r>
            <a:r>
              <a:rPr lang="fr-FR" sz="4000" b="1" dirty="0">
                <a:solidFill>
                  <a:schemeClr val="accent3">
                    <a:lumMod val="50000"/>
                  </a:schemeClr>
                </a:solidFill>
                <a:latin typeface="BALEHOME"/>
                <a:ea typeface="+mj-ea"/>
                <a:cs typeface="BALEHOME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9969523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FullSizeRender 28.jpg"/>
          <p:cNvPicPr>
            <a:picLocks noGrp="1" noChangeAspect="1"/>
          </p:cNvPicPr>
          <p:nvPr>
            <p:ph idx="1"/>
          </p:nvPr>
        </p:nvPicPr>
        <p:blipFill>
          <a:blip r:embed="rId2">
            <a:alphaModFix amt="9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2" r="7832"/>
          <a:stretch>
            <a:fillRect/>
          </a:stretch>
        </p:blipFill>
        <p:spPr>
          <a:xfrm>
            <a:off x="0" y="2883646"/>
            <a:ext cx="9144000" cy="39743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24186"/>
            <a:ext cx="8229600" cy="1143000"/>
          </a:xfrm>
        </p:spPr>
        <p:txBody>
          <a:bodyPr/>
          <a:lstStyle/>
          <a:p>
            <a:r>
              <a:rPr lang="fr-FR" sz="4000" b="1" dirty="0">
                <a:solidFill>
                  <a:schemeClr val="accent3">
                    <a:lumMod val="50000"/>
                  </a:schemeClr>
                </a:solidFill>
                <a:latin typeface="BALEHOME"/>
                <a:cs typeface="BALEHOME"/>
              </a:rPr>
              <a:t>OGETTIVU</a:t>
            </a:r>
            <a:r>
              <a:rPr lang="fr-FR" b="1" dirty="0">
                <a:solidFill>
                  <a:srgbClr val="003700"/>
                </a:solidFill>
                <a:latin typeface="BALEHOME"/>
                <a:cs typeface="BALEHOME"/>
              </a:rPr>
              <a:t> </a:t>
            </a:r>
            <a:r>
              <a:rPr lang="fr-FR" sz="4000" b="1" dirty="0" smtClean="0">
                <a:solidFill>
                  <a:schemeClr val="accent3">
                    <a:lumMod val="50000"/>
                  </a:schemeClr>
                </a:solidFill>
                <a:latin typeface="BALEHOME"/>
                <a:cs typeface="BALEHOME"/>
              </a:rPr>
              <a:t>2 </a:t>
            </a:r>
            <a:r>
              <a:rPr lang="fr-FR" sz="4000" b="1" dirty="0">
                <a:solidFill>
                  <a:schemeClr val="accent3">
                    <a:lumMod val="50000"/>
                  </a:schemeClr>
                </a:solidFill>
                <a:latin typeface="BALEHOME"/>
                <a:cs typeface="BALEHOME"/>
              </a:rPr>
              <a:t>: </a:t>
            </a:r>
            <a:r>
              <a:rPr lang="fr-FR" sz="4000" b="1" dirty="0" err="1">
                <a:solidFill>
                  <a:schemeClr val="accent3">
                    <a:lumMod val="50000"/>
                  </a:schemeClr>
                </a:solidFill>
                <a:latin typeface="BALEHOME"/>
                <a:cs typeface="BALEHOME"/>
              </a:rPr>
              <a:t>scopre</a:t>
            </a:r>
            <a:r>
              <a:rPr lang="fr-FR" sz="4000" b="1" dirty="0">
                <a:solidFill>
                  <a:schemeClr val="accent3">
                    <a:lumMod val="50000"/>
                  </a:schemeClr>
                </a:solidFill>
                <a:latin typeface="BALEHOME"/>
                <a:cs typeface="BALEHOME"/>
              </a:rPr>
              <a:t> u </a:t>
            </a:r>
            <a:r>
              <a:rPr lang="fr-FR" sz="4000" b="1" dirty="0" err="1" smtClean="0">
                <a:solidFill>
                  <a:schemeClr val="accent3">
                    <a:lumMod val="50000"/>
                  </a:schemeClr>
                </a:solidFill>
                <a:latin typeface="BALEHOME"/>
                <a:cs typeface="BALEHOME"/>
              </a:rPr>
              <a:t>liturale</a:t>
            </a:r>
            <a:r>
              <a:rPr lang="fr-FR" sz="4000" b="1" dirty="0" smtClean="0">
                <a:solidFill>
                  <a:schemeClr val="accent3">
                    <a:lumMod val="50000"/>
                  </a:schemeClr>
                </a:solidFill>
                <a:latin typeface="BALEHOME"/>
                <a:cs typeface="BALEHOME"/>
              </a:rPr>
              <a:t> </a:t>
            </a:r>
            <a:r>
              <a:rPr lang="fr-FR" sz="4000" b="1" dirty="0" err="1" smtClean="0">
                <a:solidFill>
                  <a:schemeClr val="accent3">
                    <a:lumMod val="50000"/>
                  </a:schemeClr>
                </a:solidFill>
                <a:latin typeface="BALEHOME"/>
                <a:cs typeface="BALEHOME"/>
              </a:rPr>
              <a:t>è</a:t>
            </a:r>
            <a:r>
              <a:rPr lang="fr-FR" sz="4000" b="1" dirty="0" smtClean="0">
                <a:solidFill>
                  <a:schemeClr val="accent3">
                    <a:lumMod val="50000"/>
                  </a:schemeClr>
                </a:solidFill>
                <a:latin typeface="BALEHOME"/>
                <a:cs typeface="BALEHOME"/>
              </a:rPr>
              <a:t> </a:t>
            </a:r>
            <a:r>
              <a:rPr lang="fr-FR" sz="4000" b="1" dirty="0">
                <a:solidFill>
                  <a:schemeClr val="accent3">
                    <a:lumMod val="50000"/>
                  </a:schemeClr>
                </a:solidFill>
                <a:latin typeface="BALEHOME"/>
                <a:cs typeface="BALEHOME"/>
              </a:rPr>
              <a:t>i </a:t>
            </a:r>
            <a:r>
              <a:rPr lang="fr-FR" sz="4000" b="1" dirty="0" err="1">
                <a:solidFill>
                  <a:schemeClr val="accent3">
                    <a:lumMod val="50000"/>
                  </a:schemeClr>
                </a:solidFill>
                <a:latin typeface="BALEHOME"/>
                <a:cs typeface="BALEHOME"/>
              </a:rPr>
              <a:t>so</a:t>
            </a:r>
            <a:r>
              <a:rPr lang="fr-FR" sz="4000" b="1" dirty="0">
                <a:solidFill>
                  <a:schemeClr val="accent3">
                    <a:lumMod val="50000"/>
                  </a:schemeClr>
                </a:solidFill>
                <a:latin typeface="BALEHOME"/>
                <a:cs typeface="BALEHOME"/>
              </a:rPr>
              <a:t> </a:t>
            </a:r>
            <a:r>
              <a:rPr lang="fr-FR" sz="4000" b="1" dirty="0" err="1">
                <a:solidFill>
                  <a:schemeClr val="accent3">
                    <a:lumMod val="50000"/>
                  </a:schemeClr>
                </a:solidFill>
                <a:latin typeface="BALEHOME"/>
                <a:cs typeface="BALEHOME"/>
              </a:rPr>
              <a:t>vegetali</a:t>
            </a:r>
            <a:endParaRPr lang="fr-FR" sz="4000" b="1" dirty="0">
              <a:solidFill>
                <a:schemeClr val="accent3">
                  <a:lumMod val="50000"/>
                </a:schemeClr>
              </a:solidFill>
              <a:latin typeface="BALEHOME"/>
              <a:cs typeface="BALEHOME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457200" y="1404472"/>
            <a:ext cx="79845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i="1" dirty="0" err="1" smtClean="0">
                <a:latin typeface="Apple Symbols"/>
                <a:cs typeface="Apple Symbols"/>
              </a:rPr>
              <a:t>Cù</a:t>
            </a:r>
            <a:r>
              <a:rPr lang="fr-FR" sz="2000" i="1" dirty="0" smtClean="0">
                <a:latin typeface="Apple Symbols"/>
                <a:cs typeface="Apple Symbols"/>
              </a:rPr>
              <a:t> François Xavier </a:t>
            </a:r>
            <a:r>
              <a:rPr lang="fr-FR" sz="2000" i="1" dirty="0" err="1" smtClean="0">
                <a:latin typeface="Apple Symbols"/>
                <a:cs typeface="Apple Symbols"/>
              </a:rPr>
              <a:t>Montecattini</a:t>
            </a:r>
            <a:r>
              <a:rPr lang="fr-FR" sz="2000" i="1" dirty="0" smtClean="0">
                <a:latin typeface="Apple Symbols"/>
                <a:cs typeface="Apple Symbols"/>
              </a:rPr>
              <a:t>, </a:t>
            </a:r>
            <a:r>
              <a:rPr lang="fr-FR" sz="2000" i="1" dirty="0" err="1" smtClean="0">
                <a:latin typeface="Apple Symbols"/>
                <a:cs typeface="Apple Symbols"/>
              </a:rPr>
              <a:t>avemu</a:t>
            </a:r>
            <a:r>
              <a:rPr lang="fr-FR" sz="2000" i="1" dirty="0" smtClean="0">
                <a:latin typeface="Apple Symbols"/>
                <a:cs typeface="Apple Symbols"/>
              </a:rPr>
              <a:t> </a:t>
            </a:r>
            <a:r>
              <a:rPr lang="fr-FR" sz="2000" i="1" dirty="0" err="1" smtClean="0">
                <a:latin typeface="Apple Symbols"/>
                <a:cs typeface="Apple Symbols"/>
              </a:rPr>
              <a:t>scupertu</a:t>
            </a:r>
            <a:r>
              <a:rPr lang="fr-FR" sz="2000" i="1" dirty="0" smtClean="0">
                <a:latin typeface="Apple Symbols"/>
                <a:cs typeface="Apple Symbols"/>
              </a:rPr>
              <a:t> A </a:t>
            </a:r>
            <a:r>
              <a:rPr lang="fr-FR" sz="2000" i="1" dirty="0" err="1" smtClean="0">
                <a:latin typeface="Apple Symbols"/>
                <a:cs typeface="Apple Symbols"/>
              </a:rPr>
              <a:t>punta</a:t>
            </a:r>
            <a:r>
              <a:rPr lang="fr-FR" sz="2000" i="1" dirty="0" smtClean="0">
                <a:latin typeface="Apple Symbols"/>
                <a:cs typeface="Apple Symbols"/>
              </a:rPr>
              <a:t> di </a:t>
            </a:r>
            <a:r>
              <a:rPr lang="fr-FR" sz="2000" i="1" dirty="0" err="1" smtClean="0">
                <a:latin typeface="Apple Symbols"/>
                <a:cs typeface="Apple Symbols"/>
              </a:rPr>
              <a:t>Spanu</a:t>
            </a:r>
            <a:r>
              <a:rPr lang="fr-FR" sz="2000" i="1" dirty="0" smtClean="0">
                <a:latin typeface="Apple Symbols"/>
                <a:cs typeface="Apple Symbols"/>
              </a:rPr>
              <a:t>. </a:t>
            </a:r>
            <a:r>
              <a:rPr lang="fr-FR" sz="2000" i="1" dirty="0" err="1" smtClean="0">
                <a:latin typeface="Apple Symbols"/>
                <a:cs typeface="Apple Symbols"/>
              </a:rPr>
              <a:t>Ghjè</a:t>
            </a:r>
            <a:r>
              <a:rPr lang="fr-FR" sz="2000" i="1" dirty="0" smtClean="0">
                <a:latin typeface="Apple Symbols"/>
                <a:cs typeface="Apple Symbols"/>
              </a:rPr>
              <a:t> un </a:t>
            </a:r>
            <a:r>
              <a:rPr lang="fr-FR" sz="2000" i="1" dirty="0" err="1" smtClean="0">
                <a:latin typeface="Apple Symbols"/>
                <a:cs typeface="Apple Symbols"/>
              </a:rPr>
              <a:t>locu</a:t>
            </a:r>
            <a:r>
              <a:rPr lang="fr-FR" sz="2000" i="1" dirty="0" smtClean="0">
                <a:latin typeface="Apple Symbols"/>
                <a:cs typeface="Apple Symbols"/>
              </a:rPr>
              <a:t> </a:t>
            </a:r>
            <a:r>
              <a:rPr lang="fr-FR" sz="2000" i="1" dirty="0" err="1" smtClean="0">
                <a:latin typeface="Apple Symbols"/>
                <a:cs typeface="Apple Symbols"/>
              </a:rPr>
              <a:t>preservatu</a:t>
            </a:r>
            <a:r>
              <a:rPr lang="fr-FR" sz="2000" i="1" dirty="0" smtClean="0">
                <a:latin typeface="Apple Symbols"/>
                <a:cs typeface="Apple Symbols"/>
              </a:rPr>
              <a:t> da u </a:t>
            </a:r>
            <a:r>
              <a:rPr lang="fr-FR" sz="2000" i="1" dirty="0" err="1" smtClean="0">
                <a:latin typeface="Apple Symbols"/>
                <a:cs typeface="Apple Symbols"/>
              </a:rPr>
              <a:t>Cunservatoriu</a:t>
            </a:r>
            <a:r>
              <a:rPr lang="fr-FR" sz="2000" i="1" dirty="0" smtClean="0">
                <a:latin typeface="Apple Symbols"/>
                <a:cs typeface="Apple Symbols"/>
              </a:rPr>
              <a:t> di u </a:t>
            </a:r>
            <a:r>
              <a:rPr lang="fr-FR" sz="2000" i="1" dirty="0" err="1" smtClean="0">
                <a:latin typeface="Apple Symbols"/>
                <a:cs typeface="Apple Symbols"/>
              </a:rPr>
              <a:t>liturale</a:t>
            </a:r>
            <a:r>
              <a:rPr lang="fr-FR" sz="2000" i="1" dirty="0" smtClean="0">
                <a:latin typeface="Apple Symbols"/>
                <a:cs typeface="Apple Symbols"/>
              </a:rPr>
              <a:t>. </a:t>
            </a:r>
          </a:p>
          <a:p>
            <a:r>
              <a:rPr lang="fr-FR" sz="2000" i="1" dirty="0" err="1" smtClean="0">
                <a:latin typeface="Apple Symbols"/>
                <a:cs typeface="Apple Symbols"/>
              </a:rPr>
              <a:t>Avemu</a:t>
            </a:r>
            <a:r>
              <a:rPr lang="fr-FR" sz="2000" i="1" dirty="0" smtClean="0">
                <a:latin typeface="Apple Symbols"/>
                <a:cs typeface="Apple Symbols"/>
              </a:rPr>
              <a:t> </a:t>
            </a:r>
            <a:r>
              <a:rPr lang="fr-FR" sz="2000" i="1" dirty="0" err="1" smtClean="0">
                <a:latin typeface="Apple Symbols"/>
                <a:cs typeface="Apple Symbols"/>
              </a:rPr>
              <a:t>amparatu</a:t>
            </a:r>
            <a:r>
              <a:rPr lang="fr-FR" sz="2000" i="1" dirty="0" smtClean="0">
                <a:latin typeface="Apple Symbols"/>
                <a:cs typeface="Apple Symbols"/>
              </a:rPr>
              <a:t> à </a:t>
            </a:r>
            <a:r>
              <a:rPr lang="fr-FR" sz="2000" i="1" dirty="0" err="1" smtClean="0">
                <a:latin typeface="Apple Symbols"/>
                <a:cs typeface="Apple Symbols"/>
              </a:rPr>
              <a:t>fà</a:t>
            </a:r>
            <a:r>
              <a:rPr lang="fr-FR" sz="2000" i="1" dirty="0" smtClean="0">
                <a:latin typeface="Apple Symbols"/>
                <a:cs typeface="Apple Symbols"/>
              </a:rPr>
              <a:t> a </a:t>
            </a:r>
            <a:r>
              <a:rPr lang="fr-FR" sz="2000" i="1" dirty="0" err="1" smtClean="0">
                <a:latin typeface="Apple Symbols"/>
                <a:cs typeface="Apple Symbols"/>
              </a:rPr>
              <a:t>sfarenza</a:t>
            </a:r>
            <a:r>
              <a:rPr lang="fr-FR" sz="2000" i="1" dirty="0" smtClean="0">
                <a:latin typeface="Apple Symbols"/>
                <a:cs typeface="Apple Symbols"/>
              </a:rPr>
              <a:t> </a:t>
            </a:r>
            <a:r>
              <a:rPr lang="fr-FR" sz="2000" i="1" dirty="0" err="1" smtClean="0">
                <a:latin typeface="Apple Symbols"/>
                <a:cs typeface="Apple Symbols"/>
              </a:rPr>
              <a:t>trà</a:t>
            </a:r>
            <a:r>
              <a:rPr lang="fr-FR" sz="2000" i="1" dirty="0" smtClean="0">
                <a:latin typeface="Apple Symbols"/>
                <a:cs typeface="Apple Symbols"/>
              </a:rPr>
              <a:t> e </a:t>
            </a:r>
            <a:r>
              <a:rPr lang="fr-FR" sz="2000" i="1" dirty="0" err="1" smtClean="0">
                <a:latin typeface="Apple Symbols"/>
                <a:cs typeface="Apple Symbols"/>
              </a:rPr>
              <a:t>piante</a:t>
            </a:r>
            <a:r>
              <a:rPr lang="fr-FR" sz="2000" i="1" dirty="0" smtClean="0">
                <a:latin typeface="Apple Symbols"/>
                <a:cs typeface="Apple Symbols"/>
              </a:rPr>
              <a:t> </a:t>
            </a:r>
            <a:r>
              <a:rPr lang="fr-FR" sz="2000" i="1" dirty="0" err="1" smtClean="0">
                <a:latin typeface="Apple Symbols"/>
                <a:cs typeface="Apple Symbols"/>
              </a:rPr>
              <a:t>endemiche</a:t>
            </a:r>
            <a:r>
              <a:rPr lang="fr-FR" sz="2000" i="1" dirty="0" smtClean="0">
                <a:latin typeface="Apple Symbols"/>
                <a:cs typeface="Apple Symbols"/>
              </a:rPr>
              <a:t> </a:t>
            </a:r>
            <a:r>
              <a:rPr lang="fr-FR" sz="2000" i="1" dirty="0" err="1" smtClean="0">
                <a:latin typeface="Apple Symbols"/>
                <a:cs typeface="Apple Symbols"/>
              </a:rPr>
              <a:t>è</a:t>
            </a:r>
            <a:r>
              <a:rPr lang="fr-FR" sz="2000" i="1" dirty="0" smtClean="0">
                <a:latin typeface="Apple Symbols"/>
                <a:cs typeface="Apple Symbols"/>
              </a:rPr>
              <a:t> e </a:t>
            </a:r>
            <a:r>
              <a:rPr lang="fr-FR" sz="2000" i="1" dirty="0" err="1" smtClean="0">
                <a:latin typeface="Apple Symbols"/>
                <a:cs typeface="Apple Symbols"/>
              </a:rPr>
              <a:t>piante</a:t>
            </a:r>
            <a:r>
              <a:rPr lang="fr-FR" sz="2000" i="1" dirty="0" smtClean="0">
                <a:latin typeface="Apple Symbols"/>
                <a:cs typeface="Apple Symbols"/>
              </a:rPr>
              <a:t> invasive. </a:t>
            </a:r>
            <a:endParaRPr lang="fr-FR" sz="2000" i="1" dirty="0">
              <a:latin typeface="Apple Symbols"/>
              <a:cs typeface="Apple Symbol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2847" y="5773002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2400" dirty="0" err="1" smtClean="0">
                <a:latin typeface="Caroline"/>
                <a:cs typeface="Caroline"/>
              </a:rPr>
              <a:t>Ranfie</a:t>
            </a:r>
            <a:r>
              <a:rPr lang="fr-FR" sz="2400" dirty="0" smtClean="0">
                <a:latin typeface="Caroline"/>
                <a:cs typeface="Caroline"/>
              </a:rPr>
              <a:t> di </a:t>
            </a:r>
            <a:r>
              <a:rPr lang="fr-FR" sz="2400" dirty="0" err="1" smtClean="0">
                <a:latin typeface="Caroline"/>
                <a:cs typeface="Caroline"/>
              </a:rPr>
              <a:t>strega</a:t>
            </a:r>
            <a:r>
              <a:rPr lang="fr-FR" sz="2400" dirty="0" smtClean="0">
                <a:latin typeface="Caroline"/>
                <a:cs typeface="Caroline"/>
              </a:rPr>
              <a:t> </a:t>
            </a:r>
          </a:p>
          <a:p>
            <a:r>
              <a:rPr lang="fr-FR" sz="2400" dirty="0" smtClean="0">
                <a:latin typeface="Caroline"/>
                <a:cs typeface="Caroline"/>
              </a:rPr>
              <a:t>(</a:t>
            </a:r>
            <a:r>
              <a:rPr lang="fr-FR" sz="2400" dirty="0">
                <a:latin typeface="Caroline"/>
                <a:cs typeface="Caroline"/>
              </a:rPr>
              <a:t>G</a:t>
            </a:r>
            <a:r>
              <a:rPr lang="fr-FR" sz="2400" dirty="0" smtClean="0">
                <a:latin typeface="Caroline"/>
                <a:cs typeface="Caroline"/>
              </a:rPr>
              <a:t>riffes de sorcière) </a:t>
            </a:r>
            <a:endParaRPr lang="fr-FR" sz="2400" dirty="0">
              <a:latin typeface="Caroline"/>
              <a:cs typeface="Caroline"/>
            </a:endParaRPr>
          </a:p>
        </p:txBody>
      </p:sp>
    </p:spTree>
    <p:extLst>
      <p:ext uri="{BB962C8B-B14F-4D97-AF65-F5344CB8AC3E}">
        <p14:creationId xmlns:p14="http://schemas.microsoft.com/office/powerpoint/2010/main" val="7551574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fr-FR" b="1" dirty="0" err="1" smtClean="0">
                <a:solidFill>
                  <a:srgbClr val="003700"/>
                </a:solidFill>
                <a:latin typeface="BALEHOME"/>
                <a:cs typeface="BALEHOME"/>
              </a:rPr>
              <a:t>Spassighjata</a:t>
            </a:r>
            <a:r>
              <a:rPr lang="fr-FR" b="1" dirty="0" smtClean="0">
                <a:solidFill>
                  <a:srgbClr val="003700"/>
                </a:solidFill>
                <a:latin typeface="BALEHOME"/>
                <a:cs typeface="BALEHOME"/>
              </a:rPr>
              <a:t> in </a:t>
            </a:r>
            <a:r>
              <a:rPr lang="fr-FR" b="1" dirty="0" err="1" smtClean="0">
                <a:solidFill>
                  <a:srgbClr val="003700"/>
                </a:solidFill>
                <a:latin typeface="BALEHOME"/>
                <a:cs typeface="BALEHOME"/>
              </a:rPr>
              <a:t>Spanu</a:t>
            </a:r>
            <a:r>
              <a:rPr lang="fr-FR" b="1" dirty="0" smtClean="0">
                <a:solidFill>
                  <a:srgbClr val="003700"/>
                </a:solidFill>
                <a:latin typeface="BALEHOME"/>
                <a:cs typeface="BALEHOME"/>
              </a:rPr>
              <a:t> </a:t>
            </a:r>
            <a:endParaRPr lang="fr-FR" b="1" dirty="0">
              <a:solidFill>
                <a:srgbClr val="003700"/>
              </a:solidFill>
              <a:latin typeface="BALEHOME"/>
              <a:cs typeface="BALEHOME"/>
            </a:endParaRPr>
          </a:p>
        </p:txBody>
      </p:sp>
      <p:pic>
        <p:nvPicPr>
          <p:cNvPr id="4" name="Espace réservé du contenu 3" descr="IMG_7077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>
          <a:xfrm>
            <a:off x="89078" y="1417638"/>
            <a:ext cx="8965844" cy="49308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292381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778</TotalTime>
  <Words>375</Words>
  <Application>Microsoft Macintosh PowerPoint</Application>
  <PresentationFormat>Présentation à l'écran (4:3)</PresentationFormat>
  <Paragraphs>54</Paragraphs>
  <Slides>14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5" baseType="lpstr">
      <vt:lpstr>Thème Office</vt:lpstr>
      <vt:lpstr>ERBAGHJU NUSTRALE</vt:lpstr>
      <vt:lpstr>PLANU : </vt:lpstr>
      <vt:lpstr>Présentation PowerPoint</vt:lpstr>
      <vt:lpstr>Présentation PowerPoint</vt:lpstr>
      <vt:lpstr>OGETTIVU 1 : scopre A MACHJA è I SO VEGETALI </vt:lpstr>
      <vt:lpstr>Présentation PowerPoint</vt:lpstr>
      <vt:lpstr>Présentation PowerPoint</vt:lpstr>
      <vt:lpstr>OGETTIVU 2 : scopre u liturale è i so vegetali</vt:lpstr>
      <vt:lpstr>Spassighjata in Spanu </vt:lpstr>
      <vt:lpstr>Vultendu in scola … 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ERBAGHJU NUSTRALE</dc:title>
  <dc:creator>Caroline Clerc</dc:creator>
  <cp:lastModifiedBy>Caroline Clerc</cp:lastModifiedBy>
  <cp:revision>29</cp:revision>
  <dcterms:created xsi:type="dcterms:W3CDTF">2021-03-28T18:53:12Z</dcterms:created>
  <dcterms:modified xsi:type="dcterms:W3CDTF">2021-04-06T12:20:12Z</dcterms:modified>
</cp:coreProperties>
</file>