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sldIdLst>
    <p:sldId id="256" r:id="rId2"/>
    <p:sldId id="257" r:id="rId3"/>
    <p:sldId id="263" r:id="rId4"/>
    <p:sldId id="258" r:id="rId5"/>
    <p:sldId id="259" r:id="rId6"/>
    <p:sldId id="269" r:id="rId7"/>
    <p:sldId id="260" r:id="rId8"/>
    <p:sldId id="261" r:id="rId9"/>
    <p:sldId id="266" r:id="rId10"/>
    <p:sldId id="264" r:id="rId11"/>
    <p:sldId id="267" r:id="rId12"/>
    <p:sldId id="262" r:id="rId13"/>
    <p:sldId id="265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00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8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xmlns="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19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xmlns="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175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19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033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xmlns="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083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xmlns="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27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xmlns="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968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xmlns="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4/17/21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531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xmlns="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4/17/21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927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257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xmlns="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920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xmlns="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393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4/17/21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15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62" r:id="rId5"/>
    <p:sldLayoutId id="2147483663" r:id="rId6"/>
    <p:sldLayoutId id="2147483669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4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4" Type="http://schemas.openxmlformats.org/officeDocument/2006/relationships/image" Target="../media/image35.jpg"/><Relationship Id="rId5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4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9.jpg"/><Relationship Id="rId5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3.jpg"/><Relationship Id="rId6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4" Type="http://schemas.openxmlformats.org/officeDocument/2006/relationships/image" Target="../media/image21.jpg"/><Relationship Id="rId5" Type="http://schemas.openxmlformats.org/officeDocument/2006/relationships/image" Target="../media/image22.jpg"/><Relationship Id="rId6" Type="http://schemas.openxmlformats.org/officeDocument/2006/relationships/image" Target="../media/image23.jpg"/><Relationship Id="rId7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4" Type="http://schemas.openxmlformats.org/officeDocument/2006/relationships/image" Target="../media/image27.jpg"/><Relationship Id="rId5" Type="http://schemas.openxmlformats.org/officeDocument/2006/relationships/image" Target="../media/image28.jpg"/><Relationship Id="rId6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D47766EE-4192-4B2D-A5A0-F60F9A5F74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lantes succulentes miniatures">
            <a:extLst>
              <a:ext uri="{FF2B5EF4-FFF2-40B4-BE49-F238E27FC236}">
                <a16:creationId xmlns:a16="http://schemas.microsoft.com/office/drawing/2014/main" xmlns="" id="{B20ACAB9-1534-4345-97A3-3AA4A5F61A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44" b="1238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Graphic 1">
            <a:extLst>
              <a:ext uri="{FF2B5EF4-FFF2-40B4-BE49-F238E27FC236}">
                <a16:creationId xmlns:a16="http://schemas.microsoft.com/office/drawing/2014/main" xmlns="" id="{D6705569-F545-4F47-A260-A9202826EA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>
              <a:alpha val="89000"/>
            </a:schemeClr>
          </a:solidFill>
          <a:ln w="32707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07069203-3E40-724A-AA33-5B112468BB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4800" y="423333"/>
            <a:ext cx="6231467" cy="3020388"/>
          </a:xfrm>
        </p:spPr>
        <p:txBody>
          <a:bodyPr>
            <a:normAutofit/>
          </a:bodyPr>
          <a:lstStyle/>
          <a:p>
            <a:pPr algn="ctr"/>
            <a:r>
              <a:rPr lang="fr-FR"/>
              <a:t>Création d’un jardin pédagogique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A6A3FCBB-7168-2744-8C4B-BC26F41AF0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3867" y="4097867"/>
            <a:ext cx="4792133" cy="1394839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</a:pPr>
            <a:r>
              <a:rPr lang="fr-FR" sz="1700"/>
              <a:t>Classe de CE1 de Mme FEDERICI </a:t>
            </a:r>
            <a:br>
              <a:rPr lang="fr-FR" sz="1700"/>
            </a:br>
            <a:r>
              <a:rPr lang="fr-FR" sz="1700"/>
              <a:t>et Classe de CE1-CE2 de Mme PINNA</a:t>
            </a:r>
          </a:p>
          <a:p>
            <a:pPr algn="ctr">
              <a:lnSpc>
                <a:spcPct val="90000"/>
              </a:lnSpc>
            </a:pPr>
            <a:endParaRPr lang="fr-FR" sz="1700"/>
          </a:p>
          <a:p>
            <a:pPr algn="ctr">
              <a:lnSpc>
                <a:spcPct val="90000"/>
              </a:lnSpc>
            </a:pPr>
            <a:r>
              <a:rPr lang="fr-FR" sz="1700"/>
              <a:t>A Ecole de Sainte Lucie de Porto-Vecchio</a:t>
            </a:r>
            <a:endParaRPr lang="fr-FR" sz="1700" dirty="0"/>
          </a:p>
        </p:txBody>
      </p:sp>
    </p:spTree>
    <p:extLst>
      <p:ext uri="{BB962C8B-B14F-4D97-AF65-F5344CB8AC3E}">
        <p14:creationId xmlns:p14="http://schemas.microsoft.com/office/powerpoint/2010/main" val="26270665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9F1FFA9-D672-408C-9220-ADEEC6ABD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03B3E2C4-B4AD-8C42-9782-60FCC7688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001" y="108584"/>
            <a:ext cx="3816096" cy="3694373"/>
          </a:xfrm>
        </p:spPr>
        <p:txBody>
          <a:bodyPr>
            <a:normAutofit/>
          </a:bodyPr>
          <a:lstStyle/>
          <a:p>
            <a:r>
              <a:rPr lang="fr-FR" dirty="0"/>
              <a:t>Fabriquer un composteur et une serre </a:t>
            </a:r>
          </a:p>
          <a:p>
            <a:pPr marL="0" indent="0">
              <a:buNone/>
            </a:pPr>
            <a:endParaRPr lang="fr-FR" sz="2000" dirty="0"/>
          </a:p>
        </p:txBody>
      </p:sp>
      <p:pic>
        <p:nvPicPr>
          <p:cNvPr id="7" name="Image 6" descr="Une image contenant debout&#10;&#10;Description générée automatiquement">
            <a:extLst>
              <a:ext uri="{FF2B5EF4-FFF2-40B4-BE49-F238E27FC236}">
                <a16:creationId xmlns:a16="http://schemas.microsoft.com/office/drawing/2014/main" xmlns="" id="{D8A1842E-B5FC-EB4B-B904-4B37EEF6B1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720" r="-1" b="10688"/>
          <a:stretch/>
        </p:blipFill>
        <p:spPr>
          <a:xfrm>
            <a:off x="4904316" y="-1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5" name="Image 4" descr="Une image contenant extérieur, poubelle&#10;&#10;Description générée automatiquement">
            <a:extLst>
              <a:ext uri="{FF2B5EF4-FFF2-40B4-BE49-F238E27FC236}">
                <a16:creationId xmlns:a16="http://schemas.microsoft.com/office/drawing/2014/main" xmlns="" id="{DCDE7BCC-CBDF-3F45-BF6A-8A9ECD7621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755" b="9733"/>
          <a:stretch/>
        </p:blipFill>
        <p:spPr>
          <a:xfrm>
            <a:off x="4726728" y="3802958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  <p:pic>
        <p:nvPicPr>
          <p:cNvPr id="9" name="Image 8" descr="Une image contenant texte, orange, plusieurs&#10;&#10;Description générée automatiquement">
            <a:extLst>
              <a:ext uri="{FF2B5EF4-FFF2-40B4-BE49-F238E27FC236}">
                <a16:creationId xmlns:a16="http://schemas.microsoft.com/office/drawing/2014/main" xmlns="" id="{7CAA658B-B874-4A42-8594-390D4EBD35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79" t="5140" b="3633"/>
          <a:stretch/>
        </p:blipFill>
        <p:spPr>
          <a:xfrm>
            <a:off x="127000" y="1857829"/>
            <a:ext cx="5373913" cy="476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29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EC07B4E-282B-8744-9B09-D18F1E60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 descr="Une image contenant personne&#10;&#10;Description générée automatiquement">
            <a:extLst>
              <a:ext uri="{FF2B5EF4-FFF2-40B4-BE49-F238E27FC236}">
                <a16:creationId xmlns:a16="http://schemas.microsoft.com/office/drawing/2014/main" xmlns="" id="{22E06220-C221-9A4F-ADF5-7486DCB820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4421208" y="3104570"/>
            <a:ext cx="3713730" cy="3793132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7" name="Image 6" descr="Une image contenant ciel, extérieur, montagne&#10;&#10;Description générée automatiquement">
            <a:extLst>
              <a:ext uri="{FF2B5EF4-FFF2-40B4-BE49-F238E27FC236}">
                <a16:creationId xmlns:a16="http://schemas.microsoft.com/office/drawing/2014/main" xmlns="" id="{1A4D9903-4CA4-A94B-BF32-AF4679C209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502" b="21074"/>
          <a:stretch/>
        </p:blipFill>
        <p:spPr>
          <a:xfrm>
            <a:off x="-18554" y="0"/>
            <a:ext cx="12210554" cy="3144270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9" name="Image 8" descr="Une image contenant personne&#10;&#10;Description générée automatiquement">
            <a:extLst>
              <a:ext uri="{FF2B5EF4-FFF2-40B4-BE49-F238E27FC236}">
                <a16:creationId xmlns:a16="http://schemas.microsoft.com/office/drawing/2014/main" xmlns="" id="{F63EA335-E515-B745-8266-70559B238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44271"/>
            <a:ext cx="4153517" cy="3713730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11" name="Image 10" descr="Une image contenant personne, gens&#10;&#10;Description générée automatiquement">
            <a:extLst>
              <a:ext uri="{FF2B5EF4-FFF2-40B4-BE49-F238E27FC236}">
                <a16:creationId xmlns:a16="http://schemas.microsoft.com/office/drawing/2014/main" xmlns="" id="{360553F8-A060-7941-8D52-1872FCEB7C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1726" y="3144271"/>
            <a:ext cx="3660274" cy="3713730"/>
          </a:xfrm>
          <a:prstGeom prst="rect">
            <a:avLst/>
          </a:prstGeom>
          <a:effectLst>
            <a:softEdge rad="139700"/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ACA71C75-65C5-8E4F-8E61-BABE9ABC4264}"/>
              </a:ext>
            </a:extLst>
          </p:cNvPr>
          <p:cNvSpPr txBox="1"/>
          <p:nvPr/>
        </p:nvSpPr>
        <p:spPr>
          <a:xfrm>
            <a:off x="6278073" y="365125"/>
            <a:ext cx="1561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C0C0C0"/>
                </a:highlight>
              </a:rPr>
              <a:t>Montage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DC479352-3A7A-534B-B30F-A5A133FCC5B0}"/>
              </a:ext>
            </a:extLst>
          </p:cNvPr>
          <p:cNvSpPr txBox="1"/>
          <p:nvPr/>
        </p:nvSpPr>
        <p:spPr>
          <a:xfrm>
            <a:off x="1588957" y="3312826"/>
            <a:ext cx="2098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C0C0C0"/>
                </a:highlight>
              </a:rPr>
              <a:t>Planter des clous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67627BCC-432B-3D46-9C9D-B31673F70B39}"/>
              </a:ext>
            </a:extLst>
          </p:cNvPr>
          <p:cNvSpPr txBox="1"/>
          <p:nvPr/>
        </p:nvSpPr>
        <p:spPr>
          <a:xfrm>
            <a:off x="4946754" y="6100997"/>
            <a:ext cx="2353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C0C0C0"/>
                </a:highlight>
              </a:rPr>
              <a:t>Utiliser le marteau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3BA32540-4C9E-6C46-A9EC-BCF08574222A}"/>
              </a:ext>
            </a:extLst>
          </p:cNvPr>
          <p:cNvSpPr txBox="1"/>
          <p:nvPr/>
        </p:nvSpPr>
        <p:spPr>
          <a:xfrm>
            <a:off x="8610600" y="34290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C0C0C0"/>
                </a:highlight>
              </a:rPr>
              <a:t>Percer et visser  </a:t>
            </a:r>
          </a:p>
        </p:txBody>
      </p:sp>
    </p:spTree>
    <p:extLst>
      <p:ext uri="{BB962C8B-B14F-4D97-AF65-F5344CB8AC3E}">
        <p14:creationId xmlns:p14="http://schemas.microsoft.com/office/powerpoint/2010/main" val="30376794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5851E1E-9530-7A44-B413-050CA5608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343339"/>
            <a:ext cx="12039600" cy="1417320"/>
          </a:xfrm>
        </p:spPr>
        <p:txBody>
          <a:bodyPr>
            <a:normAutofit/>
          </a:bodyPr>
          <a:lstStyle/>
          <a:p>
            <a:r>
              <a:rPr lang="fr-FR" dirty="0"/>
              <a:t>Les apprentissages sont très </a:t>
            </a:r>
            <a:r>
              <a:rPr lang="fr-FR" b="1" dirty="0"/>
              <a:t>variés</a:t>
            </a:r>
            <a:r>
              <a:rPr lang="fr-FR" dirty="0"/>
              <a:t>, </a:t>
            </a:r>
            <a:r>
              <a:rPr lang="fr-FR" b="1" dirty="0"/>
              <a:t>ludiques</a:t>
            </a:r>
            <a:r>
              <a:rPr lang="fr-FR" dirty="0"/>
              <a:t> et </a:t>
            </a:r>
            <a:r>
              <a:rPr lang="fr-FR" b="1" dirty="0"/>
              <a:t>transdisciplinaires</a:t>
            </a:r>
            <a:r>
              <a:rPr lang="fr-FR" dirty="0"/>
              <a:t>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05BCFBBA-C0C3-4045-AAB5-77B50F144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3078" y="3705357"/>
            <a:ext cx="3812781" cy="2939676"/>
          </a:xfrm>
          <a:prstGeom prst="rect">
            <a:avLst/>
          </a:prstGeom>
        </p:spPr>
      </p:pic>
      <p:pic>
        <p:nvPicPr>
          <p:cNvPr id="10" name="Image 9" descr="Une image contenant personne, gens, groupe&#10;&#10;Description générée automatiquement">
            <a:extLst>
              <a:ext uri="{FF2B5EF4-FFF2-40B4-BE49-F238E27FC236}">
                <a16:creationId xmlns:a16="http://schemas.microsoft.com/office/drawing/2014/main" xmlns="" id="{52FB5518-6756-4C4F-8E2C-CE669A40F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539" y="1990857"/>
            <a:ext cx="4572000" cy="3429000"/>
          </a:xfrm>
          <a:prstGeom prst="rect">
            <a:avLst/>
          </a:prstGeom>
        </p:spPr>
      </p:pic>
      <p:pic>
        <p:nvPicPr>
          <p:cNvPr id="14" name="Image 13" descr="Une image contenant ciel, extérieur&#10;&#10;Description générée automatiquement">
            <a:extLst>
              <a:ext uri="{FF2B5EF4-FFF2-40B4-BE49-F238E27FC236}">
                <a16:creationId xmlns:a16="http://schemas.microsoft.com/office/drawing/2014/main" xmlns="" id="{CA75CE7D-614E-8242-84CC-925CE30D7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19391"/>
            <a:ext cx="3048000" cy="4838609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E582D694-38F7-194B-A696-A3A5FA135DC2}"/>
              </a:ext>
            </a:extLst>
          </p:cNvPr>
          <p:cNvSpPr txBox="1"/>
          <p:nvPr/>
        </p:nvSpPr>
        <p:spPr>
          <a:xfrm>
            <a:off x="8080707" y="2535337"/>
            <a:ext cx="3777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/>
              <a:t>Production d’écrits, réalisation d’affichages, exposés …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xmlns="" id="{38A02831-A242-974B-91E2-F38F4400D66F}"/>
              </a:ext>
            </a:extLst>
          </p:cNvPr>
          <p:cNvSpPr txBox="1"/>
          <p:nvPr/>
        </p:nvSpPr>
        <p:spPr>
          <a:xfrm>
            <a:off x="3387777" y="5591331"/>
            <a:ext cx="4332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/>
              <a:t>Questionner le monde : étude d’un milieu, la mare ; la pollinisation, les chaînes alimentaires ….</a:t>
            </a:r>
          </a:p>
        </p:txBody>
      </p:sp>
    </p:spTree>
    <p:extLst>
      <p:ext uri="{BB962C8B-B14F-4D97-AF65-F5344CB8AC3E}">
        <p14:creationId xmlns:p14="http://schemas.microsoft.com/office/powerpoint/2010/main" val="218912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5CD9C19D-AB8D-8E48-B1C2-881EACE8A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485" y="737516"/>
            <a:ext cx="10515600" cy="4160520"/>
          </a:xfrm>
        </p:spPr>
        <p:txBody>
          <a:bodyPr/>
          <a:lstStyle/>
          <a:p>
            <a:r>
              <a:rPr lang="fr-FR" b="1" dirty="0"/>
              <a:t>Sensibilisation à l’</a:t>
            </a:r>
            <a:r>
              <a:rPr lang="fr-FR" b="1" dirty="0" err="1"/>
              <a:t>environnemment</a:t>
            </a:r>
            <a:r>
              <a:rPr lang="fr-FR" b="1" dirty="0"/>
              <a:t> </a:t>
            </a:r>
            <a:r>
              <a:rPr lang="fr-FR" dirty="0"/>
              <a:t>: au gaspillage, au développement durable, à la pollution, au recyclage …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/>
              <a:t> </a:t>
            </a:r>
          </a:p>
          <a:p>
            <a:r>
              <a:rPr lang="fr-FR" b="1" dirty="0"/>
              <a:t>Alimentation locale </a:t>
            </a:r>
            <a:r>
              <a:rPr lang="fr-FR" dirty="0"/>
              <a:t>: fournir la cantine. Les premières salades ont déjà été dégustées !</a:t>
            </a:r>
          </a:p>
        </p:txBody>
      </p:sp>
    </p:spTree>
    <p:extLst>
      <p:ext uri="{BB962C8B-B14F-4D97-AF65-F5344CB8AC3E}">
        <p14:creationId xmlns:p14="http://schemas.microsoft.com/office/powerpoint/2010/main" val="27363006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aphic 1">
            <a:extLst>
              <a:ext uri="{FF2B5EF4-FFF2-40B4-BE49-F238E27FC236}">
                <a16:creationId xmlns:a16="http://schemas.microsoft.com/office/drawing/2014/main" xmlns="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xmlns="" id="{0A597D97-203B-498B-95D3-E90DC96103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 descr="Une image contenant extérieur, arbre, montagne, plante&#10;&#10;Description générée automatiquement">
            <a:extLst>
              <a:ext uri="{FF2B5EF4-FFF2-40B4-BE49-F238E27FC236}">
                <a16:creationId xmlns:a16="http://schemas.microsoft.com/office/drawing/2014/main" xmlns="" id="{E21A4133-1FCE-F34D-B39F-2632B845AC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508" b="11569"/>
          <a:stretch/>
        </p:blipFill>
        <p:spPr>
          <a:xfrm>
            <a:off x="4257207" y="9"/>
            <a:ext cx="7934794" cy="3387537"/>
          </a:xfrm>
          <a:prstGeom prst="rect">
            <a:avLst/>
          </a:prstGeom>
        </p:spPr>
      </p:pic>
      <p:pic>
        <p:nvPicPr>
          <p:cNvPr id="4" name="Image 3" descr="Une image contenant ciel, extérieur, terrain, herbe&#10;&#10;Description générée automatiquement">
            <a:extLst>
              <a:ext uri="{FF2B5EF4-FFF2-40B4-BE49-F238E27FC236}">
                <a16:creationId xmlns:a16="http://schemas.microsoft.com/office/drawing/2014/main" xmlns="" id="{0CAA4755-F996-9842-B0C0-BA092D7812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716" r="2" b="13583"/>
          <a:stretch/>
        </p:blipFill>
        <p:spPr>
          <a:xfrm>
            <a:off x="4636168" y="3429000"/>
            <a:ext cx="7555832" cy="3383280"/>
          </a:xfrm>
          <a:prstGeom prst="rect">
            <a:avLst/>
          </a:prstGeom>
        </p:spPr>
      </p:pic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xmlns="" id="{6A6EF10E-DF41-4BD3-8EB4-6F646531DC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4272" cy="6858000"/>
          </a:xfrm>
          <a:custGeom>
            <a:avLst/>
            <a:gdLst>
              <a:gd name="connsiteX0" fmla="*/ 0 w 6244272"/>
              <a:gd name="connsiteY0" fmla="*/ 0 h 6858000"/>
              <a:gd name="connsiteX1" fmla="*/ 732568 w 6244272"/>
              <a:gd name="connsiteY1" fmla="*/ 0 h 6858000"/>
              <a:gd name="connsiteX2" fmla="*/ 947849 w 6244272"/>
              <a:gd name="connsiteY2" fmla="*/ 0 h 6858000"/>
              <a:gd name="connsiteX3" fmla="*/ 1823619 w 6244272"/>
              <a:gd name="connsiteY3" fmla="*/ 0 h 6858000"/>
              <a:gd name="connsiteX4" fmla="*/ 5235673 w 6244272"/>
              <a:gd name="connsiteY4" fmla="*/ 0 h 6858000"/>
              <a:gd name="connsiteX5" fmla="*/ 4933297 w 6244272"/>
              <a:gd name="connsiteY5" fmla="*/ 110269 h 6858000"/>
              <a:gd name="connsiteX6" fmla="*/ 4976910 w 6244272"/>
              <a:gd name="connsiteY6" fmla="*/ 135168 h 6858000"/>
              <a:gd name="connsiteX7" fmla="*/ 5238580 w 6244272"/>
              <a:gd name="connsiteY7" fmla="*/ 71141 h 6858000"/>
              <a:gd name="connsiteX8" fmla="*/ 5290914 w 6244272"/>
              <a:gd name="connsiteY8" fmla="*/ 88927 h 6858000"/>
              <a:gd name="connsiteX9" fmla="*/ 5264747 w 6244272"/>
              <a:gd name="connsiteY9" fmla="*/ 163625 h 6858000"/>
              <a:gd name="connsiteX10" fmla="*/ 5151357 w 6244272"/>
              <a:gd name="connsiteY10" fmla="*/ 192082 h 6858000"/>
              <a:gd name="connsiteX11" fmla="*/ 4974002 w 6244272"/>
              <a:gd name="connsiteY11" fmla="*/ 373491 h 6858000"/>
              <a:gd name="connsiteX12" fmla="*/ 5241488 w 6244272"/>
              <a:gd name="connsiteY12" fmla="*/ 352148 h 6858000"/>
              <a:gd name="connsiteX13" fmla="*/ 5288007 w 6244272"/>
              <a:gd name="connsiteY13" fmla="*/ 394834 h 6858000"/>
              <a:gd name="connsiteX14" fmla="*/ 5305452 w 6244272"/>
              <a:gd name="connsiteY14" fmla="*/ 451747 h 6858000"/>
              <a:gd name="connsiteX15" fmla="*/ 5383953 w 6244272"/>
              <a:gd name="connsiteY15" fmla="*/ 359262 h 6858000"/>
              <a:gd name="connsiteX16" fmla="*/ 5450825 w 6244272"/>
              <a:gd name="connsiteY16" fmla="*/ 334364 h 6858000"/>
              <a:gd name="connsiteX17" fmla="*/ 5471177 w 6244272"/>
              <a:gd name="connsiteY17" fmla="*/ 416176 h 6858000"/>
              <a:gd name="connsiteX18" fmla="*/ 5410121 w 6244272"/>
              <a:gd name="connsiteY18" fmla="*/ 505101 h 6858000"/>
              <a:gd name="connsiteX19" fmla="*/ 5247303 w 6244272"/>
              <a:gd name="connsiteY19" fmla="*/ 558458 h 6858000"/>
              <a:gd name="connsiteX20" fmla="*/ 5421750 w 6244272"/>
              <a:gd name="connsiteY20" fmla="*/ 558458 h 6858000"/>
              <a:gd name="connsiteX21" fmla="*/ 5622364 w 6244272"/>
              <a:gd name="connsiteY21" fmla="*/ 522887 h 6858000"/>
              <a:gd name="connsiteX22" fmla="*/ 5834608 w 6244272"/>
              <a:gd name="connsiteY22" fmla="*/ 533558 h 6858000"/>
              <a:gd name="connsiteX23" fmla="*/ 6035223 w 6244272"/>
              <a:gd name="connsiteY23" fmla="*/ 462417 h 6858000"/>
              <a:gd name="connsiteX24" fmla="*/ 6238745 w 6244272"/>
              <a:gd name="connsiteY24" fmla="*/ 465975 h 6858000"/>
              <a:gd name="connsiteX25" fmla="*/ 5337434 w 6244272"/>
              <a:gd name="connsiteY25" fmla="*/ 910606 h 6858000"/>
              <a:gd name="connsiteX26" fmla="*/ 5381046 w 6244272"/>
              <a:gd name="connsiteY26" fmla="*/ 921277 h 6858000"/>
              <a:gd name="connsiteX27" fmla="*/ 5439195 w 6244272"/>
              <a:gd name="connsiteY27" fmla="*/ 949734 h 6858000"/>
              <a:gd name="connsiteX28" fmla="*/ 5395583 w 6244272"/>
              <a:gd name="connsiteY28" fmla="*/ 1006647 h 6858000"/>
              <a:gd name="connsiteX29" fmla="*/ 5160079 w 6244272"/>
              <a:gd name="connsiteY29" fmla="*/ 1113358 h 6858000"/>
              <a:gd name="connsiteX30" fmla="*/ 5101930 w 6244272"/>
              <a:gd name="connsiteY30" fmla="*/ 1220069 h 6858000"/>
              <a:gd name="connsiteX31" fmla="*/ 5174617 w 6244272"/>
              <a:gd name="connsiteY31" fmla="*/ 1209399 h 6858000"/>
              <a:gd name="connsiteX32" fmla="*/ 5238580 w 6244272"/>
              <a:gd name="connsiteY32" fmla="*/ 1230741 h 6858000"/>
              <a:gd name="connsiteX33" fmla="*/ 5212414 w 6244272"/>
              <a:gd name="connsiteY33" fmla="*/ 1365909 h 6858000"/>
              <a:gd name="connsiteX34" fmla="*/ 4878056 w 6244272"/>
              <a:gd name="connsiteY34" fmla="*/ 1540204 h 6858000"/>
              <a:gd name="connsiteX35" fmla="*/ 4848982 w 6244272"/>
              <a:gd name="connsiteY35" fmla="*/ 1597117 h 6858000"/>
              <a:gd name="connsiteX36" fmla="*/ 4889686 w 6244272"/>
              <a:gd name="connsiteY36" fmla="*/ 1636245 h 6858000"/>
              <a:gd name="connsiteX37" fmla="*/ 4997261 w 6244272"/>
              <a:gd name="connsiteY37" fmla="*/ 1657587 h 6858000"/>
              <a:gd name="connsiteX38" fmla="*/ 4846074 w 6244272"/>
              <a:gd name="connsiteY38" fmla="*/ 1849668 h 6858000"/>
              <a:gd name="connsiteX39" fmla="*/ 4790832 w 6244272"/>
              <a:gd name="connsiteY39" fmla="*/ 1903025 h 6858000"/>
              <a:gd name="connsiteX40" fmla="*/ 4694886 w 6244272"/>
              <a:gd name="connsiteY40" fmla="*/ 1984836 h 6858000"/>
              <a:gd name="connsiteX41" fmla="*/ 4694886 w 6244272"/>
              <a:gd name="connsiteY41" fmla="*/ 2013292 h 6858000"/>
              <a:gd name="connsiteX42" fmla="*/ 4822814 w 6244272"/>
              <a:gd name="connsiteY42" fmla="*/ 2102219 h 6858000"/>
              <a:gd name="connsiteX43" fmla="*/ 5055411 w 6244272"/>
              <a:gd name="connsiteY43" fmla="*/ 2077320 h 6858000"/>
              <a:gd name="connsiteX44" fmla="*/ 4712331 w 6244272"/>
              <a:gd name="connsiteY44" fmla="*/ 2208931 h 6858000"/>
              <a:gd name="connsiteX45" fmla="*/ 5822979 w 6244272"/>
              <a:gd name="connsiteY45" fmla="*/ 1892353 h 6858000"/>
              <a:gd name="connsiteX46" fmla="*/ 5753200 w 6244272"/>
              <a:gd name="connsiteY46" fmla="*/ 1974165 h 6858000"/>
              <a:gd name="connsiteX47" fmla="*/ 5363601 w 6244272"/>
              <a:gd name="connsiteY47" fmla="*/ 2191146 h 6858000"/>
              <a:gd name="connsiteX48" fmla="*/ 5253118 w 6244272"/>
              <a:gd name="connsiteY48" fmla="*/ 2326314 h 6858000"/>
              <a:gd name="connsiteX49" fmla="*/ 5136819 w 6244272"/>
              <a:gd name="connsiteY49" fmla="*/ 2401012 h 6858000"/>
              <a:gd name="connsiteX50" fmla="*/ 4974002 w 6244272"/>
              <a:gd name="connsiteY50" fmla="*/ 2401012 h 6858000"/>
              <a:gd name="connsiteX51" fmla="*/ 4857704 w 6244272"/>
              <a:gd name="connsiteY51" fmla="*/ 2518395 h 6858000"/>
              <a:gd name="connsiteX52" fmla="*/ 4976910 w 6244272"/>
              <a:gd name="connsiteY52" fmla="*/ 2543294 h 6858000"/>
              <a:gd name="connsiteX53" fmla="*/ 5116467 w 6244272"/>
              <a:gd name="connsiteY53" fmla="*/ 2525509 h 6858000"/>
              <a:gd name="connsiteX54" fmla="*/ 5273470 w 6244272"/>
              <a:gd name="connsiteY54" fmla="*/ 2564636 h 6858000"/>
              <a:gd name="connsiteX55" fmla="*/ 5418843 w 6244272"/>
              <a:gd name="connsiteY55" fmla="*/ 2532623 h 6858000"/>
              <a:gd name="connsiteX56" fmla="*/ 5593290 w 6244272"/>
              <a:gd name="connsiteY56" fmla="*/ 2553965 h 6858000"/>
              <a:gd name="connsiteX57" fmla="*/ 5648532 w 6244272"/>
              <a:gd name="connsiteY57" fmla="*/ 2692689 h 6858000"/>
              <a:gd name="connsiteX58" fmla="*/ 5665976 w 6244272"/>
              <a:gd name="connsiteY58" fmla="*/ 2703362 h 6858000"/>
              <a:gd name="connsiteX59" fmla="*/ 5988704 w 6244272"/>
              <a:gd name="connsiteY59" fmla="*/ 2923898 h 6858000"/>
              <a:gd name="connsiteX60" fmla="*/ 6078835 w 6244272"/>
              <a:gd name="connsiteY60" fmla="*/ 2941684 h 6858000"/>
              <a:gd name="connsiteX61" fmla="*/ 5546771 w 6244272"/>
              <a:gd name="connsiteY61" fmla="*/ 3329402 h 6858000"/>
              <a:gd name="connsiteX62" fmla="*/ 5904388 w 6244272"/>
              <a:gd name="connsiteY62" fmla="*/ 3229805 h 6858000"/>
              <a:gd name="connsiteX63" fmla="*/ 5953814 w 6244272"/>
              <a:gd name="connsiteY63" fmla="*/ 3393429 h 6858000"/>
              <a:gd name="connsiteX64" fmla="*/ 5785182 w 6244272"/>
              <a:gd name="connsiteY64" fmla="*/ 3539269 h 6858000"/>
              <a:gd name="connsiteX65" fmla="*/ 5724125 w 6244272"/>
              <a:gd name="connsiteY65" fmla="*/ 3827390 h 6858000"/>
              <a:gd name="connsiteX66" fmla="*/ 5753200 w 6244272"/>
              <a:gd name="connsiteY66" fmla="*/ 4090612 h 6858000"/>
              <a:gd name="connsiteX67" fmla="*/ 5825886 w 6244272"/>
              <a:gd name="connsiteY67" fmla="*/ 4172424 h 6858000"/>
              <a:gd name="connsiteX68" fmla="*/ 5930554 w 6244272"/>
              <a:gd name="connsiteY68" fmla="*/ 4321821 h 6858000"/>
              <a:gd name="connsiteX69" fmla="*/ 5994519 w 6244272"/>
              <a:gd name="connsiteY69" fmla="*/ 4414305 h 6858000"/>
              <a:gd name="connsiteX70" fmla="*/ 6218393 w 6244272"/>
              <a:gd name="connsiteY70" fmla="*/ 4378734 h 6858000"/>
              <a:gd name="connsiteX71" fmla="*/ 5918925 w 6244272"/>
              <a:gd name="connsiteY71" fmla="*/ 4613499 h 6858000"/>
              <a:gd name="connsiteX72" fmla="*/ 6160243 w 6244272"/>
              <a:gd name="connsiteY72" fmla="*/ 4585042 h 6858000"/>
              <a:gd name="connsiteX73" fmla="*/ 6238745 w 6244272"/>
              <a:gd name="connsiteY73" fmla="*/ 4602828 h 6858000"/>
              <a:gd name="connsiteX74" fmla="*/ 6195133 w 6244272"/>
              <a:gd name="connsiteY74" fmla="*/ 4677526 h 6858000"/>
              <a:gd name="connsiteX75" fmla="*/ 6017778 w 6244272"/>
              <a:gd name="connsiteY75" fmla="*/ 4805580 h 6858000"/>
              <a:gd name="connsiteX76" fmla="*/ 5651439 w 6244272"/>
              <a:gd name="connsiteY76" fmla="*/ 5154171 h 6858000"/>
              <a:gd name="connsiteX77" fmla="*/ 6006149 w 6244272"/>
              <a:gd name="connsiteY77" fmla="*/ 4994104 h 6858000"/>
              <a:gd name="connsiteX78" fmla="*/ 5633994 w 6244272"/>
              <a:gd name="connsiteY78" fmla="*/ 5353367 h 6858000"/>
              <a:gd name="connsiteX79" fmla="*/ 5552586 w 6244272"/>
              <a:gd name="connsiteY79" fmla="*/ 5474306 h 6858000"/>
              <a:gd name="connsiteX80" fmla="*/ 5383953 w 6244272"/>
              <a:gd name="connsiteY80" fmla="*/ 5769542 h 6858000"/>
              <a:gd name="connsiteX81" fmla="*/ 5392675 w 6244272"/>
              <a:gd name="connsiteY81" fmla="*/ 5801555 h 6858000"/>
              <a:gd name="connsiteX82" fmla="*/ 5584568 w 6244272"/>
              <a:gd name="connsiteY82" fmla="*/ 5755314 h 6858000"/>
              <a:gd name="connsiteX83" fmla="*/ 5334526 w 6244272"/>
              <a:gd name="connsiteY83" fmla="*/ 6004307 h 6858000"/>
              <a:gd name="connsiteX84" fmla="*/ 5075763 w 6244272"/>
              <a:gd name="connsiteY84" fmla="*/ 6196388 h 6858000"/>
              <a:gd name="connsiteX85" fmla="*/ 5258933 w 6244272"/>
              <a:gd name="connsiteY85" fmla="*/ 6167932 h 6858000"/>
              <a:gd name="connsiteX86" fmla="*/ 5511881 w 6244272"/>
              <a:gd name="connsiteY86" fmla="*/ 6057663 h 6858000"/>
              <a:gd name="connsiteX87" fmla="*/ 5599105 w 6244272"/>
              <a:gd name="connsiteY87" fmla="*/ 6100347 h 6858000"/>
              <a:gd name="connsiteX88" fmla="*/ 5360693 w 6244272"/>
              <a:gd name="connsiteY88" fmla="*/ 6281757 h 6858000"/>
              <a:gd name="connsiteX89" fmla="*/ 5224043 w 6244272"/>
              <a:gd name="connsiteY89" fmla="*/ 6367127 h 6858000"/>
              <a:gd name="connsiteX90" fmla="*/ 5168801 w 6244272"/>
              <a:gd name="connsiteY90" fmla="*/ 6431153 h 6858000"/>
              <a:gd name="connsiteX91" fmla="*/ 5011799 w 6244272"/>
              <a:gd name="connsiteY91" fmla="*/ 6658805 h 6858000"/>
              <a:gd name="connsiteX92" fmla="*/ 4651275 w 6244272"/>
              <a:gd name="connsiteY92" fmla="*/ 6858000 h 6858000"/>
              <a:gd name="connsiteX93" fmla="*/ 1823619 w 6244272"/>
              <a:gd name="connsiteY93" fmla="*/ 6858000 h 6858000"/>
              <a:gd name="connsiteX94" fmla="*/ 947849 w 6244272"/>
              <a:gd name="connsiteY94" fmla="*/ 6858000 h 6858000"/>
              <a:gd name="connsiteX95" fmla="*/ 732568 w 6244272"/>
              <a:gd name="connsiteY95" fmla="*/ 6858000 h 6858000"/>
              <a:gd name="connsiteX96" fmla="*/ 0 w 6244272"/>
              <a:gd name="connsiteY9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244272" h="6858000">
                <a:moveTo>
                  <a:pt x="0" y="0"/>
                </a:moveTo>
                <a:lnTo>
                  <a:pt x="732568" y="0"/>
                </a:lnTo>
                <a:lnTo>
                  <a:pt x="947849" y="0"/>
                </a:lnTo>
                <a:lnTo>
                  <a:pt x="1823619" y="0"/>
                </a:lnTo>
                <a:lnTo>
                  <a:pt x="5235673" y="0"/>
                </a:lnTo>
                <a:cubicBezTo>
                  <a:pt x="5133912" y="35571"/>
                  <a:pt x="5035058" y="78255"/>
                  <a:pt x="4933297" y="110269"/>
                </a:cubicBezTo>
                <a:cubicBezTo>
                  <a:pt x="4947835" y="145839"/>
                  <a:pt x="4962372" y="138725"/>
                  <a:pt x="4976910" y="135168"/>
                </a:cubicBezTo>
                <a:cubicBezTo>
                  <a:pt x="5064133" y="120941"/>
                  <a:pt x="5154264" y="110269"/>
                  <a:pt x="5238580" y="71141"/>
                </a:cubicBezTo>
                <a:cubicBezTo>
                  <a:pt x="5258933" y="64027"/>
                  <a:pt x="5282192" y="64027"/>
                  <a:pt x="5290914" y="88927"/>
                </a:cubicBezTo>
                <a:cubicBezTo>
                  <a:pt x="5305452" y="124497"/>
                  <a:pt x="5285100" y="145839"/>
                  <a:pt x="5264747" y="163625"/>
                </a:cubicBezTo>
                <a:cubicBezTo>
                  <a:pt x="5229858" y="195638"/>
                  <a:pt x="5189154" y="188525"/>
                  <a:pt x="5151357" y="192082"/>
                </a:cubicBezTo>
                <a:cubicBezTo>
                  <a:pt x="5046689" y="209867"/>
                  <a:pt x="4997261" y="259665"/>
                  <a:pt x="4974002" y="373491"/>
                </a:cubicBezTo>
                <a:cubicBezTo>
                  <a:pt x="5064133" y="327250"/>
                  <a:pt x="5154264" y="384162"/>
                  <a:pt x="5241488" y="352148"/>
                </a:cubicBezTo>
                <a:cubicBezTo>
                  <a:pt x="5264747" y="345034"/>
                  <a:pt x="5299637" y="355706"/>
                  <a:pt x="5288007" y="394834"/>
                </a:cubicBezTo>
                <a:cubicBezTo>
                  <a:pt x="5276378" y="430405"/>
                  <a:pt x="5238580" y="458860"/>
                  <a:pt x="5305452" y="451747"/>
                </a:cubicBezTo>
                <a:cubicBezTo>
                  <a:pt x="5354879" y="448189"/>
                  <a:pt x="5369416" y="405504"/>
                  <a:pt x="5383953" y="359262"/>
                </a:cubicBezTo>
                <a:cubicBezTo>
                  <a:pt x="5395583" y="334364"/>
                  <a:pt x="5427565" y="320135"/>
                  <a:pt x="5450825" y="334364"/>
                </a:cubicBezTo>
                <a:cubicBezTo>
                  <a:pt x="5479899" y="348592"/>
                  <a:pt x="5471177" y="387720"/>
                  <a:pt x="5471177" y="416176"/>
                </a:cubicBezTo>
                <a:cubicBezTo>
                  <a:pt x="5474085" y="469532"/>
                  <a:pt x="5450825" y="494431"/>
                  <a:pt x="5410121" y="505101"/>
                </a:cubicBezTo>
                <a:cubicBezTo>
                  <a:pt x="5360693" y="519330"/>
                  <a:pt x="5311267" y="537116"/>
                  <a:pt x="5247303" y="558458"/>
                </a:cubicBezTo>
                <a:cubicBezTo>
                  <a:pt x="5317082" y="594028"/>
                  <a:pt x="5369416" y="586915"/>
                  <a:pt x="5421750" y="558458"/>
                </a:cubicBezTo>
                <a:cubicBezTo>
                  <a:pt x="5485714" y="526444"/>
                  <a:pt x="5570030" y="483759"/>
                  <a:pt x="5622364" y="522887"/>
                </a:cubicBezTo>
                <a:cubicBezTo>
                  <a:pt x="5700865" y="579800"/>
                  <a:pt x="5764829" y="544229"/>
                  <a:pt x="5834608" y="533558"/>
                </a:cubicBezTo>
                <a:cubicBezTo>
                  <a:pt x="5979982" y="512216"/>
                  <a:pt x="5889850" y="480203"/>
                  <a:pt x="6035223" y="462417"/>
                </a:cubicBezTo>
                <a:cubicBezTo>
                  <a:pt x="6093372" y="455303"/>
                  <a:pt x="6154429" y="426847"/>
                  <a:pt x="6238745" y="465975"/>
                </a:cubicBezTo>
                <a:cubicBezTo>
                  <a:pt x="5857868" y="672284"/>
                  <a:pt x="5677606" y="658055"/>
                  <a:pt x="5337434" y="910606"/>
                </a:cubicBezTo>
                <a:cubicBezTo>
                  <a:pt x="5351971" y="935506"/>
                  <a:pt x="5366508" y="924835"/>
                  <a:pt x="5381046" y="921277"/>
                </a:cubicBezTo>
                <a:cubicBezTo>
                  <a:pt x="5404305" y="917720"/>
                  <a:pt x="5433380" y="903491"/>
                  <a:pt x="5439195" y="949734"/>
                </a:cubicBezTo>
                <a:cubicBezTo>
                  <a:pt x="5442103" y="985305"/>
                  <a:pt x="5424657" y="1003089"/>
                  <a:pt x="5395583" y="1006647"/>
                </a:cubicBezTo>
                <a:cubicBezTo>
                  <a:pt x="5311267" y="1020875"/>
                  <a:pt x="5235673" y="1070674"/>
                  <a:pt x="5160079" y="1113358"/>
                </a:cubicBezTo>
                <a:cubicBezTo>
                  <a:pt x="5125190" y="1131144"/>
                  <a:pt x="5087393" y="1156043"/>
                  <a:pt x="5101930" y="1220069"/>
                </a:cubicBezTo>
                <a:cubicBezTo>
                  <a:pt x="5131004" y="1237855"/>
                  <a:pt x="5151357" y="1212955"/>
                  <a:pt x="5174617" y="1209399"/>
                </a:cubicBezTo>
                <a:cubicBezTo>
                  <a:pt x="5197876" y="1205842"/>
                  <a:pt x="5253118" y="1220069"/>
                  <a:pt x="5238580" y="1230741"/>
                </a:cubicBezTo>
                <a:cubicBezTo>
                  <a:pt x="5171709" y="1269868"/>
                  <a:pt x="5293822" y="1365909"/>
                  <a:pt x="5212414" y="1365909"/>
                </a:cubicBezTo>
                <a:cubicBezTo>
                  <a:pt x="5078671" y="1365909"/>
                  <a:pt x="5005984" y="1536647"/>
                  <a:pt x="4878056" y="1540204"/>
                </a:cubicBezTo>
                <a:cubicBezTo>
                  <a:pt x="4857704" y="1540204"/>
                  <a:pt x="4848982" y="1572219"/>
                  <a:pt x="4848982" y="1597117"/>
                </a:cubicBezTo>
                <a:cubicBezTo>
                  <a:pt x="4848982" y="1629132"/>
                  <a:pt x="4869333" y="1632688"/>
                  <a:pt x="4889686" y="1636245"/>
                </a:cubicBezTo>
                <a:cubicBezTo>
                  <a:pt x="4921668" y="1639802"/>
                  <a:pt x="4956557" y="1597117"/>
                  <a:pt x="4997261" y="1657587"/>
                </a:cubicBezTo>
                <a:cubicBezTo>
                  <a:pt x="4921668" y="1693158"/>
                  <a:pt x="4843167" y="1728729"/>
                  <a:pt x="4846074" y="1849668"/>
                </a:cubicBezTo>
                <a:cubicBezTo>
                  <a:pt x="4846074" y="1881683"/>
                  <a:pt x="4814092" y="1895910"/>
                  <a:pt x="4790832" y="1903025"/>
                </a:cubicBezTo>
                <a:cubicBezTo>
                  <a:pt x="4750128" y="1917252"/>
                  <a:pt x="4718146" y="1938595"/>
                  <a:pt x="4694886" y="1984836"/>
                </a:cubicBezTo>
                <a:cubicBezTo>
                  <a:pt x="4694886" y="1995507"/>
                  <a:pt x="4694886" y="2002622"/>
                  <a:pt x="4694886" y="2013292"/>
                </a:cubicBezTo>
                <a:cubicBezTo>
                  <a:pt x="4700701" y="2123562"/>
                  <a:pt x="4758850" y="2120004"/>
                  <a:pt x="4822814" y="2102219"/>
                </a:cubicBezTo>
                <a:cubicBezTo>
                  <a:pt x="4898408" y="2080877"/>
                  <a:pt x="4974002" y="2038192"/>
                  <a:pt x="5055411" y="2077320"/>
                </a:cubicBezTo>
                <a:cubicBezTo>
                  <a:pt x="4942020" y="2130676"/>
                  <a:pt x="4817000" y="2134233"/>
                  <a:pt x="4712331" y="2208931"/>
                </a:cubicBezTo>
                <a:cubicBezTo>
                  <a:pt x="5101930" y="2223159"/>
                  <a:pt x="5445010" y="1984836"/>
                  <a:pt x="5822979" y="1892353"/>
                </a:cubicBezTo>
                <a:cubicBezTo>
                  <a:pt x="5811349" y="1952823"/>
                  <a:pt x="5779367" y="1967051"/>
                  <a:pt x="5753200" y="1974165"/>
                </a:cubicBezTo>
                <a:cubicBezTo>
                  <a:pt x="5613642" y="2020407"/>
                  <a:pt x="5491529" y="2112891"/>
                  <a:pt x="5363601" y="2191146"/>
                </a:cubicBezTo>
                <a:cubicBezTo>
                  <a:pt x="5311267" y="2223159"/>
                  <a:pt x="5273470" y="2258731"/>
                  <a:pt x="5253118" y="2326314"/>
                </a:cubicBezTo>
                <a:cubicBezTo>
                  <a:pt x="5235673" y="2390340"/>
                  <a:pt x="5200783" y="2418796"/>
                  <a:pt x="5136819" y="2401012"/>
                </a:cubicBezTo>
                <a:cubicBezTo>
                  <a:pt x="5084485" y="2386784"/>
                  <a:pt x="5029243" y="2393898"/>
                  <a:pt x="4974002" y="2401012"/>
                </a:cubicBezTo>
                <a:cubicBezTo>
                  <a:pt x="4912946" y="2408126"/>
                  <a:pt x="4843167" y="2479267"/>
                  <a:pt x="4857704" y="2518395"/>
                </a:cubicBezTo>
                <a:cubicBezTo>
                  <a:pt x="4886778" y="2582422"/>
                  <a:pt x="4936205" y="2550408"/>
                  <a:pt x="4976910" y="2543294"/>
                </a:cubicBezTo>
                <a:cubicBezTo>
                  <a:pt x="5026336" y="2536181"/>
                  <a:pt x="5116467" y="2518395"/>
                  <a:pt x="5116467" y="2525509"/>
                </a:cubicBezTo>
                <a:cubicBezTo>
                  <a:pt x="5148450" y="2685576"/>
                  <a:pt x="5221136" y="2564636"/>
                  <a:pt x="5273470" y="2564636"/>
                </a:cubicBezTo>
                <a:cubicBezTo>
                  <a:pt x="5322897" y="2564636"/>
                  <a:pt x="5372323" y="2546851"/>
                  <a:pt x="5418843" y="2532623"/>
                </a:cubicBezTo>
                <a:cubicBezTo>
                  <a:pt x="5479899" y="2514837"/>
                  <a:pt x="5535140" y="2546851"/>
                  <a:pt x="5593290" y="2553965"/>
                </a:cubicBezTo>
                <a:cubicBezTo>
                  <a:pt x="5645624" y="2561080"/>
                  <a:pt x="5616550" y="2653563"/>
                  <a:pt x="5648532" y="2692689"/>
                </a:cubicBezTo>
                <a:cubicBezTo>
                  <a:pt x="5654346" y="2703362"/>
                  <a:pt x="5660161" y="2703362"/>
                  <a:pt x="5665976" y="2703362"/>
                </a:cubicBezTo>
                <a:cubicBezTo>
                  <a:pt x="5683421" y="2980812"/>
                  <a:pt x="5988704" y="2913227"/>
                  <a:pt x="5988704" y="2923898"/>
                </a:cubicBezTo>
                <a:cubicBezTo>
                  <a:pt x="6014871" y="2941684"/>
                  <a:pt x="6046853" y="2899000"/>
                  <a:pt x="6078835" y="2941684"/>
                </a:cubicBezTo>
                <a:cubicBezTo>
                  <a:pt x="5942185" y="3137322"/>
                  <a:pt x="5732847" y="3183563"/>
                  <a:pt x="5546771" y="3329402"/>
                </a:cubicBezTo>
                <a:cubicBezTo>
                  <a:pt x="5700865" y="3379202"/>
                  <a:pt x="5790997" y="3208463"/>
                  <a:pt x="5904388" y="3229805"/>
                </a:cubicBezTo>
                <a:cubicBezTo>
                  <a:pt x="5959629" y="3283162"/>
                  <a:pt x="5793904" y="3368530"/>
                  <a:pt x="5953814" y="3393429"/>
                </a:cubicBezTo>
                <a:cubicBezTo>
                  <a:pt x="5884036" y="3439672"/>
                  <a:pt x="5834608" y="3485914"/>
                  <a:pt x="5785182" y="3539269"/>
                </a:cubicBezTo>
                <a:cubicBezTo>
                  <a:pt x="5700865" y="3635309"/>
                  <a:pt x="5683421" y="3699337"/>
                  <a:pt x="5724125" y="3827390"/>
                </a:cubicBezTo>
                <a:cubicBezTo>
                  <a:pt x="5750293" y="3912759"/>
                  <a:pt x="5788089" y="3991015"/>
                  <a:pt x="5753200" y="4090612"/>
                </a:cubicBezTo>
                <a:cubicBezTo>
                  <a:pt x="5729940" y="4158196"/>
                  <a:pt x="5738663" y="4204438"/>
                  <a:pt x="5825886" y="4172424"/>
                </a:cubicBezTo>
                <a:cubicBezTo>
                  <a:pt x="5918925" y="4140411"/>
                  <a:pt x="5953814" y="4200882"/>
                  <a:pt x="5930554" y="4321821"/>
                </a:cubicBezTo>
                <a:cubicBezTo>
                  <a:pt x="5916018" y="4400076"/>
                  <a:pt x="5930554" y="4424975"/>
                  <a:pt x="5994519" y="4414305"/>
                </a:cubicBezTo>
                <a:cubicBezTo>
                  <a:pt x="6064297" y="4403633"/>
                  <a:pt x="6131169" y="4353835"/>
                  <a:pt x="6218393" y="4378734"/>
                </a:cubicBezTo>
                <a:cubicBezTo>
                  <a:pt x="6148614" y="4521016"/>
                  <a:pt x="6000333" y="4478331"/>
                  <a:pt x="5918925" y="4613499"/>
                </a:cubicBezTo>
                <a:cubicBezTo>
                  <a:pt x="6014871" y="4613499"/>
                  <a:pt x="6090465" y="4613499"/>
                  <a:pt x="6160243" y="4585042"/>
                </a:cubicBezTo>
                <a:cubicBezTo>
                  <a:pt x="6189318" y="4574373"/>
                  <a:pt x="6221300" y="4560144"/>
                  <a:pt x="6238745" y="4602828"/>
                </a:cubicBezTo>
                <a:cubicBezTo>
                  <a:pt x="6259098" y="4652628"/>
                  <a:pt x="6218393" y="4670412"/>
                  <a:pt x="6195133" y="4677526"/>
                </a:cubicBezTo>
                <a:cubicBezTo>
                  <a:pt x="6128261" y="4702425"/>
                  <a:pt x="6075928" y="4759339"/>
                  <a:pt x="6017778" y="4805580"/>
                </a:cubicBezTo>
                <a:cubicBezTo>
                  <a:pt x="5892758" y="4905177"/>
                  <a:pt x="5756107" y="4990547"/>
                  <a:pt x="5651439" y="5154171"/>
                </a:cubicBezTo>
                <a:cubicBezTo>
                  <a:pt x="5782275" y="5111487"/>
                  <a:pt x="5881128" y="5011889"/>
                  <a:pt x="6006149" y="4994104"/>
                </a:cubicBezTo>
                <a:cubicBezTo>
                  <a:pt x="5898572" y="5143500"/>
                  <a:pt x="5761922" y="5243097"/>
                  <a:pt x="5633994" y="5353367"/>
                </a:cubicBezTo>
                <a:cubicBezTo>
                  <a:pt x="5596197" y="5385379"/>
                  <a:pt x="5558400" y="5406721"/>
                  <a:pt x="5552586" y="5474306"/>
                </a:cubicBezTo>
                <a:cubicBezTo>
                  <a:pt x="5535140" y="5605917"/>
                  <a:pt x="5488622" y="5712629"/>
                  <a:pt x="5383953" y="5769542"/>
                </a:cubicBezTo>
                <a:cubicBezTo>
                  <a:pt x="5383953" y="5769542"/>
                  <a:pt x="5389768" y="5790884"/>
                  <a:pt x="5392675" y="5801555"/>
                </a:cubicBezTo>
                <a:cubicBezTo>
                  <a:pt x="5456640" y="5805112"/>
                  <a:pt x="5506066" y="5726858"/>
                  <a:pt x="5584568" y="5755314"/>
                </a:cubicBezTo>
                <a:cubicBezTo>
                  <a:pt x="5506066" y="5862025"/>
                  <a:pt x="5442103" y="5954508"/>
                  <a:pt x="5334526" y="6004307"/>
                </a:cubicBezTo>
                <a:cubicBezTo>
                  <a:pt x="5247303" y="6043434"/>
                  <a:pt x="5139727" y="6068335"/>
                  <a:pt x="5075763" y="6196388"/>
                </a:cubicBezTo>
                <a:cubicBezTo>
                  <a:pt x="5148450" y="6221287"/>
                  <a:pt x="5203691" y="6189274"/>
                  <a:pt x="5258933" y="6167932"/>
                </a:cubicBezTo>
                <a:cubicBezTo>
                  <a:pt x="5343249" y="6132361"/>
                  <a:pt x="5427565" y="6093234"/>
                  <a:pt x="5511881" y="6057663"/>
                </a:cubicBezTo>
                <a:cubicBezTo>
                  <a:pt x="5543864" y="6043434"/>
                  <a:pt x="5578753" y="6036320"/>
                  <a:pt x="5599105" y="6100347"/>
                </a:cubicBezTo>
                <a:cubicBezTo>
                  <a:pt x="5491529" y="6114575"/>
                  <a:pt x="5427565" y="6199945"/>
                  <a:pt x="5360693" y="6281757"/>
                </a:cubicBezTo>
                <a:cubicBezTo>
                  <a:pt x="5322897" y="6327999"/>
                  <a:pt x="5290914" y="6388469"/>
                  <a:pt x="5224043" y="6367127"/>
                </a:cubicBezTo>
                <a:cubicBezTo>
                  <a:pt x="5189154" y="6356456"/>
                  <a:pt x="5165894" y="6388469"/>
                  <a:pt x="5168801" y="6431153"/>
                </a:cubicBezTo>
                <a:cubicBezTo>
                  <a:pt x="5183339" y="6580550"/>
                  <a:pt x="5099022" y="6630349"/>
                  <a:pt x="5011799" y="6658805"/>
                </a:cubicBezTo>
                <a:cubicBezTo>
                  <a:pt x="4883871" y="6701489"/>
                  <a:pt x="4770480" y="6786859"/>
                  <a:pt x="4651275" y="6858000"/>
                </a:cubicBezTo>
                <a:lnTo>
                  <a:pt x="1823619" y="6858000"/>
                </a:lnTo>
                <a:lnTo>
                  <a:pt x="947849" y="6858000"/>
                </a:lnTo>
                <a:lnTo>
                  <a:pt x="73256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3258F211-6D20-1345-ADF8-1A002F340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60" y="-1"/>
            <a:ext cx="4931065" cy="6490741"/>
          </a:xfrm>
          <a:noFill/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2800" i="0" dirty="0"/>
              <a:t>La </a:t>
            </a:r>
            <a:r>
              <a:rPr lang="en-US" sz="2800" i="0" dirty="0" err="1"/>
              <a:t>classe</a:t>
            </a:r>
            <a:r>
              <a:rPr lang="en-US" sz="2800" i="0" dirty="0"/>
              <a:t> des CE1  </a:t>
            </a:r>
            <a:r>
              <a:rPr lang="en-US" sz="2000" i="0" dirty="0"/>
              <a:t>(25 </a:t>
            </a:r>
            <a:r>
              <a:rPr lang="en-US" sz="2000" i="0" dirty="0" err="1"/>
              <a:t>élèves</a:t>
            </a:r>
            <a:r>
              <a:rPr lang="en-US" sz="2000" i="0" dirty="0"/>
              <a:t>)  </a:t>
            </a:r>
            <a:r>
              <a:rPr lang="en-US" sz="2800" i="0" dirty="0"/>
              <a:t>et </a:t>
            </a:r>
            <a:br>
              <a:rPr lang="en-US" sz="2800" i="0" dirty="0"/>
            </a:br>
            <a:r>
              <a:rPr lang="en-US" sz="2800" i="0" dirty="0"/>
              <a:t>la </a:t>
            </a:r>
            <a:r>
              <a:rPr lang="en-US" sz="2800" i="0" dirty="0" err="1"/>
              <a:t>classe</a:t>
            </a:r>
            <a:r>
              <a:rPr lang="en-US" sz="2800" i="0" dirty="0"/>
              <a:t> des CE1-CE2 </a:t>
            </a:r>
            <a:r>
              <a:rPr lang="en-US" sz="2000" i="0" dirty="0"/>
              <a:t> (22 </a:t>
            </a:r>
            <a:r>
              <a:rPr lang="en-US" sz="2000" i="0" dirty="0" err="1"/>
              <a:t>élèves</a:t>
            </a:r>
            <a:r>
              <a:rPr lang="en-US" sz="2000" i="0" dirty="0"/>
              <a:t>)</a:t>
            </a:r>
            <a:r>
              <a:rPr lang="en-US" sz="2800" i="0" dirty="0"/>
              <a:t> </a:t>
            </a:r>
            <a:r>
              <a:rPr lang="en-US" sz="2800" i="0" dirty="0" err="1"/>
              <a:t>participent</a:t>
            </a:r>
            <a:r>
              <a:rPr lang="en-US" sz="2800" i="0" dirty="0"/>
              <a:t> </a:t>
            </a:r>
            <a:r>
              <a:rPr lang="en-US" sz="2800" i="0" dirty="0" err="1"/>
              <a:t>à</a:t>
            </a:r>
            <a:r>
              <a:rPr lang="en-US" sz="2800" i="0" dirty="0"/>
              <a:t> un </a:t>
            </a:r>
            <a:r>
              <a:rPr lang="en-US" sz="2800" b="1" i="0" dirty="0" err="1"/>
              <a:t>projet</a:t>
            </a:r>
            <a:r>
              <a:rPr lang="en-US" sz="2800" b="1" i="0" dirty="0"/>
              <a:t> </a:t>
            </a:r>
            <a:r>
              <a:rPr lang="en-US" sz="2800" b="1" i="0" dirty="0" err="1"/>
              <a:t>d’école</a:t>
            </a:r>
            <a:r>
              <a:rPr lang="en-US" sz="2800" b="1" i="0" dirty="0"/>
              <a:t> :</a:t>
            </a:r>
            <a:r>
              <a:rPr lang="en-US" sz="2800" i="0" dirty="0"/>
              <a:t/>
            </a:r>
            <a:br>
              <a:rPr lang="en-US" sz="2800" i="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 </a:t>
            </a:r>
            <a:r>
              <a:rPr lang="en-US" sz="2800" b="1" dirty="0">
                <a:solidFill>
                  <a:srgbClr val="7030A0"/>
                </a:solidFill>
              </a:rPr>
              <a:t>la </a:t>
            </a:r>
            <a:r>
              <a:rPr lang="en-US" sz="2800" b="1" dirty="0" err="1">
                <a:solidFill>
                  <a:srgbClr val="7030A0"/>
                </a:solidFill>
              </a:rPr>
              <a:t>création</a:t>
            </a:r>
            <a:r>
              <a:rPr lang="en-US" sz="2800" b="1" dirty="0">
                <a:solidFill>
                  <a:srgbClr val="7030A0"/>
                </a:solidFill>
              </a:rPr>
              <a:t> d’un </a:t>
            </a:r>
            <a:r>
              <a:rPr lang="en-US" sz="2800" b="1" dirty="0" err="1">
                <a:solidFill>
                  <a:srgbClr val="7030A0"/>
                </a:solidFill>
              </a:rPr>
              <a:t>jardin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pédagogique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200" i="0" dirty="0"/>
              <a:t>Une </a:t>
            </a:r>
            <a:r>
              <a:rPr lang="en-US" sz="2200" b="1" i="0" dirty="0"/>
              <a:t>séance </a:t>
            </a:r>
            <a:r>
              <a:rPr lang="en-US" sz="2200" b="1" i="0" dirty="0" err="1"/>
              <a:t>hebdomadaire</a:t>
            </a:r>
            <a:r>
              <a:rPr lang="en-US" sz="2200" b="1" i="0" dirty="0"/>
              <a:t> </a:t>
            </a:r>
            <a:r>
              <a:rPr lang="en-US" sz="2200" i="0" dirty="0"/>
              <a:t>possible grâce </a:t>
            </a:r>
            <a:r>
              <a:rPr lang="en-US" sz="2200" i="0" dirty="0" err="1"/>
              <a:t>à</a:t>
            </a:r>
            <a:r>
              <a:rPr lang="en-US" sz="2200" i="0" dirty="0"/>
              <a:t> </a:t>
            </a:r>
            <a:r>
              <a:rPr lang="en-US" sz="2200" i="0" dirty="0" err="1"/>
              <a:t>nos</a:t>
            </a:r>
            <a:r>
              <a:rPr lang="en-US" sz="2200" i="0" dirty="0"/>
              <a:t> </a:t>
            </a:r>
            <a:r>
              <a:rPr lang="en-US" sz="2200" i="0" dirty="0" err="1"/>
              <a:t>partenaires</a:t>
            </a:r>
            <a:r>
              <a:rPr lang="en-US" sz="2200" i="0" dirty="0"/>
              <a:t> : 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>- </a:t>
            </a:r>
            <a:r>
              <a:rPr lang="en-US" sz="2200" u="sng" dirty="0"/>
              <a:t>la </a:t>
            </a:r>
            <a:r>
              <a:rPr lang="en-US" sz="2200" u="sng" dirty="0" err="1"/>
              <a:t>mairie</a:t>
            </a:r>
            <a:r>
              <a:rPr lang="en-US" sz="2200" u="sng" dirty="0"/>
              <a:t> de Sainte Lucie de </a:t>
            </a:r>
            <a:r>
              <a:rPr lang="en-US" sz="2200" u="sng" dirty="0" err="1"/>
              <a:t>PortoVecchio</a:t>
            </a:r>
            <a:r>
              <a:rPr lang="en-US" sz="2200" dirty="0"/>
              <a:t>,</a:t>
            </a:r>
            <a:br>
              <a:rPr lang="en-US" sz="2200" dirty="0"/>
            </a:b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/>
              <a:t>- </a:t>
            </a:r>
            <a:r>
              <a:rPr lang="en-US" sz="2200" u="sng" dirty="0"/>
              <a:t>M. Franchi </a:t>
            </a:r>
            <a:r>
              <a:rPr lang="en-US" sz="2200" dirty="0"/>
              <a:t>, du Parc Naturel Regional de Corse </a:t>
            </a:r>
            <a:br>
              <a:rPr lang="en-US" sz="2200" dirty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>-   </a:t>
            </a:r>
            <a:r>
              <a:rPr lang="en-US" sz="2200" u="sng" dirty="0" err="1"/>
              <a:t>Mme</a:t>
            </a:r>
            <a:r>
              <a:rPr lang="en-US" sz="2200" u="sng" dirty="0"/>
              <a:t> </a:t>
            </a:r>
            <a:r>
              <a:rPr lang="en-US" sz="2200" u="sng" dirty="0" err="1"/>
              <a:t>LeJoubioux</a:t>
            </a:r>
            <a:r>
              <a:rPr lang="en-US" sz="2200" u="sng" dirty="0"/>
              <a:t> </a:t>
            </a:r>
            <a:r>
              <a:rPr lang="en-US" sz="2200" dirty="0"/>
              <a:t>de </a:t>
            </a:r>
            <a:r>
              <a:rPr lang="en-US" sz="2200" dirty="0" err="1"/>
              <a:t>HyphaConception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.</a:t>
            </a:r>
          </a:p>
        </p:txBody>
      </p:sp>
      <p:sp>
        <p:nvSpPr>
          <p:cNvPr id="6" name="Nuage 5">
            <a:extLst>
              <a:ext uri="{FF2B5EF4-FFF2-40B4-BE49-F238E27FC236}">
                <a16:creationId xmlns:a16="http://schemas.microsoft.com/office/drawing/2014/main" xmlns="" id="{261E289B-7FA9-4447-97D7-ED45F36CA43A}"/>
              </a:ext>
            </a:extLst>
          </p:cNvPr>
          <p:cNvSpPr/>
          <p:nvPr/>
        </p:nvSpPr>
        <p:spPr>
          <a:xfrm>
            <a:off x="449705" y="1300167"/>
            <a:ext cx="3807502" cy="1514006"/>
          </a:xfrm>
          <a:prstGeom prst="cloud">
            <a:avLst/>
          </a:prstGeom>
          <a:noFill/>
          <a:ln w="476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096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C649B5CE-5A31-DA46-8C58-4F47F2EC1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343" y="302801"/>
            <a:ext cx="10515600" cy="416052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4000" dirty="0"/>
          </a:p>
          <a:p>
            <a:pPr marL="0" indent="0">
              <a:buNone/>
            </a:pPr>
            <a:r>
              <a:rPr lang="fr-FR" sz="4000" dirty="0"/>
              <a:t>BUT </a:t>
            </a:r>
            <a:r>
              <a:rPr lang="fr-FR" sz="4000" dirty="0">
                <a:sym typeface="Wingdings" pitchFamily="2" charset="2"/>
              </a:rPr>
              <a:t> </a:t>
            </a:r>
            <a:r>
              <a:rPr lang="fr-FR" sz="4000" b="1" dirty="0"/>
              <a:t>connecter les élèves </a:t>
            </a:r>
            <a:r>
              <a:rPr lang="fr-FR" sz="4000" dirty="0"/>
              <a:t>:</a:t>
            </a:r>
            <a:br>
              <a:rPr lang="fr-FR" sz="4000" dirty="0"/>
            </a:br>
            <a:r>
              <a:rPr lang="fr-FR" sz="4000" dirty="0"/>
              <a:t/>
            </a:r>
            <a:br>
              <a:rPr lang="fr-FR" sz="4000" dirty="0"/>
            </a:br>
            <a:r>
              <a:rPr lang="fr-FR" sz="4000" dirty="0"/>
              <a:t>                   - à </a:t>
            </a:r>
            <a:r>
              <a:rPr lang="fr-FR" sz="4000" b="1" dirty="0"/>
              <a:t>l’agriculture</a:t>
            </a:r>
            <a:r>
              <a:rPr lang="fr-FR" sz="4000" dirty="0"/>
              <a:t>, </a:t>
            </a:r>
            <a:br>
              <a:rPr lang="fr-FR" sz="4000" dirty="0"/>
            </a:br>
            <a:r>
              <a:rPr lang="fr-FR" sz="4000" dirty="0"/>
              <a:t>                   - à </a:t>
            </a:r>
            <a:r>
              <a:rPr lang="fr-FR" sz="4000" b="1" dirty="0"/>
              <a:t>l’alimentation locale</a:t>
            </a:r>
            <a:r>
              <a:rPr lang="fr-FR" sz="4000" dirty="0"/>
              <a:t>, </a:t>
            </a:r>
            <a:br>
              <a:rPr lang="fr-FR" sz="4000" dirty="0"/>
            </a:br>
            <a:r>
              <a:rPr lang="fr-FR" sz="4000" dirty="0"/>
              <a:t>                   - à </a:t>
            </a:r>
            <a:r>
              <a:rPr lang="fr-FR" sz="4000" b="1" dirty="0"/>
              <a:t>la nature  </a:t>
            </a:r>
            <a:r>
              <a:rPr lang="fr-FR" sz="4000" dirty="0"/>
              <a:t/>
            </a:r>
            <a:br>
              <a:rPr lang="fr-FR" sz="4000" dirty="0"/>
            </a:br>
            <a:r>
              <a:rPr lang="fr-FR" sz="4000" dirty="0"/>
              <a:t>                   - à </a:t>
            </a:r>
            <a:r>
              <a:rPr lang="fr-FR" sz="4000" b="1" dirty="0"/>
              <a:t>l’environnement</a:t>
            </a:r>
            <a:r>
              <a:rPr lang="fr-FR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5914909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3AB7A36-AA30-5D4B-AAD9-07F5B84859F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47625">
            <a:solidFill>
              <a:schemeClr val="tx1">
                <a:alpha val="0"/>
              </a:schemeClr>
            </a:solidFill>
          </a:ln>
        </p:spPr>
        <p:txBody>
          <a:bodyPr/>
          <a:lstStyle/>
          <a:p>
            <a:r>
              <a:rPr lang="fr-FR" dirty="0"/>
              <a:t>Objectifs visés et résultats obtenus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BF2BB49-3623-6C4E-9419-B81EA04592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Partager, échanger </a:t>
            </a:r>
          </a:p>
        </p:txBody>
      </p:sp>
      <p:pic>
        <p:nvPicPr>
          <p:cNvPr id="7" name="Image 6" descr="Une image contenant intérieur, plancher, plafond, mur&#10;&#10;Description générée automatiquement">
            <a:extLst>
              <a:ext uri="{FF2B5EF4-FFF2-40B4-BE49-F238E27FC236}">
                <a16:creationId xmlns:a16="http://schemas.microsoft.com/office/drawing/2014/main" xmlns="" id="{BD400AEB-7A64-BA47-8943-BB6959E128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879" b="15707"/>
          <a:stretch/>
        </p:blipFill>
        <p:spPr>
          <a:xfrm>
            <a:off x="5958840" y="3988868"/>
            <a:ext cx="6233160" cy="2788921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9" name="Image 8" descr="Une image contenant ciel, terrain, extérieur, personne&#10;&#10;Description générée automatiquement">
            <a:extLst>
              <a:ext uri="{FF2B5EF4-FFF2-40B4-BE49-F238E27FC236}">
                <a16:creationId xmlns:a16="http://schemas.microsoft.com/office/drawing/2014/main" xmlns="" id="{6B2657A4-5CA3-9743-B2E7-DAF640C083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32" b="13030"/>
          <a:stretch/>
        </p:blipFill>
        <p:spPr>
          <a:xfrm>
            <a:off x="5812685" y="1359159"/>
            <a:ext cx="2473377" cy="2367020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12" name="Image 11" descr="Une image contenant ciel, personne, extérieur, groupe&#10;&#10;Description générée automatiquement">
            <a:extLst>
              <a:ext uri="{FF2B5EF4-FFF2-40B4-BE49-F238E27FC236}">
                <a16:creationId xmlns:a16="http://schemas.microsoft.com/office/drawing/2014/main" xmlns="" id="{9A3489BB-D41F-0A44-B22D-B91AA7603B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89" y="2542668"/>
            <a:ext cx="5501640" cy="4228137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13" name="Image 12" descr="Une image contenant ciel, extérieur, personne, gens&#10;&#10;Description générée automatiquement">
            <a:extLst>
              <a:ext uri="{FF2B5EF4-FFF2-40B4-BE49-F238E27FC236}">
                <a16:creationId xmlns:a16="http://schemas.microsoft.com/office/drawing/2014/main" xmlns="" id="{66BE15FB-7423-1848-A1B1-FA52F909C76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854" r="18494" b="7674"/>
          <a:stretch/>
        </p:blipFill>
        <p:spPr>
          <a:xfrm>
            <a:off x="8394492" y="232347"/>
            <a:ext cx="3765718" cy="3493832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349143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9">
            <a:extLst>
              <a:ext uri="{FF2B5EF4-FFF2-40B4-BE49-F238E27FC236}">
                <a16:creationId xmlns:a16="http://schemas.microsoft.com/office/drawing/2014/main" xmlns="" id="{FA511026-8542-4AC0-9F06-134A70850B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46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 descr="Une image contenant extérieur, terrain, ciel, plusieurs&#10;&#10;Description générée automatiquement">
            <a:extLst>
              <a:ext uri="{FF2B5EF4-FFF2-40B4-BE49-F238E27FC236}">
                <a16:creationId xmlns:a16="http://schemas.microsoft.com/office/drawing/2014/main" xmlns="" id="{AC1F8808-1701-3144-A4C4-289C53E4BE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6392" b="8608"/>
          <a:stretch/>
        </p:blipFill>
        <p:spPr>
          <a:xfrm>
            <a:off x="-46215" y="-4"/>
            <a:ext cx="12191980" cy="6857990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C8658FF-26B2-F747-98E4-2211A337A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374" y="-36577"/>
            <a:ext cx="4114801" cy="3465568"/>
          </a:xfrm>
        </p:spPr>
        <p:txBody>
          <a:bodyPr>
            <a:normAutofit/>
          </a:bodyPr>
          <a:lstStyle/>
          <a:p>
            <a:r>
              <a:rPr lang="fr-FR" sz="2000" dirty="0"/>
              <a:t>Créer un espace </a:t>
            </a:r>
          </a:p>
        </p:txBody>
      </p:sp>
      <p:pic>
        <p:nvPicPr>
          <p:cNvPr id="7" name="Image 6" descr="Une image contenant ciel, extérieur, terrain, herbe&#10;&#10;Description générée automatiquement">
            <a:extLst>
              <a:ext uri="{FF2B5EF4-FFF2-40B4-BE49-F238E27FC236}">
                <a16:creationId xmlns:a16="http://schemas.microsoft.com/office/drawing/2014/main" xmlns="" id="{BE7E4CE3-F85D-544A-A13C-BC8790680A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505" b="-4"/>
          <a:stretch/>
        </p:blipFill>
        <p:spPr>
          <a:xfrm>
            <a:off x="8452966" y="3681463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5" name="Image 4" descr="Une image contenant texte, tableau blanc&#10;&#10;Description générée automatiquement">
            <a:extLst>
              <a:ext uri="{FF2B5EF4-FFF2-40B4-BE49-F238E27FC236}">
                <a16:creationId xmlns:a16="http://schemas.microsoft.com/office/drawing/2014/main" xmlns="" id="{00FF31D2-47FD-D34C-AE13-27ABDFB0FA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5389" b="4"/>
          <a:stretch/>
        </p:blipFill>
        <p:spPr>
          <a:xfrm>
            <a:off x="-86934" y="3352216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10" name="Image 9" descr="Une image contenant extérieur, arbre, montagne, plante&#10;&#10;Description générée automatiquement">
            <a:extLst>
              <a:ext uri="{FF2B5EF4-FFF2-40B4-BE49-F238E27FC236}">
                <a16:creationId xmlns:a16="http://schemas.microsoft.com/office/drawing/2014/main" xmlns="" id="{F581E77C-6ACC-7C43-ACE0-D227EA9D89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870" b="-3"/>
          <a:stretch/>
        </p:blipFill>
        <p:spPr>
          <a:xfrm>
            <a:off x="7621024" y="-3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212507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A72E43A-2FC3-43A9-8E8E-0BF749E66E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 3" descr="Une image contenant terrain, ciel, extérieur, personne&#10;&#10;Description générée automatiquement">
            <a:extLst>
              <a:ext uri="{FF2B5EF4-FFF2-40B4-BE49-F238E27FC236}">
                <a16:creationId xmlns:a16="http://schemas.microsoft.com/office/drawing/2014/main" xmlns="" id="{E3583EF2-B92B-0B49-89CF-B251CF312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406" b="-2"/>
          <a:stretch/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6" name="Image 5" descr="Une image contenant extérieur, terrain, ciel, personne&#10;&#10;Description générée automatiquement">
            <a:extLst>
              <a:ext uri="{FF2B5EF4-FFF2-40B4-BE49-F238E27FC236}">
                <a16:creationId xmlns:a16="http://schemas.microsoft.com/office/drawing/2014/main" xmlns="" id="{25C610AF-0DC6-8A4D-B6A4-619E5032AC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29" r="3778" b="-3"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8" name="Image 7" descr="Une image contenant personne, ciel, extérieur, enfant&#10;&#10;Description générée automatiquement">
            <a:extLst>
              <a:ext uri="{FF2B5EF4-FFF2-40B4-BE49-F238E27FC236}">
                <a16:creationId xmlns:a16="http://schemas.microsoft.com/office/drawing/2014/main" xmlns="" id="{8DAA7BCC-9D73-0D4D-A071-AF36524772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644" r="6315"/>
          <a:stretch/>
        </p:blipFill>
        <p:spPr>
          <a:xfrm>
            <a:off x="4094479" y="10"/>
            <a:ext cx="4014047" cy="6857990"/>
          </a:xfrm>
          <a:prstGeom prst="rect">
            <a:avLst/>
          </a:prstGeom>
        </p:spPr>
      </p:pic>
      <p:pic>
        <p:nvPicPr>
          <p:cNvPr id="5" name="Image 4" descr="Une image contenant terrain, ciel, sport athlétique, extérieur&#10;&#10;Description générée automatiquement">
            <a:extLst>
              <a:ext uri="{FF2B5EF4-FFF2-40B4-BE49-F238E27FC236}">
                <a16:creationId xmlns:a16="http://schemas.microsoft.com/office/drawing/2014/main" xmlns="" id="{DC1537A3-8DA7-5746-BEF5-14BD2C26CE5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64" b="4"/>
          <a:stretch/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7" name="Image 6" descr="Une image contenant personne, terrain&#10;&#10;Description générée automatiquement">
            <a:extLst>
              <a:ext uri="{FF2B5EF4-FFF2-40B4-BE49-F238E27FC236}">
                <a16:creationId xmlns:a16="http://schemas.microsoft.com/office/drawing/2014/main" xmlns="" id="{1B89DF0B-08AE-EE4C-84C5-9F802046F2E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79" r="2" b="35754"/>
          <a:stretch/>
        </p:blipFill>
        <p:spPr>
          <a:xfrm>
            <a:off x="8199966" y="3469097"/>
            <a:ext cx="3992034" cy="338889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0394672E-DAD9-AB48-B69B-FF89BAFE8393}"/>
              </a:ext>
            </a:extLst>
          </p:cNvPr>
          <p:cNvSpPr txBox="1"/>
          <p:nvPr/>
        </p:nvSpPr>
        <p:spPr>
          <a:xfrm>
            <a:off x="149902" y="2788170"/>
            <a:ext cx="3507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Manipulation  d’une équerre égyptienne pour niveler le sol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EEC18763-48DF-534D-9326-D58A41ADC815}"/>
              </a:ext>
            </a:extLst>
          </p:cNvPr>
          <p:cNvSpPr txBox="1"/>
          <p:nvPr/>
        </p:nvSpPr>
        <p:spPr>
          <a:xfrm>
            <a:off x="4377128" y="5996066"/>
            <a:ext cx="3147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Marquage des zones en plantant des piquets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AD9B1C38-C5B6-6444-BD59-1E2283BD9E1F}"/>
              </a:ext>
            </a:extLst>
          </p:cNvPr>
          <p:cNvSpPr txBox="1"/>
          <p:nvPr/>
        </p:nvSpPr>
        <p:spPr>
          <a:xfrm>
            <a:off x="8378284" y="2326505"/>
            <a:ext cx="2023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Construction d’une butte de terre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DA150D97-EE7D-AB4E-A97C-0DFFF0BE23C4}"/>
              </a:ext>
            </a:extLst>
          </p:cNvPr>
          <p:cNvSpPr txBox="1"/>
          <p:nvPr/>
        </p:nvSpPr>
        <p:spPr>
          <a:xfrm>
            <a:off x="10671716" y="3469087"/>
            <a:ext cx="1558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Délimitation de la zone avec de la farine </a:t>
            </a:r>
          </a:p>
        </p:txBody>
      </p:sp>
    </p:spTree>
    <p:extLst>
      <p:ext uri="{BB962C8B-B14F-4D97-AF65-F5344CB8AC3E}">
        <p14:creationId xmlns:p14="http://schemas.microsoft.com/office/powerpoint/2010/main" val="161716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FF3312C-378E-B543-9907-693BAEEE2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534" y="122920"/>
            <a:ext cx="10515600" cy="4160520"/>
          </a:xfrm>
        </p:spPr>
        <p:txBody>
          <a:bodyPr/>
          <a:lstStyle/>
          <a:p>
            <a:r>
              <a:rPr lang="fr-FR" dirty="0"/>
              <a:t>Découvrir les plantes, les arbres, les herbes aromatiques, les fruits, les légumes </a:t>
            </a:r>
          </a:p>
        </p:txBody>
      </p:sp>
      <p:pic>
        <p:nvPicPr>
          <p:cNvPr id="5" name="Image 4" descr="Une image contenant personne, extérieur&#10;&#10;Description générée automatiquement">
            <a:extLst>
              <a:ext uri="{FF2B5EF4-FFF2-40B4-BE49-F238E27FC236}">
                <a16:creationId xmlns:a16="http://schemas.microsoft.com/office/drawing/2014/main" xmlns="" id="{E3D060E1-97EB-BB48-9393-2A5B301184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10" r="5079"/>
          <a:stretch/>
        </p:blipFill>
        <p:spPr>
          <a:xfrm rot="5400000">
            <a:off x="6831336" y="1052420"/>
            <a:ext cx="5576341" cy="5028338"/>
          </a:xfrm>
          <a:prstGeom prst="rect">
            <a:avLst/>
          </a:prstGeom>
        </p:spPr>
      </p:pic>
      <p:pic>
        <p:nvPicPr>
          <p:cNvPr id="6" name="Image 5" descr="Une image contenant texte, couvert&#10;&#10;Description générée automatiquement">
            <a:extLst>
              <a:ext uri="{FF2B5EF4-FFF2-40B4-BE49-F238E27FC236}">
                <a16:creationId xmlns:a16="http://schemas.microsoft.com/office/drawing/2014/main" xmlns="" id="{693020AC-9D11-3E46-AB1B-552317A5DF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311"/>
          <a:stretch/>
        </p:blipFill>
        <p:spPr>
          <a:xfrm>
            <a:off x="2713220" y="3331896"/>
            <a:ext cx="4262932" cy="3293756"/>
          </a:xfrm>
          <a:prstGeom prst="rect">
            <a:avLst/>
          </a:prstGeom>
        </p:spPr>
      </p:pic>
      <p:pic>
        <p:nvPicPr>
          <p:cNvPr id="10" name="Image 9" descr="Une image contenant ciel, extérieur, bâtiment&#10;&#10;Description générée automatiquement">
            <a:extLst>
              <a:ext uri="{FF2B5EF4-FFF2-40B4-BE49-F238E27FC236}">
                <a16:creationId xmlns:a16="http://schemas.microsoft.com/office/drawing/2014/main" xmlns="" id="{51256461-3C73-B14F-A459-6A13314B0B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614" b="11364"/>
          <a:stretch/>
        </p:blipFill>
        <p:spPr>
          <a:xfrm>
            <a:off x="2791070" y="1303680"/>
            <a:ext cx="4064000" cy="1798999"/>
          </a:xfrm>
          <a:prstGeom prst="rect">
            <a:avLst/>
          </a:prstGeom>
        </p:spPr>
      </p:pic>
      <p:pic>
        <p:nvPicPr>
          <p:cNvPr id="12" name="Image 11" descr="Une image contenant extérieur, ciel, terrain, personne&#10;&#10;Description générée automatiquement">
            <a:extLst>
              <a:ext uri="{FF2B5EF4-FFF2-40B4-BE49-F238E27FC236}">
                <a16:creationId xmlns:a16="http://schemas.microsoft.com/office/drawing/2014/main" xmlns="" id="{32086ADC-5A1C-0441-8130-23BB5F34B1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149" t="7327" r="19054" b="18597"/>
          <a:stretch/>
        </p:blipFill>
        <p:spPr>
          <a:xfrm>
            <a:off x="58323" y="1169234"/>
            <a:ext cx="2525711" cy="545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50741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4733DA1B-B27D-474F-A25D-7DB74967C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33" y="411480"/>
            <a:ext cx="10515600" cy="4160520"/>
          </a:xfrm>
        </p:spPr>
        <p:txBody>
          <a:bodyPr/>
          <a:lstStyle/>
          <a:p>
            <a:r>
              <a:rPr lang="fr-FR" dirty="0"/>
              <a:t>Expérimenter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Image 5" descr="Une image contenant terrain, extérieur, personne, outil&#10;&#10;Description générée automatiquement">
            <a:extLst>
              <a:ext uri="{FF2B5EF4-FFF2-40B4-BE49-F238E27FC236}">
                <a16:creationId xmlns:a16="http://schemas.microsoft.com/office/drawing/2014/main" xmlns="" id="{C305D689-42F6-5240-9D11-F28397CFCE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52"/>
          <a:stretch/>
        </p:blipFill>
        <p:spPr>
          <a:xfrm>
            <a:off x="9449894" y="3614003"/>
            <a:ext cx="2701666" cy="3060248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8" name="Image 7" descr="Une image contenant extérieur, arbre, personne, escalade&#10;&#10;Description générée automatiquement">
            <a:extLst>
              <a:ext uri="{FF2B5EF4-FFF2-40B4-BE49-F238E27FC236}">
                <a16:creationId xmlns:a16="http://schemas.microsoft.com/office/drawing/2014/main" xmlns="" id="{F4FCEB20-8F75-6041-B01A-0A2F8794A9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79" r="15091"/>
          <a:stretch/>
        </p:blipFill>
        <p:spPr>
          <a:xfrm rot="5400000">
            <a:off x="4500433" y="-65265"/>
            <a:ext cx="3043002" cy="3389651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12" name="Image 11" descr="Une image contenant personne, extérieur, gens, foule&#10;&#10;Description générée automatiquement">
            <a:extLst>
              <a:ext uri="{FF2B5EF4-FFF2-40B4-BE49-F238E27FC236}">
                <a16:creationId xmlns:a16="http://schemas.microsoft.com/office/drawing/2014/main" xmlns="" id="{DE6227AD-F6F3-C34A-B62E-FBFD810EC3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38"/>
          <a:stretch/>
        </p:blipFill>
        <p:spPr>
          <a:xfrm rot="5400000">
            <a:off x="8214018" y="-333028"/>
            <a:ext cx="3552294" cy="4322789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10" name="Image 9" descr="Une image contenant extérieur, personne, sautant, air&#10;&#10;Description générée automatiquement">
            <a:extLst>
              <a:ext uri="{FF2B5EF4-FFF2-40B4-BE49-F238E27FC236}">
                <a16:creationId xmlns:a16="http://schemas.microsoft.com/office/drawing/2014/main" xmlns="" id="{31C478D0-BB80-4346-B027-B450781486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513133" y="3853508"/>
            <a:ext cx="3069737" cy="2571748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23" name="Image 22" descr="Une image contenant personne, extérieur&#10;&#10;Description générée automatiquement">
            <a:extLst>
              <a:ext uri="{FF2B5EF4-FFF2-40B4-BE49-F238E27FC236}">
                <a16:creationId xmlns:a16="http://schemas.microsoft.com/office/drawing/2014/main" xmlns="" id="{7DE49A03-3FDB-794B-9992-9301B200F0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-680024" y="1687830"/>
            <a:ext cx="5763718" cy="4322789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24" name="Image 23" descr="Une image contenant terrain, extérieur, personne, petit&#10;&#10;Description générée automatiquement">
            <a:extLst>
              <a:ext uri="{FF2B5EF4-FFF2-40B4-BE49-F238E27FC236}">
                <a16:creationId xmlns:a16="http://schemas.microsoft.com/office/drawing/2014/main" xmlns="" id="{950026A7-46AF-E74F-B2D8-7B68862F46F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981" r="27518"/>
          <a:stretch/>
        </p:blipFill>
        <p:spPr>
          <a:xfrm>
            <a:off x="4327108" y="3303772"/>
            <a:ext cx="2264195" cy="3427312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xmlns="" id="{2BDF408E-7EE4-B54C-9CA2-5981FB1E1B3F}"/>
              </a:ext>
            </a:extLst>
          </p:cNvPr>
          <p:cNvSpPr txBox="1"/>
          <p:nvPr/>
        </p:nvSpPr>
        <p:spPr>
          <a:xfrm>
            <a:off x="1872989" y="5890635"/>
            <a:ext cx="2113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C0C0C0"/>
                </a:highlight>
              </a:rPr>
              <a:t>Planter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xmlns="" id="{FEEDA542-6696-404E-B5EB-575FA977731F}"/>
              </a:ext>
            </a:extLst>
          </p:cNvPr>
          <p:cNvSpPr txBox="1"/>
          <p:nvPr/>
        </p:nvSpPr>
        <p:spPr>
          <a:xfrm>
            <a:off x="5741233" y="2338466"/>
            <a:ext cx="1663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Préparer </a:t>
            </a:r>
            <a:br>
              <a:rPr lang="fr-FR" b="1" dirty="0"/>
            </a:br>
            <a:r>
              <a:rPr lang="fr-FR" b="1" dirty="0"/>
              <a:t>en binant 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xmlns="" id="{CC23FE24-86D5-8145-870C-05009CCA6D3B}"/>
              </a:ext>
            </a:extLst>
          </p:cNvPr>
          <p:cNvSpPr txBox="1"/>
          <p:nvPr/>
        </p:nvSpPr>
        <p:spPr>
          <a:xfrm>
            <a:off x="6931809" y="5890635"/>
            <a:ext cx="1718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C0C0C0"/>
                </a:highlight>
              </a:rPr>
              <a:t>Pailler</a:t>
            </a:r>
            <a:r>
              <a:rPr lang="fr-FR" dirty="0"/>
              <a:t> 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xmlns="" id="{569FFDB0-1A4A-6141-9B0E-4A2C7A40223B}"/>
              </a:ext>
            </a:extLst>
          </p:cNvPr>
          <p:cNvSpPr txBox="1"/>
          <p:nvPr/>
        </p:nvSpPr>
        <p:spPr>
          <a:xfrm>
            <a:off x="9818557" y="6026046"/>
            <a:ext cx="1266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C0C0C0"/>
                </a:highlight>
              </a:rPr>
              <a:t>Observer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5773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4676BFEE-E63A-42A3-87D5-FD65694B70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Image 10" descr="Une image contenant personne, extérieur, terrain&#10;&#10;Description générée automatiquement">
            <a:extLst>
              <a:ext uri="{FF2B5EF4-FFF2-40B4-BE49-F238E27FC236}">
                <a16:creationId xmlns:a16="http://schemas.microsoft.com/office/drawing/2014/main" xmlns="" id="{2331F2F2-2F5C-AE4F-A657-F9CA8A4E83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646" r="10455"/>
          <a:stretch/>
        </p:blipFill>
        <p:spPr>
          <a:xfrm>
            <a:off x="20" y="-1"/>
            <a:ext cx="4654276" cy="6858000"/>
          </a:xfrm>
          <a:prstGeom prst="rect">
            <a:avLst/>
          </a:prstGeom>
        </p:spPr>
      </p:pic>
      <p:pic>
        <p:nvPicPr>
          <p:cNvPr id="7" name="Image 6" descr="Une image contenant extérieur, vélo&#10;&#10;Description générée automatiquement">
            <a:extLst>
              <a:ext uri="{FF2B5EF4-FFF2-40B4-BE49-F238E27FC236}">
                <a16:creationId xmlns:a16="http://schemas.microsoft.com/office/drawing/2014/main" xmlns="" id="{D5D7B528-BE58-6D4E-9E49-B3905473BD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98" r="40539" b="1"/>
          <a:stretch/>
        </p:blipFill>
        <p:spPr>
          <a:xfrm rot="5400000">
            <a:off x="6219864" y="-1445859"/>
            <a:ext cx="4526275" cy="7417994"/>
          </a:xfrm>
          <a:prstGeom prst="rect">
            <a:avLst/>
          </a:prstGeom>
        </p:spPr>
      </p:pic>
      <p:pic>
        <p:nvPicPr>
          <p:cNvPr id="17" name="Image 16" descr="Une image contenant personne, extérieur, outil&#10;&#10;Description générée automatiquement">
            <a:extLst>
              <a:ext uri="{FF2B5EF4-FFF2-40B4-BE49-F238E27FC236}">
                <a16:creationId xmlns:a16="http://schemas.microsoft.com/office/drawing/2014/main" xmlns="" id="{32245E03-2841-A340-A013-96A8FF4CB7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42" r="23216" b="-2"/>
          <a:stretch/>
        </p:blipFill>
        <p:spPr>
          <a:xfrm rot="5400000">
            <a:off x="4856302" y="4547439"/>
            <a:ext cx="2228264" cy="2392858"/>
          </a:xfrm>
          <a:prstGeom prst="rect">
            <a:avLst/>
          </a:prstGeom>
        </p:spPr>
      </p:pic>
      <p:pic>
        <p:nvPicPr>
          <p:cNvPr id="14" name="Image 13" descr="Une image contenant personne, extérieur, groupe, gens&#10;&#10;Description générée automatiquement">
            <a:extLst>
              <a:ext uri="{FF2B5EF4-FFF2-40B4-BE49-F238E27FC236}">
                <a16:creationId xmlns:a16="http://schemas.microsoft.com/office/drawing/2014/main" xmlns="" id="{977FCA4C-656D-2D4B-A401-31949F5B6D7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26" r="15492" b="6"/>
          <a:stretch/>
        </p:blipFill>
        <p:spPr>
          <a:xfrm>
            <a:off x="7270322" y="4629737"/>
            <a:ext cx="2409107" cy="2228264"/>
          </a:xfrm>
          <a:prstGeom prst="rect">
            <a:avLst/>
          </a:prstGeom>
        </p:spPr>
      </p:pic>
      <p:pic>
        <p:nvPicPr>
          <p:cNvPr id="9" name="Image 8" descr="Une image contenant extérieur, arbre, personne, homme&#10;&#10;Description générée automatiquement">
            <a:extLst>
              <a:ext uri="{FF2B5EF4-FFF2-40B4-BE49-F238E27FC236}">
                <a16:creationId xmlns:a16="http://schemas.microsoft.com/office/drawing/2014/main" xmlns="" id="{3B1A8D7B-33C0-C849-8C41-61AF317D921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04" r="23506" b="-6"/>
          <a:stretch/>
        </p:blipFill>
        <p:spPr>
          <a:xfrm rot="5400000">
            <a:off x="9873585" y="4539593"/>
            <a:ext cx="2228265" cy="2408549"/>
          </a:xfrm>
          <a:prstGeom prst="rect">
            <a:avLst/>
          </a:prstGeom>
        </p:spPr>
      </p:pic>
      <p:sp>
        <p:nvSpPr>
          <p:cNvPr id="15" name="AutoShape 2">
            <a:extLst>
              <a:ext uri="{FF2B5EF4-FFF2-40B4-BE49-F238E27FC236}">
                <a16:creationId xmlns:a16="http://schemas.microsoft.com/office/drawing/2014/main" xmlns="" id="{F2858D5F-7C8D-3848-8DDB-F69F3FAD8D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xmlns="" id="{D720A482-CEBE-2742-A148-B87539B75F6E}"/>
              </a:ext>
            </a:extLst>
          </p:cNvPr>
          <p:cNvSpPr txBox="1"/>
          <p:nvPr/>
        </p:nvSpPr>
        <p:spPr>
          <a:xfrm>
            <a:off x="362857" y="5743867"/>
            <a:ext cx="2757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C0C0C0"/>
                </a:highlight>
              </a:rPr>
              <a:t>Désherber</a:t>
            </a:r>
            <a:r>
              <a:rPr lang="fr-FR" dirty="0"/>
              <a:t>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96CFA557-1F92-9F42-BB45-BAF7CE3DC852}"/>
              </a:ext>
            </a:extLst>
          </p:cNvPr>
          <p:cNvSpPr txBox="1"/>
          <p:nvPr/>
        </p:nvSpPr>
        <p:spPr>
          <a:xfrm>
            <a:off x="6793086" y="3835399"/>
            <a:ext cx="2140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C0C0C0"/>
                </a:highlight>
              </a:rPr>
              <a:t>Arroser</a:t>
            </a:r>
            <a:r>
              <a:rPr lang="fr-FR" dirty="0"/>
              <a:t>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xmlns="" id="{9DD462E7-F7A8-294A-A7EC-9880EE97A500}"/>
              </a:ext>
            </a:extLst>
          </p:cNvPr>
          <p:cNvSpPr txBox="1"/>
          <p:nvPr/>
        </p:nvSpPr>
        <p:spPr>
          <a:xfrm>
            <a:off x="5926325" y="4814048"/>
            <a:ext cx="1663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C0C0C0"/>
                </a:highlight>
              </a:rPr>
              <a:t>Ratisse</a:t>
            </a:r>
            <a:r>
              <a:rPr lang="fr-FR" dirty="0">
                <a:highlight>
                  <a:srgbClr val="C0C0C0"/>
                </a:highlight>
              </a:rPr>
              <a:t>r</a:t>
            </a:r>
            <a:r>
              <a:rPr lang="fr-FR" dirty="0"/>
              <a:t>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xmlns="" id="{71861797-AD47-D944-9394-881D6F42424F}"/>
              </a:ext>
            </a:extLst>
          </p:cNvPr>
          <p:cNvSpPr txBox="1"/>
          <p:nvPr/>
        </p:nvSpPr>
        <p:spPr>
          <a:xfrm>
            <a:off x="7400420" y="4705582"/>
            <a:ext cx="1835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highlight>
                  <a:srgbClr val="C0C0C0"/>
                </a:highlight>
              </a:rPr>
              <a:t>Tamiser la terre pour les semis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xmlns="" id="{71994D84-44A9-5342-8F02-8CCF8627A152}"/>
              </a:ext>
            </a:extLst>
          </p:cNvPr>
          <p:cNvSpPr txBox="1"/>
          <p:nvPr/>
        </p:nvSpPr>
        <p:spPr>
          <a:xfrm>
            <a:off x="10017000" y="4628637"/>
            <a:ext cx="1922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C0C0C0"/>
                </a:highlight>
              </a:rPr>
              <a:t>Entretenir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034389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BrushVTI">
  <a:themeElements>
    <a:clrScheme name="AnalogousFromDarkSeedLeftStep">
      <a:dk1>
        <a:srgbClr val="000000"/>
      </a:dk1>
      <a:lt1>
        <a:srgbClr val="FFFFFF"/>
      </a:lt1>
      <a:dk2>
        <a:srgbClr val="412A24"/>
      </a:dk2>
      <a:lt2>
        <a:srgbClr val="E8E3E2"/>
      </a:lt2>
      <a:accent1>
        <a:srgbClr val="4DAFC3"/>
      </a:accent1>
      <a:accent2>
        <a:srgbClr val="3BB194"/>
      </a:accent2>
      <a:accent3>
        <a:srgbClr val="47B56C"/>
      </a:accent3>
      <a:accent4>
        <a:srgbClr val="44B13B"/>
      </a:accent4>
      <a:accent5>
        <a:srgbClr val="7BB145"/>
      </a:accent5>
      <a:accent6>
        <a:srgbClr val="9EA838"/>
      </a:accent6>
      <a:hlink>
        <a:srgbClr val="509130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1518</TotalTime>
  <Words>182</Words>
  <Application>Microsoft Macintosh PowerPoint</Application>
  <PresentationFormat>Grand écran</PresentationFormat>
  <Paragraphs>37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Elephant</vt:lpstr>
      <vt:lpstr>Wingdings</vt:lpstr>
      <vt:lpstr>BrushVTI</vt:lpstr>
      <vt:lpstr>Création d’un jardin pédagogique</vt:lpstr>
      <vt:lpstr>La classe des CE1  (25 élèves)  et  la classe des CE1-CE2  (22 élèves) participent à un projet d’école :   la création d’un jardin pédagogique   Une séance hebdomadaire possible grâce à nos partenaires :   - la mairie de Sainte Lucie de PortoVecchio,   - M. Franchi , du Parc Naturel Regional de Corse   -   Mme LeJoubioux de HyphaConception   .</vt:lpstr>
      <vt:lpstr>Présentation PowerPoint</vt:lpstr>
      <vt:lpstr>Objectifs visés et résultats obtenus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Création d’un jardin pédagogique</dc:title>
  <dc:creator>Alexandra Pinna</dc:creator>
  <cp:lastModifiedBy>Corentin Renard</cp:lastModifiedBy>
  <cp:revision>18</cp:revision>
  <dcterms:created xsi:type="dcterms:W3CDTF">2021-04-02T19:27:42Z</dcterms:created>
  <dcterms:modified xsi:type="dcterms:W3CDTF">2021-04-17T14:08:27Z</dcterms:modified>
</cp:coreProperties>
</file>