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2" d="100"/>
          <a:sy n="72" d="100"/>
        </p:scale>
        <p:origin x="6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FD167-D97E-4954-8ABA-A7EDB832048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9465D4F-B447-423C-995E-492571829E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A8B5C82-4D11-46C3-9D14-4183F8FBA186}"/>
              </a:ext>
            </a:extLst>
          </p:cNvPr>
          <p:cNvSpPr>
            <a:spLocks noGrp="1"/>
          </p:cNvSpPr>
          <p:nvPr>
            <p:ph type="dt" sz="half" idx="10"/>
          </p:nvPr>
        </p:nvSpPr>
        <p:spPr/>
        <p:txBody>
          <a:bodyPr/>
          <a:lstStyle/>
          <a:p>
            <a:fld id="{D1E17478-B8A7-46EB-85B7-F38783008760}" type="datetimeFigureOut">
              <a:rPr lang="fr-FR" smtClean="0"/>
              <a:t>18/04/2021</a:t>
            </a:fld>
            <a:endParaRPr lang="fr-FR"/>
          </a:p>
        </p:txBody>
      </p:sp>
      <p:sp>
        <p:nvSpPr>
          <p:cNvPr id="5" name="Espace réservé du pied de page 4">
            <a:extLst>
              <a:ext uri="{FF2B5EF4-FFF2-40B4-BE49-F238E27FC236}">
                <a16:creationId xmlns:a16="http://schemas.microsoft.com/office/drawing/2014/main" id="{2E5A7E82-C7DD-4A95-AAD5-36D9169AF3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696057-D1BB-4D5D-A55E-4D712BBAEDC0}"/>
              </a:ext>
            </a:extLst>
          </p:cNvPr>
          <p:cNvSpPr>
            <a:spLocks noGrp="1"/>
          </p:cNvSpPr>
          <p:nvPr>
            <p:ph type="sldNum" sz="quarter" idx="12"/>
          </p:nvPr>
        </p:nvSpPr>
        <p:spPr/>
        <p:txBody>
          <a:bodyPr/>
          <a:lstStyle/>
          <a:p>
            <a:fld id="{81BC26E9-A0D9-449F-B7E3-CF7823C4404F}" type="slidenum">
              <a:rPr lang="fr-FR" smtClean="0"/>
              <a:t>‹N°›</a:t>
            </a:fld>
            <a:endParaRPr lang="fr-FR"/>
          </a:p>
        </p:txBody>
      </p:sp>
    </p:spTree>
    <p:extLst>
      <p:ext uri="{BB962C8B-B14F-4D97-AF65-F5344CB8AC3E}">
        <p14:creationId xmlns:p14="http://schemas.microsoft.com/office/powerpoint/2010/main" val="123544643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C55CF1-B641-4835-8A27-8DB5A48573A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BC878FF-5680-495E-B5ED-B8C18E8B812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5392256-5EE6-476A-8C93-ACA2E1869A55}"/>
              </a:ext>
            </a:extLst>
          </p:cNvPr>
          <p:cNvSpPr>
            <a:spLocks noGrp="1"/>
          </p:cNvSpPr>
          <p:nvPr>
            <p:ph type="dt" sz="half" idx="10"/>
          </p:nvPr>
        </p:nvSpPr>
        <p:spPr/>
        <p:txBody>
          <a:bodyPr/>
          <a:lstStyle/>
          <a:p>
            <a:fld id="{D1E17478-B8A7-46EB-85B7-F38783008760}" type="datetimeFigureOut">
              <a:rPr lang="fr-FR" smtClean="0"/>
              <a:t>18/04/2021</a:t>
            </a:fld>
            <a:endParaRPr lang="fr-FR"/>
          </a:p>
        </p:txBody>
      </p:sp>
      <p:sp>
        <p:nvSpPr>
          <p:cNvPr id="5" name="Espace réservé du pied de page 4">
            <a:extLst>
              <a:ext uri="{FF2B5EF4-FFF2-40B4-BE49-F238E27FC236}">
                <a16:creationId xmlns:a16="http://schemas.microsoft.com/office/drawing/2014/main" id="{57FBB7F7-6CAE-4479-8F5D-4DCA4235853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B775DDA-642F-44A6-826F-72125BA45CF2}"/>
              </a:ext>
            </a:extLst>
          </p:cNvPr>
          <p:cNvSpPr>
            <a:spLocks noGrp="1"/>
          </p:cNvSpPr>
          <p:nvPr>
            <p:ph type="sldNum" sz="quarter" idx="12"/>
          </p:nvPr>
        </p:nvSpPr>
        <p:spPr/>
        <p:txBody>
          <a:bodyPr/>
          <a:lstStyle/>
          <a:p>
            <a:fld id="{81BC26E9-A0D9-449F-B7E3-CF7823C4404F}" type="slidenum">
              <a:rPr lang="fr-FR" smtClean="0"/>
              <a:t>‹N°›</a:t>
            </a:fld>
            <a:endParaRPr lang="fr-FR"/>
          </a:p>
        </p:txBody>
      </p:sp>
    </p:spTree>
    <p:extLst>
      <p:ext uri="{BB962C8B-B14F-4D97-AF65-F5344CB8AC3E}">
        <p14:creationId xmlns:p14="http://schemas.microsoft.com/office/powerpoint/2010/main" val="259333265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87B8530-A572-4609-B1B7-DFC90922730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7CCDF71-B971-4255-B510-B0D984E878A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C9C52E-9448-420E-BB74-AEB956809CC3}"/>
              </a:ext>
            </a:extLst>
          </p:cNvPr>
          <p:cNvSpPr>
            <a:spLocks noGrp="1"/>
          </p:cNvSpPr>
          <p:nvPr>
            <p:ph type="dt" sz="half" idx="10"/>
          </p:nvPr>
        </p:nvSpPr>
        <p:spPr/>
        <p:txBody>
          <a:bodyPr/>
          <a:lstStyle/>
          <a:p>
            <a:fld id="{D1E17478-B8A7-46EB-85B7-F38783008760}" type="datetimeFigureOut">
              <a:rPr lang="fr-FR" smtClean="0"/>
              <a:t>18/04/2021</a:t>
            </a:fld>
            <a:endParaRPr lang="fr-FR"/>
          </a:p>
        </p:txBody>
      </p:sp>
      <p:sp>
        <p:nvSpPr>
          <p:cNvPr id="5" name="Espace réservé du pied de page 4">
            <a:extLst>
              <a:ext uri="{FF2B5EF4-FFF2-40B4-BE49-F238E27FC236}">
                <a16:creationId xmlns:a16="http://schemas.microsoft.com/office/drawing/2014/main" id="{E59DE035-F529-4ADF-87BB-23E0483C3A0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66124F-5CBF-455F-9DF8-59E0DE1AD9BB}"/>
              </a:ext>
            </a:extLst>
          </p:cNvPr>
          <p:cNvSpPr>
            <a:spLocks noGrp="1"/>
          </p:cNvSpPr>
          <p:nvPr>
            <p:ph type="sldNum" sz="quarter" idx="12"/>
          </p:nvPr>
        </p:nvSpPr>
        <p:spPr/>
        <p:txBody>
          <a:bodyPr/>
          <a:lstStyle/>
          <a:p>
            <a:fld id="{81BC26E9-A0D9-449F-B7E3-CF7823C4404F}" type="slidenum">
              <a:rPr lang="fr-FR" smtClean="0"/>
              <a:t>‹N°›</a:t>
            </a:fld>
            <a:endParaRPr lang="fr-FR"/>
          </a:p>
        </p:txBody>
      </p:sp>
    </p:spTree>
    <p:extLst>
      <p:ext uri="{BB962C8B-B14F-4D97-AF65-F5344CB8AC3E}">
        <p14:creationId xmlns:p14="http://schemas.microsoft.com/office/powerpoint/2010/main" val="230882421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AEBB2D-5C15-49C2-81C1-07B4AF5138E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DEB165A-7E4B-4EFE-B5C7-BDBD771E041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536E13F-2D84-4FE3-80A6-799476C1F243}"/>
              </a:ext>
            </a:extLst>
          </p:cNvPr>
          <p:cNvSpPr>
            <a:spLocks noGrp="1"/>
          </p:cNvSpPr>
          <p:nvPr>
            <p:ph type="dt" sz="half" idx="10"/>
          </p:nvPr>
        </p:nvSpPr>
        <p:spPr/>
        <p:txBody>
          <a:bodyPr/>
          <a:lstStyle/>
          <a:p>
            <a:fld id="{D1E17478-B8A7-46EB-85B7-F38783008760}" type="datetimeFigureOut">
              <a:rPr lang="fr-FR" smtClean="0"/>
              <a:t>18/04/2021</a:t>
            </a:fld>
            <a:endParaRPr lang="fr-FR"/>
          </a:p>
        </p:txBody>
      </p:sp>
      <p:sp>
        <p:nvSpPr>
          <p:cNvPr id="5" name="Espace réservé du pied de page 4">
            <a:extLst>
              <a:ext uri="{FF2B5EF4-FFF2-40B4-BE49-F238E27FC236}">
                <a16:creationId xmlns:a16="http://schemas.microsoft.com/office/drawing/2014/main" id="{F5EB0286-3CD3-41EA-B21C-79B0AF46EC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4D01EA-7423-4980-9392-7985376C1006}"/>
              </a:ext>
            </a:extLst>
          </p:cNvPr>
          <p:cNvSpPr>
            <a:spLocks noGrp="1"/>
          </p:cNvSpPr>
          <p:nvPr>
            <p:ph type="sldNum" sz="quarter" idx="12"/>
          </p:nvPr>
        </p:nvSpPr>
        <p:spPr/>
        <p:txBody>
          <a:bodyPr/>
          <a:lstStyle/>
          <a:p>
            <a:fld id="{81BC26E9-A0D9-449F-B7E3-CF7823C4404F}" type="slidenum">
              <a:rPr lang="fr-FR" smtClean="0"/>
              <a:t>‹N°›</a:t>
            </a:fld>
            <a:endParaRPr lang="fr-FR"/>
          </a:p>
        </p:txBody>
      </p:sp>
    </p:spTree>
    <p:extLst>
      <p:ext uri="{BB962C8B-B14F-4D97-AF65-F5344CB8AC3E}">
        <p14:creationId xmlns:p14="http://schemas.microsoft.com/office/powerpoint/2010/main" val="303641142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007A99-FC5D-41F4-8794-B8F1B5C3B12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38C77AA-60DB-4E74-A65F-A5D1BDDA2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9D1DBB1-B402-4315-8D45-6FB83BAF17B0}"/>
              </a:ext>
            </a:extLst>
          </p:cNvPr>
          <p:cNvSpPr>
            <a:spLocks noGrp="1"/>
          </p:cNvSpPr>
          <p:nvPr>
            <p:ph type="dt" sz="half" idx="10"/>
          </p:nvPr>
        </p:nvSpPr>
        <p:spPr/>
        <p:txBody>
          <a:bodyPr/>
          <a:lstStyle/>
          <a:p>
            <a:fld id="{D1E17478-B8A7-46EB-85B7-F38783008760}" type="datetimeFigureOut">
              <a:rPr lang="fr-FR" smtClean="0"/>
              <a:t>18/04/2021</a:t>
            </a:fld>
            <a:endParaRPr lang="fr-FR"/>
          </a:p>
        </p:txBody>
      </p:sp>
      <p:sp>
        <p:nvSpPr>
          <p:cNvPr id="5" name="Espace réservé du pied de page 4">
            <a:extLst>
              <a:ext uri="{FF2B5EF4-FFF2-40B4-BE49-F238E27FC236}">
                <a16:creationId xmlns:a16="http://schemas.microsoft.com/office/drawing/2014/main" id="{C0971610-781D-43BB-A3EE-E1080CAD8CB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52AFF6-09CF-4D16-A3D5-A90843C068F2}"/>
              </a:ext>
            </a:extLst>
          </p:cNvPr>
          <p:cNvSpPr>
            <a:spLocks noGrp="1"/>
          </p:cNvSpPr>
          <p:nvPr>
            <p:ph type="sldNum" sz="quarter" idx="12"/>
          </p:nvPr>
        </p:nvSpPr>
        <p:spPr/>
        <p:txBody>
          <a:bodyPr/>
          <a:lstStyle/>
          <a:p>
            <a:fld id="{81BC26E9-A0D9-449F-B7E3-CF7823C4404F}" type="slidenum">
              <a:rPr lang="fr-FR" smtClean="0"/>
              <a:t>‹N°›</a:t>
            </a:fld>
            <a:endParaRPr lang="fr-FR"/>
          </a:p>
        </p:txBody>
      </p:sp>
    </p:spTree>
    <p:extLst>
      <p:ext uri="{BB962C8B-B14F-4D97-AF65-F5344CB8AC3E}">
        <p14:creationId xmlns:p14="http://schemas.microsoft.com/office/powerpoint/2010/main" val="1599227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CA5BEB-7CE3-4F7C-B45B-6FB8ADC4543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D06403B-CC68-40AB-AE65-E1DF014886C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8754D33-DC94-4756-8AEE-A1E791F3C00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ECD4AB4-8EF2-4EDE-87D1-7A59D1FBF08C}"/>
              </a:ext>
            </a:extLst>
          </p:cNvPr>
          <p:cNvSpPr>
            <a:spLocks noGrp="1"/>
          </p:cNvSpPr>
          <p:nvPr>
            <p:ph type="dt" sz="half" idx="10"/>
          </p:nvPr>
        </p:nvSpPr>
        <p:spPr/>
        <p:txBody>
          <a:bodyPr/>
          <a:lstStyle/>
          <a:p>
            <a:fld id="{D1E17478-B8A7-46EB-85B7-F38783008760}" type="datetimeFigureOut">
              <a:rPr lang="fr-FR" smtClean="0"/>
              <a:t>18/04/2021</a:t>
            </a:fld>
            <a:endParaRPr lang="fr-FR"/>
          </a:p>
        </p:txBody>
      </p:sp>
      <p:sp>
        <p:nvSpPr>
          <p:cNvPr id="6" name="Espace réservé du pied de page 5">
            <a:extLst>
              <a:ext uri="{FF2B5EF4-FFF2-40B4-BE49-F238E27FC236}">
                <a16:creationId xmlns:a16="http://schemas.microsoft.com/office/drawing/2014/main" id="{042617C9-AB58-4504-9084-DB5449BC6FF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B1B09A5-5FA4-4128-B07F-A9582A70F950}"/>
              </a:ext>
            </a:extLst>
          </p:cNvPr>
          <p:cNvSpPr>
            <a:spLocks noGrp="1"/>
          </p:cNvSpPr>
          <p:nvPr>
            <p:ph type="sldNum" sz="quarter" idx="12"/>
          </p:nvPr>
        </p:nvSpPr>
        <p:spPr/>
        <p:txBody>
          <a:bodyPr/>
          <a:lstStyle/>
          <a:p>
            <a:fld id="{81BC26E9-A0D9-449F-B7E3-CF7823C4404F}" type="slidenum">
              <a:rPr lang="fr-FR" smtClean="0"/>
              <a:t>‹N°›</a:t>
            </a:fld>
            <a:endParaRPr lang="fr-FR"/>
          </a:p>
        </p:txBody>
      </p:sp>
    </p:spTree>
    <p:extLst>
      <p:ext uri="{BB962C8B-B14F-4D97-AF65-F5344CB8AC3E}">
        <p14:creationId xmlns:p14="http://schemas.microsoft.com/office/powerpoint/2010/main" val="93637420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DCFC15-39B1-4971-B115-24226C6F616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6DE9AE7-C127-4D3A-8F74-AA37D010A8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8D63196-FF4C-4094-9094-75F9F32C288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E031CF3-2EFE-4081-A9AC-7E4CB4FA3E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400128A-C5FC-4AC4-8DBE-75ABA096796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8C712E5-18A6-4F6D-AA09-47CC7A41FDB8}"/>
              </a:ext>
            </a:extLst>
          </p:cNvPr>
          <p:cNvSpPr>
            <a:spLocks noGrp="1"/>
          </p:cNvSpPr>
          <p:nvPr>
            <p:ph type="dt" sz="half" idx="10"/>
          </p:nvPr>
        </p:nvSpPr>
        <p:spPr/>
        <p:txBody>
          <a:bodyPr/>
          <a:lstStyle/>
          <a:p>
            <a:fld id="{D1E17478-B8A7-46EB-85B7-F38783008760}" type="datetimeFigureOut">
              <a:rPr lang="fr-FR" smtClean="0"/>
              <a:t>18/04/2021</a:t>
            </a:fld>
            <a:endParaRPr lang="fr-FR"/>
          </a:p>
        </p:txBody>
      </p:sp>
      <p:sp>
        <p:nvSpPr>
          <p:cNvPr id="8" name="Espace réservé du pied de page 7">
            <a:extLst>
              <a:ext uri="{FF2B5EF4-FFF2-40B4-BE49-F238E27FC236}">
                <a16:creationId xmlns:a16="http://schemas.microsoft.com/office/drawing/2014/main" id="{0922F8AD-7E27-49EC-911C-909FFB016C8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D6AE9D0-AE52-4E73-BB63-16F7DE374723}"/>
              </a:ext>
            </a:extLst>
          </p:cNvPr>
          <p:cNvSpPr>
            <a:spLocks noGrp="1"/>
          </p:cNvSpPr>
          <p:nvPr>
            <p:ph type="sldNum" sz="quarter" idx="12"/>
          </p:nvPr>
        </p:nvSpPr>
        <p:spPr/>
        <p:txBody>
          <a:bodyPr/>
          <a:lstStyle/>
          <a:p>
            <a:fld id="{81BC26E9-A0D9-449F-B7E3-CF7823C4404F}" type="slidenum">
              <a:rPr lang="fr-FR" smtClean="0"/>
              <a:t>‹N°›</a:t>
            </a:fld>
            <a:endParaRPr lang="fr-FR"/>
          </a:p>
        </p:txBody>
      </p:sp>
    </p:spTree>
    <p:extLst>
      <p:ext uri="{BB962C8B-B14F-4D97-AF65-F5344CB8AC3E}">
        <p14:creationId xmlns:p14="http://schemas.microsoft.com/office/powerpoint/2010/main" val="354046453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5A6015-0106-4077-8AC4-3F5B9AB02EA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85E511F-5090-4A8A-92C4-C81EAC51FE3D}"/>
              </a:ext>
            </a:extLst>
          </p:cNvPr>
          <p:cNvSpPr>
            <a:spLocks noGrp="1"/>
          </p:cNvSpPr>
          <p:nvPr>
            <p:ph type="dt" sz="half" idx="10"/>
          </p:nvPr>
        </p:nvSpPr>
        <p:spPr/>
        <p:txBody>
          <a:bodyPr/>
          <a:lstStyle/>
          <a:p>
            <a:fld id="{D1E17478-B8A7-46EB-85B7-F38783008760}" type="datetimeFigureOut">
              <a:rPr lang="fr-FR" smtClean="0"/>
              <a:t>18/04/2021</a:t>
            </a:fld>
            <a:endParaRPr lang="fr-FR"/>
          </a:p>
        </p:txBody>
      </p:sp>
      <p:sp>
        <p:nvSpPr>
          <p:cNvPr id="4" name="Espace réservé du pied de page 3">
            <a:extLst>
              <a:ext uri="{FF2B5EF4-FFF2-40B4-BE49-F238E27FC236}">
                <a16:creationId xmlns:a16="http://schemas.microsoft.com/office/drawing/2014/main" id="{3242CD5A-EB7F-448A-BCCF-6F05DCBFF3A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DC0E2EB-E802-4ED0-95DF-BB126915B663}"/>
              </a:ext>
            </a:extLst>
          </p:cNvPr>
          <p:cNvSpPr>
            <a:spLocks noGrp="1"/>
          </p:cNvSpPr>
          <p:nvPr>
            <p:ph type="sldNum" sz="quarter" idx="12"/>
          </p:nvPr>
        </p:nvSpPr>
        <p:spPr/>
        <p:txBody>
          <a:bodyPr/>
          <a:lstStyle/>
          <a:p>
            <a:fld id="{81BC26E9-A0D9-449F-B7E3-CF7823C4404F}" type="slidenum">
              <a:rPr lang="fr-FR" smtClean="0"/>
              <a:t>‹N°›</a:t>
            </a:fld>
            <a:endParaRPr lang="fr-FR"/>
          </a:p>
        </p:txBody>
      </p:sp>
    </p:spTree>
    <p:extLst>
      <p:ext uri="{BB962C8B-B14F-4D97-AF65-F5344CB8AC3E}">
        <p14:creationId xmlns:p14="http://schemas.microsoft.com/office/powerpoint/2010/main" val="149029404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1EA2BBF-8D92-4F1A-8D75-975203FF8E20}"/>
              </a:ext>
            </a:extLst>
          </p:cNvPr>
          <p:cNvSpPr>
            <a:spLocks noGrp="1"/>
          </p:cNvSpPr>
          <p:nvPr>
            <p:ph type="dt" sz="half" idx="10"/>
          </p:nvPr>
        </p:nvSpPr>
        <p:spPr/>
        <p:txBody>
          <a:bodyPr/>
          <a:lstStyle/>
          <a:p>
            <a:fld id="{D1E17478-B8A7-46EB-85B7-F38783008760}" type="datetimeFigureOut">
              <a:rPr lang="fr-FR" smtClean="0"/>
              <a:t>18/04/2021</a:t>
            </a:fld>
            <a:endParaRPr lang="fr-FR"/>
          </a:p>
        </p:txBody>
      </p:sp>
      <p:sp>
        <p:nvSpPr>
          <p:cNvPr id="3" name="Espace réservé du pied de page 2">
            <a:extLst>
              <a:ext uri="{FF2B5EF4-FFF2-40B4-BE49-F238E27FC236}">
                <a16:creationId xmlns:a16="http://schemas.microsoft.com/office/drawing/2014/main" id="{45617E4E-F85F-4E49-B6B6-263765B1440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6ECDE21-3E04-4CCB-B923-C605B1F07236}"/>
              </a:ext>
            </a:extLst>
          </p:cNvPr>
          <p:cNvSpPr>
            <a:spLocks noGrp="1"/>
          </p:cNvSpPr>
          <p:nvPr>
            <p:ph type="sldNum" sz="quarter" idx="12"/>
          </p:nvPr>
        </p:nvSpPr>
        <p:spPr/>
        <p:txBody>
          <a:bodyPr/>
          <a:lstStyle/>
          <a:p>
            <a:fld id="{81BC26E9-A0D9-449F-B7E3-CF7823C4404F}" type="slidenum">
              <a:rPr lang="fr-FR" smtClean="0"/>
              <a:t>‹N°›</a:t>
            </a:fld>
            <a:endParaRPr lang="fr-FR"/>
          </a:p>
        </p:txBody>
      </p:sp>
    </p:spTree>
    <p:extLst>
      <p:ext uri="{BB962C8B-B14F-4D97-AF65-F5344CB8AC3E}">
        <p14:creationId xmlns:p14="http://schemas.microsoft.com/office/powerpoint/2010/main" val="141066548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FFF246-3A9E-4578-A2A0-C6EC900BCD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C0D7420-F021-428F-A5AF-9E30D9730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807C134-935B-4BBE-9947-9AF40CF68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8D1531D-5F14-45C7-B9FE-38D02C27D392}"/>
              </a:ext>
            </a:extLst>
          </p:cNvPr>
          <p:cNvSpPr>
            <a:spLocks noGrp="1"/>
          </p:cNvSpPr>
          <p:nvPr>
            <p:ph type="dt" sz="half" idx="10"/>
          </p:nvPr>
        </p:nvSpPr>
        <p:spPr/>
        <p:txBody>
          <a:bodyPr/>
          <a:lstStyle/>
          <a:p>
            <a:fld id="{D1E17478-B8A7-46EB-85B7-F38783008760}" type="datetimeFigureOut">
              <a:rPr lang="fr-FR" smtClean="0"/>
              <a:t>18/04/2021</a:t>
            </a:fld>
            <a:endParaRPr lang="fr-FR"/>
          </a:p>
        </p:txBody>
      </p:sp>
      <p:sp>
        <p:nvSpPr>
          <p:cNvPr id="6" name="Espace réservé du pied de page 5">
            <a:extLst>
              <a:ext uri="{FF2B5EF4-FFF2-40B4-BE49-F238E27FC236}">
                <a16:creationId xmlns:a16="http://schemas.microsoft.com/office/drawing/2014/main" id="{E4299DC9-CF0C-4536-8625-FD2AEB6E044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0A4899E-F931-4969-A75A-28666215E50C}"/>
              </a:ext>
            </a:extLst>
          </p:cNvPr>
          <p:cNvSpPr>
            <a:spLocks noGrp="1"/>
          </p:cNvSpPr>
          <p:nvPr>
            <p:ph type="sldNum" sz="quarter" idx="12"/>
          </p:nvPr>
        </p:nvSpPr>
        <p:spPr/>
        <p:txBody>
          <a:bodyPr/>
          <a:lstStyle/>
          <a:p>
            <a:fld id="{81BC26E9-A0D9-449F-B7E3-CF7823C4404F}" type="slidenum">
              <a:rPr lang="fr-FR" smtClean="0"/>
              <a:t>‹N°›</a:t>
            </a:fld>
            <a:endParaRPr lang="fr-FR"/>
          </a:p>
        </p:txBody>
      </p:sp>
    </p:spTree>
    <p:extLst>
      <p:ext uri="{BB962C8B-B14F-4D97-AF65-F5344CB8AC3E}">
        <p14:creationId xmlns:p14="http://schemas.microsoft.com/office/powerpoint/2010/main" val="198590239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90E42D-A2C4-4BD0-8A48-18C0CC065E3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8625BAA-0C66-49C6-B687-99EF74C5A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13DC21F-86D2-4F8D-AB9C-B601A3E13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99B344E-ABD1-448A-B2A1-BC93BC15CDCC}"/>
              </a:ext>
            </a:extLst>
          </p:cNvPr>
          <p:cNvSpPr>
            <a:spLocks noGrp="1"/>
          </p:cNvSpPr>
          <p:nvPr>
            <p:ph type="dt" sz="half" idx="10"/>
          </p:nvPr>
        </p:nvSpPr>
        <p:spPr/>
        <p:txBody>
          <a:bodyPr/>
          <a:lstStyle/>
          <a:p>
            <a:fld id="{D1E17478-B8A7-46EB-85B7-F38783008760}" type="datetimeFigureOut">
              <a:rPr lang="fr-FR" smtClean="0"/>
              <a:t>18/04/2021</a:t>
            </a:fld>
            <a:endParaRPr lang="fr-FR"/>
          </a:p>
        </p:txBody>
      </p:sp>
      <p:sp>
        <p:nvSpPr>
          <p:cNvPr id="6" name="Espace réservé du pied de page 5">
            <a:extLst>
              <a:ext uri="{FF2B5EF4-FFF2-40B4-BE49-F238E27FC236}">
                <a16:creationId xmlns:a16="http://schemas.microsoft.com/office/drawing/2014/main" id="{4B26950B-F583-40A6-AA7B-9C8A5F7DC5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0B1452D-2F94-4FCC-87FA-4A80C4637D99}"/>
              </a:ext>
            </a:extLst>
          </p:cNvPr>
          <p:cNvSpPr>
            <a:spLocks noGrp="1"/>
          </p:cNvSpPr>
          <p:nvPr>
            <p:ph type="sldNum" sz="quarter" idx="12"/>
          </p:nvPr>
        </p:nvSpPr>
        <p:spPr/>
        <p:txBody>
          <a:bodyPr/>
          <a:lstStyle/>
          <a:p>
            <a:fld id="{81BC26E9-A0D9-449F-B7E3-CF7823C4404F}" type="slidenum">
              <a:rPr lang="fr-FR" smtClean="0"/>
              <a:t>‹N°›</a:t>
            </a:fld>
            <a:endParaRPr lang="fr-FR"/>
          </a:p>
        </p:txBody>
      </p:sp>
    </p:spTree>
    <p:extLst>
      <p:ext uri="{BB962C8B-B14F-4D97-AF65-F5344CB8AC3E}">
        <p14:creationId xmlns:p14="http://schemas.microsoft.com/office/powerpoint/2010/main" val="397288877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800671C-CF8F-4947-A18F-8426B311E1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60E77CC-A233-457C-A03C-C33A55A07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73864FB-A6A2-48ED-B855-E5153CC434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17478-B8A7-46EB-85B7-F38783008760}" type="datetimeFigureOut">
              <a:rPr lang="fr-FR" smtClean="0"/>
              <a:t>18/04/2021</a:t>
            </a:fld>
            <a:endParaRPr lang="fr-FR"/>
          </a:p>
        </p:txBody>
      </p:sp>
      <p:sp>
        <p:nvSpPr>
          <p:cNvPr id="5" name="Espace réservé du pied de page 4">
            <a:extLst>
              <a:ext uri="{FF2B5EF4-FFF2-40B4-BE49-F238E27FC236}">
                <a16:creationId xmlns:a16="http://schemas.microsoft.com/office/drawing/2014/main" id="{D1FC68CD-3EDC-4359-A9F8-22695EFED8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E0422BB-D8D0-46EA-8946-3CD869A71F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C26E9-A0D9-449F-B7E3-CF7823C4404F}" type="slidenum">
              <a:rPr lang="fr-FR" smtClean="0"/>
              <a:t>‹N°›</a:t>
            </a:fld>
            <a:endParaRPr lang="fr-FR"/>
          </a:p>
        </p:txBody>
      </p:sp>
    </p:spTree>
    <p:extLst>
      <p:ext uri="{BB962C8B-B14F-4D97-AF65-F5344CB8AC3E}">
        <p14:creationId xmlns:p14="http://schemas.microsoft.com/office/powerpoint/2010/main" val="269079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1E77E0-F9DD-4505-B8F7-F01E9F6A3C41}"/>
              </a:ext>
            </a:extLst>
          </p:cNvPr>
          <p:cNvSpPr>
            <a:spLocks noGrp="1"/>
          </p:cNvSpPr>
          <p:nvPr>
            <p:ph type="ctrTitle"/>
          </p:nvPr>
        </p:nvSpPr>
        <p:spPr>
          <a:xfrm>
            <a:off x="1219199" y="545323"/>
            <a:ext cx="9448801" cy="2710639"/>
          </a:xfrm>
        </p:spPr>
        <p:txBody>
          <a:bodyPr>
            <a:normAutofit/>
          </a:bodyPr>
          <a:lstStyle/>
          <a:p>
            <a:r>
              <a:rPr lang="fr-FR" sz="5400" dirty="0">
                <a:latin typeface="+mn-lt"/>
              </a:rPr>
              <a:t>Faisons vivre nos carrés potagers </a:t>
            </a:r>
            <a:br>
              <a:rPr lang="fr-FR" sz="5400" dirty="0">
                <a:latin typeface="+mn-lt"/>
              </a:rPr>
            </a:br>
            <a:r>
              <a:rPr lang="fr-FR" sz="5400" dirty="0">
                <a:latin typeface="+mn-lt"/>
              </a:rPr>
              <a:t>au sein du collège !</a:t>
            </a:r>
            <a:br>
              <a:rPr lang="fr-FR" sz="5400" dirty="0">
                <a:latin typeface="+mn-lt"/>
              </a:rPr>
            </a:br>
            <a:endParaRPr lang="fr-FR" sz="5400" dirty="0">
              <a:latin typeface="+mn-lt"/>
            </a:endParaRPr>
          </a:p>
        </p:txBody>
      </p:sp>
      <p:sp>
        <p:nvSpPr>
          <p:cNvPr id="3" name="Sous-titre 2">
            <a:extLst>
              <a:ext uri="{FF2B5EF4-FFF2-40B4-BE49-F238E27FC236}">
                <a16:creationId xmlns:a16="http://schemas.microsoft.com/office/drawing/2014/main" id="{C9A276A4-205D-434A-80DC-D3726BAF89FA}"/>
              </a:ext>
            </a:extLst>
          </p:cNvPr>
          <p:cNvSpPr>
            <a:spLocks noGrp="1"/>
          </p:cNvSpPr>
          <p:nvPr>
            <p:ph type="subTitle" idx="1"/>
          </p:nvPr>
        </p:nvSpPr>
        <p:spPr>
          <a:xfrm>
            <a:off x="1524000" y="3602038"/>
            <a:ext cx="9144000" cy="2957788"/>
          </a:xfrm>
        </p:spPr>
        <p:txBody>
          <a:bodyPr>
            <a:normAutofit lnSpcReduction="10000"/>
          </a:bodyPr>
          <a:lstStyle/>
          <a:p>
            <a:endParaRPr lang="fr-FR" dirty="0"/>
          </a:p>
          <a:p>
            <a:endParaRPr lang="fr-FR" dirty="0"/>
          </a:p>
          <a:p>
            <a:endParaRPr lang="fr-FR" dirty="0"/>
          </a:p>
          <a:p>
            <a:endParaRPr lang="fr-FR" dirty="0"/>
          </a:p>
          <a:p>
            <a:endParaRPr lang="fr-FR" dirty="0"/>
          </a:p>
          <a:p>
            <a:pPr algn="l"/>
            <a:r>
              <a:rPr lang="fr-FR" sz="1800" dirty="0"/>
              <a:t>Classe de 6</a:t>
            </a:r>
            <a:r>
              <a:rPr lang="fr-FR" sz="1800" baseline="30000" dirty="0"/>
              <a:t>ème</a:t>
            </a:r>
            <a:r>
              <a:rPr lang="fr-FR" sz="1800" dirty="0"/>
              <a:t> et le dispositif ULIS - 35 élèves</a:t>
            </a:r>
          </a:p>
          <a:p>
            <a:pPr algn="l"/>
            <a:r>
              <a:rPr lang="fr-FR" sz="1800" dirty="0"/>
              <a:t>Cycle 3 – non bilingue</a:t>
            </a:r>
          </a:p>
          <a:p>
            <a:pPr algn="l"/>
            <a:endParaRPr lang="fr-FR" dirty="0"/>
          </a:p>
          <a:p>
            <a:endParaRPr lang="fr-FR" dirty="0"/>
          </a:p>
        </p:txBody>
      </p:sp>
      <p:pic>
        <p:nvPicPr>
          <p:cNvPr id="5" name="Image 4">
            <a:extLst>
              <a:ext uri="{FF2B5EF4-FFF2-40B4-BE49-F238E27FC236}">
                <a16:creationId xmlns:a16="http://schemas.microsoft.com/office/drawing/2014/main" id="{6A130D12-5A48-48AF-9449-61C212A6CF58}"/>
              </a:ext>
            </a:extLst>
          </p:cNvPr>
          <p:cNvPicPr>
            <a:picLocks noChangeAspect="1"/>
          </p:cNvPicPr>
          <p:nvPr/>
        </p:nvPicPr>
        <p:blipFill>
          <a:blip r:embed="rId2"/>
          <a:stretch>
            <a:fillRect/>
          </a:stretch>
        </p:blipFill>
        <p:spPr>
          <a:xfrm>
            <a:off x="1371599" y="2891438"/>
            <a:ext cx="9448801" cy="2386884"/>
          </a:xfrm>
          <a:prstGeom prst="rect">
            <a:avLst/>
          </a:prstGeom>
        </p:spPr>
      </p:pic>
    </p:spTree>
    <p:extLst>
      <p:ext uri="{BB962C8B-B14F-4D97-AF65-F5344CB8AC3E}">
        <p14:creationId xmlns:p14="http://schemas.microsoft.com/office/powerpoint/2010/main" val="4264936330"/>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3000"/>
                                        <p:tgtEl>
                                          <p:spTgt spid="5"/>
                                        </p:tgtEl>
                                      </p:cBhvr>
                                    </p:animEffect>
                                  </p:childTnLst>
                                </p:cTn>
                              </p:par>
                            </p:childTnLst>
                          </p:cTn>
                        </p:par>
                        <p:par>
                          <p:cTn id="14" fill="hold">
                            <p:stCondLst>
                              <p:cond delay="6000"/>
                            </p:stCondLst>
                            <p:childTnLst>
                              <p:par>
                                <p:cTn id="15" presetID="22" presetClass="entr" presetSubtype="4" fill="hold" grpId="0" nodeType="after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down)">
                                      <p:cBhvr>
                                        <p:cTn id="17" dur="3000"/>
                                        <p:tgtEl>
                                          <p:spTgt spid="3">
                                            <p:txEl>
                                              <p:pRg st="5" end="5"/>
                                            </p:txEl>
                                          </p:spTgt>
                                        </p:tgtEl>
                                      </p:cBhvr>
                                    </p:animEffect>
                                  </p:childTnLst>
                                </p:cTn>
                              </p:par>
                            </p:childTnLst>
                          </p:cTn>
                        </p:par>
                        <p:par>
                          <p:cTn id="18" fill="hold">
                            <p:stCondLst>
                              <p:cond delay="9000"/>
                            </p:stCondLst>
                            <p:childTnLst>
                              <p:par>
                                <p:cTn id="19" presetID="22" presetClass="entr" presetSubtype="4" fill="hold" grpId="0" nodeType="after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3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51158C-C3AF-4592-AD9E-3F9C1788B748}"/>
              </a:ext>
            </a:extLst>
          </p:cNvPr>
          <p:cNvSpPr>
            <a:spLocks noGrp="1"/>
          </p:cNvSpPr>
          <p:nvPr>
            <p:ph type="title"/>
          </p:nvPr>
        </p:nvSpPr>
        <p:spPr>
          <a:xfrm>
            <a:off x="838200" y="365125"/>
            <a:ext cx="10515600" cy="681797"/>
          </a:xfrm>
        </p:spPr>
        <p:txBody>
          <a:bodyPr>
            <a:normAutofit fontScale="90000"/>
          </a:bodyPr>
          <a:lstStyle/>
          <a:p>
            <a:pPr algn="ctr"/>
            <a:br>
              <a:rPr lang="fr-FR" sz="3200" b="1" dirty="0">
                <a:latin typeface="+mn-lt"/>
              </a:rPr>
            </a:br>
            <a:r>
              <a:rPr lang="fr-FR" sz="3200" b="1" dirty="0">
                <a:latin typeface="+mn-lt"/>
              </a:rPr>
              <a:t>Les compétences développées</a:t>
            </a:r>
            <a:br>
              <a:rPr lang="fr-FR" sz="3200" dirty="0">
                <a:latin typeface="+mn-lt"/>
              </a:rPr>
            </a:br>
            <a:endParaRPr lang="fr-FR" sz="3200" dirty="0">
              <a:latin typeface="+mn-lt"/>
            </a:endParaRPr>
          </a:p>
        </p:txBody>
      </p:sp>
      <p:sp>
        <p:nvSpPr>
          <p:cNvPr id="3" name="Espace réservé du contenu 2">
            <a:extLst>
              <a:ext uri="{FF2B5EF4-FFF2-40B4-BE49-F238E27FC236}">
                <a16:creationId xmlns:a16="http://schemas.microsoft.com/office/drawing/2014/main" id="{2B436879-6FF4-4173-8C14-E7961A6F2FCC}"/>
              </a:ext>
            </a:extLst>
          </p:cNvPr>
          <p:cNvSpPr>
            <a:spLocks noGrp="1"/>
          </p:cNvSpPr>
          <p:nvPr>
            <p:ph idx="1"/>
          </p:nvPr>
        </p:nvSpPr>
        <p:spPr>
          <a:xfrm>
            <a:off x="463826" y="1205948"/>
            <a:ext cx="11410122" cy="5286927"/>
          </a:xfrm>
        </p:spPr>
        <p:txBody>
          <a:bodyPr>
            <a:normAutofit lnSpcReduction="10000"/>
          </a:bodyPr>
          <a:lstStyle/>
          <a:p>
            <a:r>
              <a:rPr lang="fr-FR" sz="2400" dirty="0"/>
              <a:t>Nous aimons beaucoup travailler sur ce projet et développons de nombreuses compétences :</a:t>
            </a:r>
          </a:p>
          <a:p>
            <a:pPr>
              <a:buFontTx/>
              <a:buChar char="-"/>
            </a:pPr>
            <a:r>
              <a:rPr lang="fr-FR" sz="2400" u="sng" dirty="0"/>
              <a:t>En sciences</a:t>
            </a:r>
            <a:r>
              <a:rPr lang="fr-FR" sz="2400" dirty="0"/>
              <a:t>, avec la création et l’entretien d’un jardin potager, l’émission et la vérification d’hypothèses.</a:t>
            </a:r>
          </a:p>
          <a:p>
            <a:pPr>
              <a:buFontTx/>
              <a:buChar char="-"/>
            </a:pPr>
            <a:r>
              <a:rPr lang="fr-FR" sz="2400" u="sng" dirty="0"/>
              <a:t>En citoyenneté</a:t>
            </a:r>
            <a:r>
              <a:rPr lang="fr-FR" sz="2400" dirty="0"/>
              <a:t>, avec la sensibilisation au développement durable, avec le travail en groupe et l’implication dans un projet collectif.</a:t>
            </a:r>
          </a:p>
          <a:p>
            <a:pPr>
              <a:buFontTx/>
              <a:buChar char="-"/>
            </a:pPr>
            <a:r>
              <a:rPr lang="fr-FR" sz="2400" u="sng" dirty="0"/>
              <a:t>En français</a:t>
            </a:r>
            <a:r>
              <a:rPr lang="fr-FR" sz="2400" dirty="0"/>
              <a:t>, avec la lecture des emballages, la compréhension des consignes, le réinvestissement du lexique, la production d’écrit et l’expression orale pour présenter ce diaporama aux autres classes.</a:t>
            </a:r>
          </a:p>
          <a:p>
            <a:pPr>
              <a:buFontTx/>
              <a:buChar char="-"/>
            </a:pPr>
            <a:r>
              <a:rPr lang="fr-FR" sz="2400" u="sng" dirty="0"/>
              <a:t>En technologie</a:t>
            </a:r>
            <a:r>
              <a:rPr lang="fr-FR" sz="2400" dirty="0"/>
              <a:t>, avec la conception et la réalisation d’un objet technique, l’utilisation de l’outil informatique pour faire des recherches, pour réaliser et présenter un travail.</a:t>
            </a:r>
          </a:p>
          <a:p>
            <a:pPr>
              <a:buFontTx/>
              <a:buChar char="-"/>
            </a:pPr>
            <a:endParaRPr lang="fr-FR" sz="2400" dirty="0"/>
          </a:p>
          <a:p>
            <a:pPr marL="0" indent="0">
              <a:buNone/>
            </a:pPr>
            <a:r>
              <a:rPr lang="fr-FR" sz="2400" dirty="0"/>
              <a:t>Les prochaines sorties organisées par la Collectivité Unique de Corse (en pirogue, au </a:t>
            </a:r>
            <a:r>
              <a:rPr lang="fr-FR" sz="2400" dirty="0" err="1"/>
              <a:t>Lodu</a:t>
            </a:r>
            <a:r>
              <a:rPr lang="fr-FR" sz="2400" dirty="0"/>
              <a:t> et sur les sentiers d’Orezza) vont nous permettre d’améliorer nos connaissances sur la faune et la flore locales et nous permettre de les réinvestir dans notre potager.</a:t>
            </a:r>
          </a:p>
        </p:txBody>
      </p:sp>
    </p:spTree>
    <p:extLst>
      <p:ext uri="{BB962C8B-B14F-4D97-AF65-F5344CB8AC3E}">
        <p14:creationId xmlns:p14="http://schemas.microsoft.com/office/powerpoint/2010/main" val="2051162564"/>
      </p:ext>
    </p:extLst>
  </p:cSld>
  <p:clrMapOvr>
    <a:masterClrMapping/>
  </p:clrMapOvr>
  <p:transition spd="slow" advClick="0" advTm="30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3">
                                            <p:txEl>
                                              <p:pRg st="1" end="1"/>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par>
                          <p:cTn id="34" fill="hold">
                            <p:stCondLst>
                              <p:cond delay="1500"/>
                            </p:stCondLst>
                            <p:childTnLst>
                              <p:par>
                                <p:cTn id="35" presetID="26" presetClass="entr" presetSubtype="0"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2852">
                                          <p:stCondLst>
                                            <p:cond delay="0"/>
                                          </p:stCondLst>
                                        </p:cTn>
                                        <p:tgtEl>
                                          <p:spTgt spid="3">
                                            <p:txEl>
                                              <p:pRg st="6" end="6"/>
                                            </p:txEl>
                                          </p:spTgt>
                                        </p:tgtEl>
                                      </p:cBhvr>
                                    </p:animEffect>
                                    <p:anim calcmode="lin" valueType="num">
                                      <p:cBhvr>
                                        <p:cTn id="38" dur="8958"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39" dur="3265"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40" dur="3265" tmFilter="0, 0; 0.125,0.2665; 0.25,0.4; 0.375,0.465; 0.5,0.5;  0.625,0.535; 0.75,0.6; 0.875,0.7335; 1,1">
                                          <p:stCondLst>
                                            <p:cond delay="3265"/>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41" dur="2" tmFilter="0, 0; 0.125,0.2665; 0.25,0.4; 0.375,0.465; 0.5,0.5;  0.625,0.535; 0.75,0.6; 0.875,0.7335; 1,1">
                                          <p:stCondLst>
                                            <p:cond delay="6509"/>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42" dur="1" tmFilter="0, 0; 0.125,0.2665; 0.25,0.4; 0.375,0.465; 0.5,0.5;  0.625,0.535; 0.75,0.6; 0.875,0.7335; 1,1">
                                          <p:stCondLst>
                                            <p:cond delay="9999"/>
                                          </p:stCondLst>
                                        </p:cTn>
                                        <p:tgtEl>
                                          <p:spTgt spid="3">
                                            <p:txEl>
                                              <p:pRg st="6" end="6"/>
                                            </p:txEl>
                                          </p:spTgt>
                                        </p:tgtEl>
                                        <p:attrNameLst>
                                          <p:attrName>ppt_y</p:attrName>
                                        </p:attrNameLst>
                                      </p:cBhvr>
                                      <p:tavLst>
                                        <p:tav tm="0" fmla="#ppt_y-sin(pi*$)/81">
                                          <p:val>
                                            <p:fltVal val="0"/>
                                          </p:val>
                                        </p:tav>
                                        <p:tav tm="100000">
                                          <p:val>
                                            <p:fltVal val="1"/>
                                          </p:val>
                                        </p:tav>
                                      </p:tavLst>
                                    </p:anim>
                                    <p:animScale>
                                      <p:cBhvr>
                                        <p:cTn id="43" dur="1">
                                          <p:stCondLst>
                                            <p:cond delay="3196"/>
                                          </p:stCondLst>
                                        </p:cTn>
                                        <p:tgtEl>
                                          <p:spTgt spid="3">
                                            <p:txEl>
                                              <p:pRg st="6" end="6"/>
                                            </p:txEl>
                                          </p:spTgt>
                                        </p:tgtEl>
                                      </p:cBhvr>
                                      <p:to x="100000" y="60000"/>
                                    </p:animScale>
                                    <p:animScale>
                                      <p:cBhvr>
                                        <p:cTn id="44" dur="1" decel="50000">
                                          <p:stCondLst>
                                            <p:cond delay="3324"/>
                                          </p:stCondLst>
                                        </p:cTn>
                                        <p:tgtEl>
                                          <p:spTgt spid="3">
                                            <p:txEl>
                                              <p:pRg st="6" end="6"/>
                                            </p:txEl>
                                          </p:spTgt>
                                        </p:tgtEl>
                                      </p:cBhvr>
                                      <p:to x="100000" y="100000"/>
                                    </p:animScale>
                                    <p:animScale>
                                      <p:cBhvr>
                                        <p:cTn id="45" dur="1">
                                          <p:stCondLst>
                                            <p:cond delay="6450"/>
                                          </p:stCondLst>
                                        </p:cTn>
                                        <p:tgtEl>
                                          <p:spTgt spid="3">
                                            <p:txEl>
                                              <p:pRg st="6" end="6"/>
                                            </p:txEl>
                                          </p:spTgt>
                                        </p:tgtEl>
                                      </p:cBhvr>
                                      <p:to x="100000" y="80000"/>
                                    </p:animScale>
                                    <p:animScale>
                                      <p:cBhvr>
                                        <p:cTn id="46" dur="1" decel="50000">
                                          <p:stCondLst>
                                            <p:cond delay="6578"/>
                                          </p:stCondLst>
                                        </p:cTn>
                                        <p:tgtEl>
                                          <p:spTgt spid="3">
                                            <p:txEl>
                                              <p:pRg st="6" end="6"/>
                                            </p:txEl>
                                          </p:spTgt>
                                        </p:tgtEl>
                                      </p:cBhvr>
                                      <p:to x="100000" y="100000"/>
                                    </p:animScale>
                                    <p:animScale>
                                      <p:cBhvr>
                                        <p:cTn id="47" dur="1">
                                          <p:stCondLst>
                                            <p:cond delay="9999"/>
                                          </p:stCondLst>
                                        </p:cTn>
                                        <p:tgtEl>
                                          <p:spTgt spid="3">
                                            <p:txEl>
                                              <p:pRg st="6" end="6"/>
                                            </p:txEl>
                                          </p:spTgt>
                                        </p:tgtEl>
                                      </p:cBhvr>
                                      <p:to x="100000" y="90000"/>
                                    </p:animScale>
                                    <p:animScale>
                                      <p:cBhvr>
                                        <p:cTn id="48" dur="1" decel="50000">
                                          <p:stCondLst>
                                            <p:cond delay="9999"/>
                                          </p:stCondLst>
                                        </p:cTn>
                                        <p:tgtEl>
                                          <p:spTgt spid="3">
                                            <p:txEl>
                                              <p:pRg st="6" end="6"/>
                                            </p:txEl>
                                          </p:spTgt>
                                        </p:tgtEl>
                                      </p:cBhvr>
                                      <p:to x="100000" y="100000"/>
                                    </p:animScale>
                                    <p:animScale>
                                      <p:cBhvr>
                                        <p:cTn id="49" dur="1">
                                          <p:stCondLst>
                                            <p:cond delay="9999"/>
                                          </p:stCondLst>
                                        </p:cTn>
                                        <p:tgtEl>
                                          <p:spTgt spid="3">
                                            <p:txEl>
                                              <p:pRg st="6" end="6"/>
                                            </p:txEl>
                                          </p:spTgt>
                                        </p:tgtEl>
                                      </p:cBhvr>
                                      <p:to x="100000" y="95000"/>
                                    </p:animScale>
                                    <p:animScale>
                                      <p:cBhvr>
                                        <p:cTn id="50" dur="1" decel="50000">
                                          <p:stCondLst>
                                            <p:cond delay="9999"/>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EB6D13-DBD6-45B2-919A-BF2709608588}"/>
              </a:ext>
            </a:extLst>
          </p:cNvPr>
          <p:cNvSpPr>
            <a:spLocks noGrp="1"/>
          </p:cNvSpPr>
          <p:nvPr>
            <p:ph type="title"/>
          </p:nvPr>
        </p:nvSpPr>
        <p:spPr>
          <a:xfrm>
            <a:off x="838200" y="365125"/>
            <a:ext cx="10515600" cy="734805"/>
          </a:xfrm>
        </p:spPr>
        <p:txBody>
          <a:bodyPr>
            <a:normAutofit/>
          </a:bodyPr>
          <a:lstStyle/>
          <a:p>
            <a:pPr algn="ctr"/>
            <a:r>
              <a:rPr lang="fr-FR" sz="3200" b="1" dirty="0">
                <a:latin typeface="+mn-lt"/>
              </a:rPr>
              <a:t>A ce jour… et nos projets</a:t>
            </a:r>
          </a:p>
        </p:txBody>
      </p:sp>
      <p:sp>
        <p:nvSpPr>
          <p:cNvPr id="3" name="Espace réservé du contenu 2">
            <a:extLst>
              <a:ext uri="{FF2B5EF4-FFF2-40B4-BE49-F238E27FC236}">
                <a16:creationId xmlns:a16="http://schemas.microsoft.com/office/drawing/2014/main" id="{C04EFFCE-B681-445B-8D35-26D7E462F461}"/>
              </a:ext>
            </a:extLst>
          </p:cNvPr>
          <p:cNvSpPr>
            <a:spLocks noGrp="1"/>
          </p:cNvSpPr>
          <p:nvPr>
            <p:ph idx="1"/>
          </p:nvPr>
        </p:nvSpPr>
        <p:spPr>
          <a:xfrm>
            <a:off x="838200" y="1099930"/>
            <a:ext cx="10515600" cy="5392945"/>
          </a:xfrm>
        </p:spPr>
        <p:txBody>
          <a:bodyPr>
            <a:normAutofit fontScale="92500" lnSpcReduction="10000"/>
          </a:bodyPr>
          <a:lstStyle/>
          <a:p>
            <a:r>
              <a:rPr lang="fr-FR" sz="2400" dirty="0"/>
              <a:t>Voici l’avancée de nos semis et de notre potager :</a:t>
            </a:r>
          </a:p>
          <a:p>
            <a:endParaRPr lang="fr-FR" sz="2400" dirty="0"/>
          </a:p>
          <a:p>
            <a:endParaRPr lang="fr-FR" sz="2400" dirty="0"/>
          </a:p>
          <a:p>
            <a:endParaRPr lang="fr-FR" sz="2400" dirty="0"/>
          </a:p>
          <a:p>
            <a:endParaRPr lang="fr-FR" sz="2400" dirty="0"/>
          </a:p>
          <a:p>
            <a:endParaRPr lang="fr-FR" sz="2400" dirty="0"/>
          </a:p>
          <a:p>
            <a:endParaRPr lang="fr-FR" sz="2400" dirty="0"/>
          </a:p>
          <a:p>
            <a:endParaRPr lang="fr-FR" sz="2400" dirty="0"/>
          </a:p>
          <a:p>
            <a:r>
              <a:rPr lang="fr-FR" sz="2400" dirty="0"/>
              <a:t>Dans ce contexte très particulier, nous n’avons pas pu malheureusement mener à terme l’ensemble de nos projets.</a:t>
            </a:r>
          </a:p>
          <a:p>
            <a:r>
              <a:rPr lang="fr-FR" sz="2400" dirty="0"/>
              <a:t>Nous nous donnons quelques mois pour réaliser un hôtel à insectes et un nichoir pour les oiseaux.</a:t>
            </a:r>
          </a:p>
          <a:p>
            <a:r>
              <a:rPr lang="fr-FR" sz="2400" dirty="0"/>
              <a:t>On aimerait également rehausser les carrés potagers à l’aide de palettes pour que les personnes âgées du quartier puissent venir s’en occuper pendant les vacances scolaires. Nous avons envie de créer un lien inter - générationnel.</a:t>
            </a:r>
          </a:p>
          <a:p>
            <a:endParaRPr lang="fr-FR" sz="2400" dirty="0"/>
          </a:p>
          <a:p>
            <a:endParaRPr lang="fr-FR" sz="2400" dirty="0"/>
          </a:p>
          <a:p>
            <a:endParaRPr lang="fr-FR" sz="2400" dirty="0"/>
          </a:p>
          <a:p>
            <a:endParaRPr lang="fr-FR" sz="2400" dirty="0"/>
          </a:p>
          <a:p>
            <a:endParaRPr lang="fr-FR" sz="2400" dirty="0"/>
          </a:p>
          <a:p>
            <a:endParaRPr lang="fr-FR" sz="2400" dirty="0"/>
          </a:p>
          <a:p>
            <a:endParaRPr lang="fr-FR" sz="2400" dirty="0"/>
          </a:p>
        </p:txBody>
      </p:sp>
      <p:pic>
        <p:nvPicPr>
          <p:cNvPr id="5" name="Image 4">
            <a:extLst>
              <a:ext uri="{FF2B5EF4-FFF2-40B4-BE49-F238E27FC236}">
                <a16:creationId xmlns:a16="http://schemas.microsoft.com/office/drawing/2014/main" id="{C19F8121-737F-435D-AC32-CF0B69452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681997" y="1243192"/>
            <a:ext cx="3027789" cy="2315817"/>
          </a:xfrm>
          <a:prstGeom prst="rect">
            <a:avLst/>
          </a:prstGeom>
        </p:spPr>
      </p:pic>
      <p:pic>
        <p:nvPicPr>
          <p:cNvPr id="7" name="Image 6">
            <a:extLst>
              <a:ext uri="{FF2B5EF4-FFF2-40B4-BE49-F238E27FC236}">
                <a16:creationId xmlns:a16="http://schemas.microsoft.com/office/drawing/2014/main" id="{3B4EE998-0FDB-4A4B-BC55-48ECEAA0F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109" y="1464019"/>
            <a:ext cx="3109844" cy="2332383"/>
          </a:xfrm>
          <a:prstGeom prst="rect">
            <a:avLst/>
          </a:prstGeom>
        </p:spPr>
      </p:pic>
      <p:pic>
        <p:nvPicPr>
          <p:cNvPr id="9" name="Image 8">
            <a:extLst>
              <a:ext uri="{FF2B5EF4-FFF2-40B4-BE49-F238E27FC236}">
                <a16:creationId xmlns:a16="http://schemas.microsoft.com/office/drawing/2014/main" id="{3C526948-D79C-42AD-8AA3-F9F445410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840" y="1496804"/>
            <a:ext cx="3224255" cy="2418191"/>
          </a:xfrm>
          <a:prstGeom prst="rect">
            <a:avLst/>
          </a:prstGeom>
        </p:spPr>
      </p:pic>
    </p:spTree>
    <p:extLst>
      <p:ext uri="{BB962C8B-B14F-4D97-AF65-F5344CB8AC3E}">
        <p14:creationId xmlns:p14="http://schemas.microsoft.com/office/powerpoint/2010/main" val="3724318289"/>
      </p:ext>
    </p:extLst>
  </p:cSld>
  <p:clrMapOvr>
    <a:masterClrMapping/>
  </p:clrMapOvr>
  <mc:AlternateContent xmlns:mc="http://schemas.openxmlformats.org/markup-compatibility/2006">
    <mc:Choice xmlns:p14="http://schemas.microsoft.com/office/powerpoint/2010/main" Requires="p14">
      <p:transition spd="slow" p14:dur="1500" advClick="0" advTm="25000">
        <p:push/>
      </p:transition>
    </mc:Choice>
    <mc:Fallback>
      <p:transition spd="slow" advClick="0" advTm="2500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3000"/>
                                        <p:tgtEl>
                                          <p:spTgt spid="3">
                                            <p:txEl>
                                              <p:pRg st="0" end="0"/>
                                            </p:txEl>
                                          </p:spTgt>
                                        </p:tgtEl>
                                      </p:cBhvr>
                                    </p:animEffect>
                                  </p:childTnLst>
                                </p:cTn>
                              </p:par>
                            </p:childTnLst>
                          </p:cTn>
                        </p:par>
                        <p:par>
                          <p:cTn id="14" fill="hold">
                            <p:stCondLst>
                              <p:cond delay="5000"/>
                            </p:stCondLst>
                            <p:childTnLst>
                              <p:par>
                                <p:cTn id="15" presetID="10" presetClass="entr" presetSubtype="0" fill="hold" grpId="0" nodeType="after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6000"/>
                                        <p:tgtEl>
                                          <p:spTgt spid="3">
                                            <p:txEl>
                                              <p:pRg st="8" end="8"/>
                                            </p:txEl>
                                          </p:spTgt>
                                        </p:tgtEl>
                                      </p:cBhvr>
                                    </p:animEffect>
                                  </p:childTnLst>
                                </p:cTn>
                              </p:par>
                            </p:childTnLst>
                          </p:cTn>
                        </p:par>
                        <p:par>
                          <p:cTn id="18" fill="hold">
                            <p:stCondLst>
                              <p:cond delay="11000"/>
                            </p:stCondLst>
                            <p:childTnLst>
                              <p:par>
                                <p:cTn id="19" presetID="10" presetClass="entr" presetSubtype="0" fill="hold" grpId="0" nodeType="after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6000"/>
                                        <p:tgtEl>
                                          <p:spTgt spid="3">
                                            <p:txEl>
                                              <p:pRg st="9" end="9"/>
                                            </p:txEl>
                                          </p:spTgt>
                                        </p:tgtEl>
                                      </p:cBhvr>
                                    </p:animEffect>
                                  </p:childTnLst>
                                </p:cTn>
                              </p:par>
                            </p:childTnLst>
                          </p:cTn>
                        </p:par>
                        <p:par>
                          <p:cTn id="22" fill="hold">
                            <p:stCondLst>
                              <p:cond delay="17000"/>
                            </p:stCondLst>
                            <p:childTnLst>
                              <p:par>
                                <p:cTn id="23" presetID="10" presetClass="entr" presetSubtype="0" fill="hold" grpId="0" nodeType="after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fade">
                                      <p:cBhvr>
                                        <p:cTn id="25" dur="6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0DBA51-9BAD-44EB-BD5A-8D919F794329}"/>
              </a:ext>
            </a:extLst>
          </p:cNvPr>
          <p:cNvSpPr>
            <a:spLocks noGrp="1"/>
          </p:cNvSpPr>
          <p:nvPr>
            <p:ph type="title"/>
          </p:nvPr>
        </p:nvSpPr>
        <p:spPr/>
        <p:txBody>
          <a:bodyPr>
            <a:normAutofit/>
          </a:bodyPr>
          <a:lstStyle/>
          <a:p>
            <a:r>
              <a:rPr lang="fr-FR" sz="2400" dirty="0">
                <a:latin typeface="+mn-lt"/>
              </a:rPr>
              <a:t>D’ici la fin de l’année, nous inviterons tous les élèves et personnel de l’établissement à venir découvrir notre potager et expliquerons les bienfaits de cette pratique…</a:t>
            </a:r>
          </a:p>
        </p:txBody>
      </p:sp>
      <p:sp>
        <p:nvSpPr>
          <p:cNvPr id="3" name="Espace réservé du contenu 2">
            <a:extLst>
              <a:ext uri="{FF2B5EF4-FFF2-40B4-BE49-F238E27FC236}">
                <a16:creationId xmlns:a16="http://schemas.microsoft.com/office/drawing/2014/main" id="{EB8C10BF-42A2-4F7F-B760-61FF2B00C943}"/>
              </a:ext>
            </a:extLst>
          </p:cNvPr>
          <p:cNvSpPr>
            <a:spLocks noGrp="1"/>
          </p:cNvSpPr>
          <p:nvPr>
            <p:ph idx="1"/>
          </p:nvPr>
        </p:nvSpPr>
        <p:spPr/>
        <p:txBody>
          <a:bodyPr>
            <a:normAutofit fontScale="92500" lnSpcReduction="20000"/>
          </a:bodyPr>
          <a:lstStyle/>
          <a:p>
            <a:endParaRPr lang="fr-FR" dirty="0"/>
          </a:p>
          <a:p>
            <a:r>
              <a:rPr lang="fr-FR" sz="2400" dirty="0"/>
              <a:t>Comme le disait Pierre </a:t>
            </a:r>
            <a:r>
              <a:rPr lang="fr-FR" sz="2400" dirty="0" err="1"/>
              <a:t>Rahbi</a:t>
            </a:r>
            <a:r>
              <a:rPr lang="fr-FR" sz="2400" dirty="0"/>
              <a:t> : </a:t>
            </a:r>
          </a:p>
          <a:p>
            <a:pPr marL="0" indent="0">
              <a:buNone/>
            </a:pPr>
            <a:endParaRPr lang="fr-FR" sz="2400" dirty="0"/>
          </a:p>
          <a:p>
            <a:r>
              <a:rPr lang="fr-FR" dirty="0"/>
              <a:t>«  </a:t>
            </a:r>
            <a:r>
              <a:rPr lang="fr-FR" dirty="0">
                <a:solidFill>
                  <a:srgbClr val="00B050"/>
                </a:solidFill>
              </a:rPr>
              <a:t>Il nous faudra bien répondre à notre véritable vocation, qui n’est pas de produire et de consommer sans fin, mais d’aimer, d’admirer et de prendre soin de la vie sous toutes ses formes </a:t>
            </a:r>
            <a:r>
              <a:rPr lang="fr-FR" dirty="0"/>
              <a:t>»</a:t>
            </a:r>
          </a:p>
          <a:p>
            <a:endParaRPr lang="fr-FR" dirty="0"/>
          </a:p>
          <a:p>
            <a:endParaRPr lang="fr-FR" dirty="0"/>
          </a:p>
          <a:p>
            <a:pPr marL="0" indent="0">
              <a:buNone/>
            </a:pPr>
            <a:endParaRPr lang="fr-FR" dirty="0"/>
          </a:p>
          <a:p>
            <a:r>
              <a:rPr lang="fr-FR" sz="2400" i="1" dirty="0"/>
              <a:t>Un grand merci à tous les élèves, à leurs professeurs : Mme Cartier, Mr Alix et Mme Armadans et aux AESH : Mme Campo, Mme Mariani et Melle </a:t>
            </a:r>
            <a:r>
              <a:rPr lang="fr-FR" sz="2400" i="1" dirty="0" err="1"/>
              <a:t>Valli</a:t>
            </a:r>
            <a:r>
              <a:rPr lang="fr-FR" sz="2400" i="1" dirty="0"/>
              <a:t>, qui sont à l’origine du projet et de ce diaporama.</a:t>
            </a:r>
          </a:p>
          <a:p>
            <a:pPr marL="0" indent="0">
              <a:buNone/>
            </a:pPr>
            <a:endParaRPr lang="fr-FR" sz="2400" i="1" dirty="0"/>
          </a:p>
          <a:p>
            <a:pPr marL="0" indent="0">
              <a:buNone/>
            </a:pPr>
            <a:endParaRPr lang="fr-FR" dirty="0"/>
          </a:p>
        </p:txBody>
      </p:sp>
    </p:spTree>
    <p:extLst>
      <p:ext uri="{BB962C8B-B14F-4D97-AF65-F5344CB8AC3E}">
        <p14:creationId xmlns:p14="http://schemas.microsoft.com/office/powerpoint/2010/main" val="2570027585"/>
      </p:ext>
    </p:extLst>
  </p:cSld>
  <p:clrMapOvr>
    <a:masterClrMapping/>
  </p:clrMapOvr>
  <p:transition spd="slow" advClick="0" advTm="3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740">
                                          <p:stCondLst>
                                            <p:cond delay="0"/>
                                          </p:stCondLst>
                                        </p:cTn>
                                        <p:tgtEl>
                                          <p:spTgt spid="2"/>
                                        </p:tgtEl>
                                      </p:cBhvr>
                                    </p:animEffect>
                                    <p:anim calcmode="lin" valueType="num">
                                      <p:cBhvr>
                                        <p:cTn id="8" dur="546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99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992" tmFilter="0, 0; 0.125,0.2665; 0.25,0.4; 0.375,0.465; 0.5,0.5;  0.625,0.535; 0.75,0.6; 0.875,0.7335; 1,1">
                                          <p:stCondLst>
                                            <p:cond delay="1992"/>
                                          </p:stCondLst>
                                        </p:cTn>
                                        <p:tgtEl>
                                          <p:spTgt spid="2"/>
                                        </p:tgtEl>
                                        <p:attrNameLst>
                                          <p:attrName>ppt_y</p:attrName>
                                        </p:attrNameLst>
                                      </p:cBhvr>
                                      <p:tavLst>
                                        <p:tav tm="0" fmla="#ppt_y-sin(pi*$)/9">
                                          <p:val>
                                            <p:fltVal val="0"/>
                                          </p:val>
                                        </p:tav>
                                        <p:tav tm="100000">
                                          <p:val>
                                            <p:fltVal val="1"/>
                                          </p:val>
                                        </p:tav>
                                      </p:tavLst>
                                    </p:anim>
                                    <p:anim calcmode="lin" valueType="num">
                                      <p:cBhvr>
                                        <p:cTn id="11" dur="996" tmFilter="0, 0; 0.125,0.2665; 0.25,0.4; 0.375,0.465; 0.5,0.5;  0.625,0.535; 0.75,0.6; 0.875,0.7335; 1,1">
                                          <p:stCondLst>
                                            <p:cond delay="3972"/>
                                          </p:stCondLst>
                                        </p:cTn>
                                        <p:tgtEl>
                                          <p:spTgt spid="2"/>
                                        </p:tgtEl>
                                        <p:attrNameLst>
                                          <p:attrName>ppt_y</p:attrName>
                                        </p:attrNameLst>
                                      </p:cBhvr>
                                      <p:tavLst>
                                        <p:tav tm="0" fmla="#ppt_y-sin(pi*$)/27">
                                          <p:val>
                                            <p:fltVal val="0"/>
                                          </p:val>
                                        </p:tav>
                                        <p:tav tm="100000">
                                          <p:val>
                                            <p:fltVal val="1"/>
                                          </p:val>
                                        </p:tav>
                                      </p:tavLst>
                                    </p:anim>
                                    <p:anim calcmode="lin" valueType="num">
                                      <p:cBhvr>
                                        <p:cTn id="12" dur="492" tmFilter="0, 0; 0.125,0.2665; 0.25,0.4; 0.375,0.465; 0.5,0.5;  0.625,0.535; 0.75,0.6; 0.875,0.7335; 1,1">
                                          <p:stCondLst>
                                            <p:cond delay="4968"/>
                                          </p:stCondLst>
                                        </p:cTn>
                                        <p:tgtEl>
                                          <p:spTgt spid="2"/>
                                        </p:tgtEl>
                                        <p:attrNameLst>
                                          <p:attrName>ppt_y</p:attrName>
                                        </p:attrNameLst>
                                      </p:cBhvr>
                                      <p:tavLst>
                                        <p:tav tm="0" fmla="#ppt_y-sin(pi*$)/81">
                                          <p:val>
                                            <p:fltVal val="0"/>
                                          </p:val>
                                        </p:tav>
                                        <p:tav tm="100000">
                                          <p:val>
                                            <p:fltVal val="1"/>
                                          </p:val>
                                        </p:tav>
                                      </p:tavLst>
                                    </p:anim>
                                    <p:animScale>
                                      <p:cBhvr>
                                        <p:cTn id="13" dur="78">
                                          <p:stCondLst>
                                            <p:cond delay="1950"/>
                                          </p:stCondLst>
                                        </p:cTn>
                                        <p:tgtEl>
                                          <p:spTgt spid="2"/>
                                        </p:tgtEl>
                                      </p:cBhvr>
                                      <p:to x="100000" y="60000"/>
                                    </p:animScale>
                                    <p:animScale>
                                      <p:cBhvr>
                                        <p:cTn id="14" dur="498" decel="50000">
                                          <p:stCondLst>
                                            <p:cond delay="2028"/>
                                          </p:stCondLst>
                                        </p:cTn>
                                        <p:tgtEl>
                                          <p:spTgt spid="2"/>
                                        </p:tgtEl>
                                      </p:cBhvr>
                                      <p:to x="100000" y="100000"/>
                                    </p:animScale>
                                    <p:animScale>
                                      <p:cBhvr>
                                        <p:cTn id="15" dur="78">
                                          <p:stCondLst>
                                            <p:cond delay="3936"/>
                                          </p:stCondLst>
                                        </p:cTn>
                                        <p:tgtEl>
                                          <p:spTgt spid="2"/>
                                        </p:tgtEl>
                                      </p:cBhvr>
                                      <p:to x="100000" y="80000"/>
                                    </p:animScale>
                                    <p:animScale>
                                      <p:cBhvr>
                                        <p:cTn id="16" dur="498" decel="50000">
                                          <p:stCondLst>
                                            <p:cond delay="4014"/>
                                          </p:stCondLst>
                                        </p:cTn>
                                        <p:tgtEl>
                                          <p:spTgt spid="2"/>
                                        </p:tgtEl>
                                      </p:cBhvr>
                                      <p:to x="100000" y="100000"/>
                                    </p:animScale>
                                    <p:animScale>
                                      <p:cBhvr>
                                        <p:cTn id="17" dur="78">
                                          <p:stCondLst>
                                            <p:cond delay="4926"/>
                                          </p:stCondLst>
                                        </p:cTn>
                                        <p:tgtEl>
                                          <p:spTgt spid="2"/>
                                        </p:tgtEl>
                                      </p:cBhvr>
                                      <p:to x="100000" y="90000"/>
                                    </p:animScale>
                                    <p:animScale>
                                      <p:cBhvr>
                                        <p:cTn id="18" dur="498" decel="50000">
                                          <p:stCondLst>
                                            <p:cond delay="5004"/>
                                          </p:stCondLst>
                                        </p:cTn>
                                        <p:tgtEl>
                                          <p:spTgt spid="2"/>
                                        </p:tgtEl>
                                      </p:cBhvr>
                                      <p:to x="100000" y="100000"/>
                                    </p:animScale>
                                    <p:animScale>
                                      <p:cBhvr>
                                        <p:cTn id="19" dur="78">
                                          <p:stCondLst>
                                            <p:cond delay="5424"/>
                                          </p:stCondLst>
                                        </p:cTn>
                                        <p:tgtEl>
                                          <p:spTgt spid="2"/>
                                        </p:tgtEl>
                                      </p:cBhvr>
                                      <p:to x="100000" y="95000"/>
                                    </p:animScale>
                                    <p:animScale>
                                      <p:cBhvr>
                                        <p:cTn id="20" dur="498" decel="50000">
                                          <p:stCondLst>
                                            <p:cond delay="5502"/>
                                          </p:stCondLst>
                                        </p:cTn>
                                        <p:tgtEl>
                                          <p:spTgt spid="2"/>
                                        </p:tgtEl>
                                      </p:cBhvr>
                                      <p:to x="100000" y="100000"/>
                                    </p:animScale>
                                  </p:childTnLst>
                                </p:cTn>
                              </p:par>
                            </p:childTnLst>
                          </p:cTn>
                        </p:par>
                        <p:par>
                          <p:cTn id="21" fill="hold">
                            <p:stCondLst>
                              <p:cond delay="6000"/>
                            </p:stCondLst>
                            <p:childTnLst>
                              <p:par>
                                <p:cTn id="22" presetID="22" presetClass="entr" presetSubtype="4"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8000"/>
                                        <p:tgtEl>
                                          <p:spTgt spid="3">
                                            <p:txEl>
                                              <p:pRg st="1" end="1"/>
                                            </p:txEl>
                                          </p:spTgt>
                                        </p:tgtEl>
                                      </p:cBhvr>
                                    </p:animEffect>
                                  </p:childTnLst>
                                </p:cTn>
                              </p:par>
                            </p:childTnLst>
                          </p:cTn>
                        </p:par>
                        <p:par>
                          <p:cTn id="25" fill="hold">
                            <p:stCondLst>
                              <p:cond delay="14000"/>
                            </p:stCondLst>
                            <p:childTnLst>
                              <p:par>
                                <p:cTn id="26" presetID="21" presetClass="entr" presetSubtype="1"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heel(1)">
                                      <p:cBhvr>
                                        <p:cTn id="28" dur="8000"/>
                                        <p:tgtEl>
                                          <p:spTgt spid="3">
                                            <p:txEl>
                                              <p:pRg st="3" end="3"/>
                                            </p:txEl>
                                          </p:spTgt>
                                        </p:tgtEl>
                                      </p:cBhvr>
                                    </p:animEffect>
                                  </p:childTnLst>
                                </p:cTn>
                              </p:par>
                            </p:childTnLst>
                          </p:cTn>
                        </p:par>
                        <p:par>
                          <p:cTn id="29" fill="hold">
                            <p:stCondLst>
                              <p:cond delay="22000"/>
                            </p:stCondLst>
                            <p:childTnLst>
                              <p:par>
                                <p:cTn id="30" presetID="6" presetClass="entr" presetSubtype="16" fill="hold"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8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BDC0C6-ECAD-4787-9865-878F975C505B}"/>
              </a:ext>
            </a:extLst>
          </p:cNvPr>
          <p:cNvSpPr>
            <a:spLocks noGrp="1"/>
          </p:cNvSpPr>
          <p:nvPr>
            <p:ph type="title"/>
          </p:nvPr>
        </p:nvSpPr>
        <p:spPr>
          <a:xfrm>
            <a:off x="838200" y="365125"/>
            <a:ext cx="10515600" cy="854075"/>
          </a:xfrm>
        </p:spPr>
        <p:txBody>
          <a:bodyPr>
            <a:noAutofit/>
          </a:bodyPr>
          <a:lstStyle/>
          <a:p>
            <a:pPr algn="ctr"/>
            <a:r>
              <a:rPr lang="fr-FR" sz="3600" b="1" dirty="0"/>
              <a:t>Pourquoi ce projet ?</a:t>
            </a:r>
            <a:br>
              <a:rPr lang="fr-FR" sz="3200" b="1" dirty="0"/>
            </a:br>
            <a:endParaRPr lang="fr-FR" sz="3200" b="1" dirty="0"/>
          </a:p>
        </p:txBody>
      </p:sp>
      <p:sp>
        <p:nvSpPr>
          <p:cNvPr id="4" name="Espace réservé du contenu 3">
            <a:extLst>
              <a:ext uri="{FF2B5EF4-FFF2-40B4-BE49-F238E27FC236}">
                <a16:creationId xmlns:a16="http://schemas.microsoft.com/office/drawing/2014/main" id="{E1A5A720-436A-4086-B984-DC2D39BF7455}"/>
              </a:ext>
            </a:extLst>
          </p:cNvPr>
          <p:cNvSpPr>
            <a:spLocks noGrp="1"/>
          </p:cNvSpPr>
          <p:nvPr>
            <p:ph idx="1"/>
          </p:nvPr>
        </p:nvSpPr>
        <p:spPr>
          <a:xfrm>
            <a:off x="477078" y="1219200"/>
            <a:ext cx="11264348" cy="5155095"/>
          </a:xfrm>
        </p:spPr>
        <p:txBody>
          <a:bodyPr>
            <a:normAutofit/>
          </a:bodyPr>
          <a:lstStyle/>
          <a:p>
            <a:pPr marL="0" indent="0">
              <a:buNone/>
            </a:pPr>
            <a:r>
              <a:rPr lang="fr-FR" sz="2400" dirty="0"/>
              <a:t>Il répond à plusieurs objectifs du Développement Durable défini par les Nations Unies :</a:t>
            </a:r>
          </a:p>
          <a:p>
            <a:pPr marL="0" indent="0">
              <a:buNone/>
            </a:pPr>
            <a:r>
              <a:rPr lang="fr-FR" sz="2400" dirty="0"/>
              <a:t>- </a:t>
            </a:r>
            <a:r>
              <a:rPr lang="fr-FR" sz="2400" b="1" dirty="0"/>
              <a:t>l’objectif 3 </a:t>
            </a:r>
            <a:r>
              <a:rPr lang="fr-FR" sz="2400" dirty="0"/>
              <a:t>: l’accès à la santé</a:t>
            </a:r>
          </a:p>
          <a:p>
            <a:pPr>
              <a:buFontTx/>
              <a:buChar char="-"/>
            </a:pPr>
            <a:r>
              <a:rPr lang="fr-FR" sz="2400" b="1" dirty="0"/>
              <a:t>l’objectif 12 </a:t>
            </a:r>
            <a:r>
              <a:rPr lang="fr-FR" sz="2400" dirty="0"/>
              <a:t>: une consommation responsable</a:t>
            </a:r>
          </a:p>
          <a:p>
            <a:pPr>
              <a:buFontTx/>
              <a:buChar char="-"/>
            </a:pPr>
            <a:r>
              <a:rPr lang="fr-FR" sz="2400" b="1" dirty="0"/>
              <a:t>L’objectif 15 </a:t>
            </a:r>
            <a:r>
              <a:rPr lang="fr-FR" sz="2400" dirty="0"/>
              <a:t>: la protection de la faune et de la flore terrestre</a:t>
            </a:r>
          </a:p>
          <a:p>
            <a:pPr>
              <a:buFontTx/>
              <a:buChar char="-"/>
            </a:pPr>
            <a:endParaRPr lang="fr-FR" sz="2400" dirty="0"/>
          </a:p>
          <a:p>
            <a:pPr marL="0" indent="0">
              <a:buNone/>
            </a:pPr>
            <a:endParaRPr lang="fr-FR" sz="2400" dirty="0"/>
          </a:p>
          <a:p>
            <a:pPr marL="0" indent="0">
              <a:buNone/>
            </a:pPr>
            <a:endParaRPr lang="fr-FR" sz="2400" dirty="0"/>
          </a:p>
          <a:p>
            <a:pPr marL="0" indent="0">
              <a:buNone/>
            </a:pPr>
            <a:endParaRPr lang="fr-FR" sz="2400" dirty="0"/>
          </a:p>
          <a:p>
            <a:endParaRPr lang="fr-FR" sz="2400" dirty="0"/>
          </a:p>
          <a:p>
            <a:endParaRPr lang="fr-FR" sz="2400" dirty="0"/>
          </a:p>
          <a:p>
            <a:endParaRPr lang="fr-FR" sz="2400" dirty="0"/>
          </a:p>
          <a:p>
            <a:endParaRPr lang="fr-FR" sz="2400" dirty="0"/>
          </a:p>
          <a:p>
            <a:endParaRPr lang="fr-FR" dirty="0"/>
          </a:p>
        </p:txBody>
      </p:sp>
      <p:pic>
        <p:nvPicPr>
          <p:cNvPr id="9" name="Image 8" descr="PNG">
            <a:extLst>
              <a:ext uri="{FF2B5EF4-FFF2-40B4-BE49-F238E27FC236}">
                <a16:creationId xmlns:a16="http://schemas.microsoft.com/office/drawing/2014/main" id="{89A5438F-EC46-44CF-8343-FBB8D8E2531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97357" y="3167270"/>
            <a:ext cx="5300869" cy="2756451"/>
          </a:xfrm>
          <a:prstGeom prst="rect">
            <a:avLst/>
          </a:prstGeom>
          <a:noFill/>
          <a:ln>
            <a:noFill/>
          </a:ln>
        </p:spPr>
      </p:pic>
    </p:spTree>
    <p:extLst>
      <p:ext uri="{BB962C8B-B14F-4D97-AF65-F5344CB8AC3E}">
        <p14:creationId xmlns:p14="http://schemas.microsoft.com/office/powerpoint/2010/main" val="2286061316"/>
      </p:ext>
    </p:extLst>
  </p:cSld>
  <p:clrMapOvr>
    <a:masterClrMapping/>
  </p:clrMapOvr>
  <p:transition spd="slow" advClick="0" advTm="10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6"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80">
                                          <p:stCondLst>
                                            <p:cond delay="0"/>
                                          </p:stCondLst>
                                        </p:cTn>
                                        <p:tgtEl>
                                          <p:spTgt spid="4">
                                            <p:txEl>
                                              <p:pRg st="0" end="0"/>
                                            </p:txEl>
                                          </p:spTgt>
                                        </p:tgtEl>
                                      </p:cBhvr>
                                    </p:animEffect>
                                    <p:anim calcmode="lin" valueType="num">
                                      <p:cBhvr>
                                        <p:cTn id="14"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xEl>
                                              <p:pRg st="0" end="0"/>
                                            </p:txEl>
                                          </p:spTgt>
                                        </p:tgtEl>
                                      </p:cBhvr>
                                      <p:to x="100000" y="60000"/>
                                    </p:animScale>
                                    <p:animScale>
                                      <p:cBhvr>
                                        <p:cTn id="20" dur="166" decel="50000">
                                          <p:stCondLst>
                                            <p:cond delay="676"/>
                                          </p:stCondLst>
                                        </p:cTn>
                                        <p:tgtEl>
                                          <p:spTgt spid="4">
                                            <p:txEl>
                                              <p:pRg st="0" end="0"/>
                                            </p:txEl>
                                          </p:spTgt>
                                        </p:tgtEl>
                                      </p:cBhvr>
                                      <p:to x="100000" y="100000"/>
                                    </p:animScale>
                                    <p:animScale>
                                      <p:cBhvr>
                                        <p:cTn id="21" dur="26">
                                          <p:stCondLst>
                                            <p:cond delay="1312"/>
                                          </p:stCondLst>
                                        </p:cTn>
                                        <p:tgtEl>
                                          <p:spTgt spid="4">
                                            <p:txEl>
                                              <p:pRg st="0" end="0"/>
                                            </p:txEl>
                                          </p:spTgt>
                                        </p:tgtEl>
                                      </p:cBhvr>
                                      <p:to x="100000" y="80000"/>
                                    </p:animScale>
                                    <p:animScale>
                                      <p:cBhvr>
                                        <p:cTn id="22" dur="166" decel="50000">
                                          <p:stCondLst>
                                            <p:cond delay="1338"/>
                                          </p:stCondLst>
                                        </p:cTn>
                                        <p:tgtEl>
                                          <p:spTgt spid="4">
                                            <p:txEl>
                                              <p:pRg st="0" end="0"/>
                                            </p:txEl>
                                          </p:spTgt>
                                        </p:tgtEl>
                                      </p:cBhvr>
                                      <p:to x="100000" y="100000"/>
                                    </p:animScale>
                                    <p:animScale>
                                      <p:cBhvr>
                                        <p:cTn id="23" dur="26">
                                          <p:stCondLst>
                                            <p:cond delay="1642"/>
                                          </p:stCondLst>
                                        </p:cTn>
                                        <p:tgtEl>
                                          <p:spTgt spid="4">
                                            <p:txEl>
                                              <p:pRg st="0" end="0"/>
                                            </p:txEl>
                                          </p:spTgt>
                                        </p:tgtEl>
                                      </p:cBhvr>
                                      <p:to x="100000" y="90000"/>
                                    </p:animScale>
                                    <p:animScale>
                                      <p:cBhvr>
                                        <p:cTn id="24" dur="166" decel="50000">
                                          <p:stCondLst>
                                            <p:cond delay="1668"/>
                                          </p:stCondLst>
                                        </p:cTn>
                                        <p:tgtEl>
                                          <p:spTgt spid="4">
                                            <p:txEl>
                                              <p:pRg st="0" end="0"/>
                                            </p:txEl>
                                          </p:spTgt>
                                        </p:tgtEl>
                                      </p:cBhvr>
                                      <p:to x="100000" y="100000"/>
                                    </p:animScale>
                                    <p:animScale>
                                      <p:cBhvr>
                                        <p:cTn id="25" dur="26">
                                          <p:stCondLst>
                                            <p:cond delay="1808"/>
                                          </p:stCondLst>
                                        </p:cTn>
                                        <p:tgtEl>
                                          <p:spTgt spid="4">
                                            <p:txEl>
                                              <p:pRg st="0" end="0"/>
                                            </p:txEl>
                                          </p:spTgt>
                                        </p:tgtEl>
                                      </p:cBhvr>
                                      <p:to x="100000" y="95000"/>
                                    </p:animScale>
                                    <p:animScale>
                                      <p:cBhvr>
                                        <p:cTn id="26" dur="166" decel="50000">
                                          <p:stCondLst>
                                            <p:cond delay="1834"/>
                                          </p:stCondLst>
                                        </p:cTn>
                                        <p:tgtEl>
                                          <p:spTgt spid="4">
                                            <p:txEl>
                                              <p:pRg st="0" end="0"/>
                                            </p:txEl>
                                          </p:spTgt>
                                        </p:tgtEl>
                                      </p:cBhvr>
                                      <p:to x="100000" y="100000"/>
                                    </p:animScale>
                                  </p:childTnLst>
                                </p:cTn>
                              </p:par>
                            </p:childTnLst>
                          </p:cTn>
                        </p:par>
                        <p:par>
                          <p:cTn id="27" fill="hold">
                            <p:stCondLst>
                              <p:cond delay="4000"/>
                            </p:stCondLst>
                            <p:childTnLst>
                              <p:par>
                                <p:cTn id="28" presetID="42" presetClass="entr" presetSubtype="0" fill="hold" grpId="0"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2000"/>
                                        <p:tgtEl>
                                          <p:spTgt spid="4">
                                            <p:txEl>
                                              <p:pRg st="1" end="1"/>
                                            </p:txEl>
                                          </p:spTgt>
                                        </p:tgtEl>
                                      </p:cBhvr>
                                    </p:animEffect>
                                    <p:anim calcmode="lin" valueType="num">
                                      <p:cBhvr>
                                        <p:cTn id="31"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2"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2" presetClass="entr" presetSubtype="0" fill="hold" grpId="0" nodeType="after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2000"/>
                                        <p:tgtEl>
                                          <p:spTgt spid="4">
                                            <p:txEl>
                                              <p:pRg st="2" end="2"/>
                                            </p:txEl>
                                          </p:spTgt>
                                        </p:tgtEl>
                                      </p:cBhvr>
                                    </p:animEffect>
                                    <p:anim calcmode="lin" valueType="num">
                                      <p:cBhvr>
                                        <p:cTn id="37"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8"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9" fill="hold">
                            <p:stCondLst>
                              <p:cond delay="8000"/>
                            </p:stCondLst>
                            <p:childTnLst>
                              <p:par>
                                <p:cTn id="40" presetID="42" presetClass="entr" presetSubtype="0" fill="hold" grpId="0" nodeType="after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2000"/>
                                        <p:tgtEl>
                                          <p:spTgt spid="4">
                                            <p:txEl>
                                              <p:pRg st="3" end="3"/>
                                            </p:txEl>
                                          </p:spTgt>
                                        </p:tgtEl>
                                      </p:cBhvr>
                                    </p:animEffect>
                                    <p:anim calcmode="lin" valueType="num">
                                      <p:cBhvr>
                                        <p:cTn id="43"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4"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C0E452-CF8D-42DA-9FC9-EFE88DAED6EC}"/>
              </a:ext>
            </a:extLst>
          </p:cNvPr>
          <p:cNvSpPr>
            <a:spLocks noGrp="1"/>
          </p:cNvSpPr>
          <p:nvPr>
            <p:ph type="title"/>
          </p:nvPr>
        </p:nvSpPr>
        <p:spPr>
          <a:xfrm>
            <a:off x="838200" y="365125"/>
            <a:ext cx="10515600" cy="2576858"/>
          </a:xfrm>
        </p:spPr>
        <p:txBody>
          <a:bodyPr>
            <a:normAutofit/>
          </a:bodyPr>
          <a:lstStyle/>
          <a:p>
            <a:r>
              <a:rPr lang="fr-FR" sz="2400" dirty="0">
                <a:latin typeface="+mn-lt"/>
              </a:rPr>
              <a:t>Dans notre collège, labellisé E3D, nous sommes sensibilisés et créateurs de projets liés à la préservation de notre environnement.</a:t>
            </a:r>
            <a:br>
              <a:rPr lang="fr-FR" sz="2400" dirty="0">
                <a:latin typeface="+mn-lt"/>
              </a:rPr>
            </a:br>
            <a:br>
              <a:rPr lang="fr-FR" sz="2400" dirty="0">
                <a:latin typeface="+mn-lt"/>
              </a:rPr>
            </a:br>
            <a:br>
              <a:rPr lang="fr-FR" sz="2400" dirty="0">
                <a:latin typeface="+mn-lt"/>
              </a:rPr>
            </a:br>
            <a:endParaRPr lang="fr-FR" sz="2400" dirty="0">
              <a:latin typeface="+mn-lt"/>
            </a:endParaRPr>
          </a:p>
        </p:txBody>
      </p:sp>
      <p:sp>
        <p:nvSpPr>
          <p:cNvPr id="3" name="Espace réservé du contenu 2">
            <a:extLst>
              <a:ext uri="{FF2B5EF4-FFF2-40B4-BE49-F238E27FC236}">
                <a16:creationId xmlns:a16="http://schemas.microsoft.com/office/drawing/2014/main" id="{D4C8CBE0-AC65-44ED-9263-98C62F03E9F8}"/>
              </a:ext>
            </a:extLst>
          </p:cNvPr>
          <p:cNvSpPr>
            <a:spLocks noGrp="1"/>
          </p:cNvSpPr>
          <p:nvPr>
            <p:ph idx="1"/>
          </p:nvPr>
        </p:nvSpPr>
        <p:spPr>
          <a:xfrm>
            <a:off x="838200" y="3591339"/>
            <a:ext cx="10515600" cy="2901536"/>
          </a:xfrm>
        </p:spPr>
        <p:txBody>
          <a:bodyPr>
            <a:normAutofit/>
          </a:bodyPr>
          <a:lstStyle/>
          <a:p>
            <a:pPr marL="0" indent="0">
              <a:buNone/>
            </a:pPr>
            <a:r>
              <a:rPr lang="fr-FR" sz="2400" dirty="0">
                <a:latin typeface="+mn-lt"/>
              </a:rPr>
              <a:t>Les carrés potagers ont été créés il y a quelques années puis laissés à l’abandon suite au confinement …D’où notre volonté de les faire revivre !</a:t>
            </a:r>
          </a:p>
          <a:p>
            <a:pPr marL="0" indent="0">
              <a:buNone/>
            </a:pPr>
            <a:endParaRPr lang="fr-FR" sz="2400" dirty="0"/>
          </a:p>
          <a:p>
            <a:pPr marL="0" indent="0">
              <a:buNone/>
            </a:pPr>
            <a:r>
              <a:rPr lang="fr-FR" sz="2400" b="1" dirty="0"/>
              <a:t>Deux problématiques se posent </a:t>
            </a:r>
            <a:r>
              <a:rPr lang="fr-FR" sz="2400" dirty="0"/>
              <a:t>: </a:t>
            </a:r>
          </a:p>
          <a:p>
            <a:pPr>
              <a:buFontTx/>
              <a:buChar char="-"/>
            </a:pPr>
            <a:r>
              <a:rPr lang="fr-FR" sz="2400" i="1" dirty="0"/>
              <a:t>Comment entretenir et améliorer notre jardin potager ?</a:t>
            </a:r>
          </a:p>
          <a:p>
            <a:pPr>
              <a:buFontTx/>
              <a:buChar char="-"/>
            </a:pPr>
            <a:r>
              <a:rPr lang="fr-FR" sz="2400" i="1" dirty="0"/>
              <a:t>Comment créer du lien social auprès des élèves et les habitants du quartier ?</a:t>
            </a:r>
          </a:p>
        </p:txBody>
      </p:sp>
      <p:pic>
        <p:nvPicPr>
          <p:cNvPr id="6" name="Image 5">
            <a:extLst>
              <a:ext uri="{FF2B5EF4-FFF2-40B4-BE49-F238E27FC236}">
                <a16:creationId xmlns:a16="http://schemas.microsoft.com/office/drawing/2014/main" id="{F41A12F5-AC39-4E1F-A862-604E92733EF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890148" y="1627753"/>
            <a:ext cx="2741930" cy="1380490"/>
          </a:xfrm>
          <a:prstGeom prst="rect">
            <a:avLst/>
          </a:prstGeom>
          <a:noFill/>
          <a:ln>
            <a:noFill/>
          </a:ln>
        </p:spPr>
      </p:pic>
    </p:spTree>
    <p:extLst>
      <p:ext uri="{BB962C8B-B14F-4D97-AF65-F5344CB8AC3E}">
        <p14:creationId xmlns:p14="http://schemas.microsoft.com/office/powerpoint/2010/main" val="4216791912"/>
      </p:ext>
    </p:extLst>
  </p:cSld>
  <p:clrMapOvr>
    <a:masterClrMapping/>
  </p:clrMapOvr>
  <p:transition spd="slow" advClick="0" advTm="1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4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4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4000"/>
                                        <p:tgtEl>
                                          <p:spTgt spid="3">
                                            <p:txEl>
                                              <p:pRg st="0" end="0"/>
                                            </p:txEl>
                                          </p:spTgt>
                                        </p:tgtEl>
                                      </p:cBhvr>
                                    </p:animEffect>
                                  </p:childTnLst>
                                </p:cTn>
                              </p:par>
                            </p:childTnLst>
                          </p:cTn>
                        </p:par>
                        <p:par>
                          <p:cTn id="16" fill="hold">
                            <p:stCondLst>
                              <p:cond delay="7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9000"/>
                            </p:stCondLst>
                            <p:childTnLst>
                              <p:par>
                                <p:cTn id="23" presetID="53" presetClass="entr" presetSubtype="16"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3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3000"/>
                                        <p:tgtEl>
                                          <p:spTgt spid="3">
                                            <p:txEl>
                                              <p:pRg st="3" end="3"/>
                                            </p:txEl>
                                          </p:spTgt>
                                        </p:tgtEl>
                                      </p:cBhvr>
                                    </p:animEffect>
                                  </p:childTnLst>
                                </p:cTn>
                              </p:par>
                            </p:childTnLst>
                          </p:cTn>
                        </p:par>
                        <p:par>
                          <p:cTn id="28" fill="hold">
                            <p:stCondLst>
                              <p:cond delay="12000"/>
                            </p:stCondLst>
                            <p:childTnLst>
                              <p:par>
                                <p:cTn id="29" presetID="53" presetClass="entr" presetSubtype="16"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3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3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310B5ACE-09B6-4EBE-9399-3A4ED2992E47}"/>
              </a:ext>
            </a:extLst>
          </p:cNvPr>
          <p:cNvSpPr>
            <a:spLocks noGrp="1"/>
          </p:cNvSpPr>
          <p:nvPr>
            <p:ph type="title"/>
          </p:nvPr>
        </p:nvSpPr>
        <p:spPr/>
        <p:txBody>
          <a:bodyPr>
            <a:noAutofit/>
          </a:bodyPr>
          <a:lstStyle/>
          <a:p>
            <a:br>
              <a:rPr lang="fr-FR" sz="2400" dirty="0">
                <a:latin typeface="+mn-lt"/>
              </a:rPr>
            </a:br>
            <a:br>
              <a:rPr lang="fr-FR" sz="2400" dirty="0">
                <a:latin typeface="+mn-lt"/>
              </a:rPr>
            </a:br>
            <a:br>
              <a:rPr lang="fr-FR" sz="2400" dirty="0">
                <a:latin typeface="+mn-lt"/>
              </a:rPr>
            </a:br>
            <a:br>
              <a:rPr lang="fr-FR" sz="2400" dirty="0">
                <a:latin typeface="+mn-lt"/>
              </a:rPr>
            </a:br>
            <a:br>
              <a:rPr lang="fr-FR" sz="2400" dirty="0">
                <a:latin typeface="+mn-lt"/>
              </a:rPr>
            </a:br>
            <a:br>
              <a:rPr lang="fr-FR" sz="2400" dirty="0">
                <a:latin typeface="+mn-lt"/>
              </a:rPr>
            </a:br>
            <a:br>
              <a:rPr lang="fr-FR" sz="2400" dirty="0">
                <a:latin typeface="+mn-lt"/>
              </a:rPr>
            </a:br>
            <a:br>
              <a:rPr lang="fr-FR" sz="2400" dirty="0">
                <a:latin typeface="+mn-lt"/>
              </a:rPr>
            </a:br>
            <a:br>
              <a:rPr lang="fr-FR" sz="2400" dirty="0">
                <a:latin typeface="+mn-lt"/>
              </a:rPr>
            </a:br>
            <a:r>
              <a:rPr lang="fr-FR" sz="2400" dirty="0">
                <a:latin typeface="+mn-lt"/>
              </a:rPr>
              <a:t>Voici l’état de notre potager, il y a quelques mois, quand nous avons commencé notre projet…</a:t>
            </a:r>
            <a:br>
              <a:rPr lang="fr-FR" sz="2400" dirty="0">
                <a:latin typeface="+mn-lt"/>
              </a:rPr>
            </a:br>
            <a:br>
              <a:rPr lang="fr-FR" sz="2400" dirty="0">
                <a:latin typeface="+mn-lt"/>
              </a:rPr>
            </a:br>
            <a:br>
              <a:rPr lang="fr-FR" sz="2400" dirty="0">
                <a:latin typeface="+mn-lt"/>
              </a:rPr>
            </a:br>
            <a:br>
              <a:rPr lang="fr-FR" sz="2400" dirty="0">
                <a:latin typeface="+mn-lt"/>
              </a:rPr>
            </a:br>
            <a:br>
              <a:rPr lang="fr-FR" sz="2400" dirty="0">
                <a:latin typeface="+mn-lt"/>
              </a:rPr>
            </a:br>
            <a:br>
              <a:rPr lang="fr-FR" sz="2400" dirty="0">
                <a:latin typeface="+mn-lt"/>
              </a:rPr>
            </a:br>
            <a:br>
              <a:rPr lang="fr-FR" sz="2400" dirty="0">
                <a:latin typeface="+mn-lt"/>
              </a:rPr>
            </a:br>
            <a:r>
              <a:rPr lang="fr-FR" sz="2400" dirty="0">
                <a:latin typeface="+mn-lt"/>
              </a:rPr>
              <a:t>                                                                                        </a:t>
            </a:r>
            <a:br>
              <a:rPr lang="fr-FR" sz="2400" dirty="0">
                <a:latin typeface="+mn-lt"/>
              </a:rPr>
            </a:br>
            <a:br>
              <a:rPr lang="fr-FR" sz="2400" dirty="0">
                <a:latin typeface="+mn-lt"/>
              </a:rPr>
            </a:br>
            <a:endParaRPr lang="fr-FR" sz="2400" dirty="0">
              <a:latin typeface="+mn-lt"/>
            </a:endParaRPr>
          </a:p>
        </p:txBody>
      </p:sp>
      <p:sp>
        <p:nvSpPr>
          <p:cNvPr id="14" name="Espace réservé du texte 13">
            <a:extLst>
              <a:ext uri="{FF2B5EF4-FFF2-40B4-BE49-F238E27FC236}">
                <a16:creationId xmlns:a16="http://schemas.microsoft.com/office/drawing/2014/main" id="{DDBEFAF4-6BAE-441B-A7E9-2F4323673276}"/>
              </a:ext>
            </a:extLst>
          </p:cNvPr>
          <p:cNvSpPr>
            <a:spLocks noGrp="1"/>
          </p:cNvSpPr>
          <p:nvPr>
            <p:ph type="body" idx="1"/>
          </p:nvPr>
        </p:nvSpPr>
        <p:spPr>
          <a:xfrm>
            <a:off x="839788" y="1681163"/>
            <a:ext cx="5157787" cy="478941"/>
          </a:xfrm>
        </p:spPr>
        <p:txBody>
          <a:bodyPr/>
          <a:lstStyle/>
          <a:p>
            <a:r>
              <a:rPr lang="fr-FR" dirty="0"/>
              <a:t>Beaucoup de travail en vue !</a:t>
            </a:r>
          </a:p>
        </p:txBody>
      </p:sp>
      <p:pic>
        <p:nvPicPr>
          <p:cNvPr id="11" name="Espace réservé du contenu 10">
            <a:extLst>
              <a:ext uri="{FF2B5EF4-FFF2-40B4-BE49-F238E27FC236}">
                <a16:creationId xmlns:a16="http://schemas.microsoft.com/office/drawing/2014/main" id="{ABA82514-C3D6-4480-93CE-515D5449FD1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6612" y="2505075"/>
            <a:ext cx="5037717" cy="3684588"/>
          </a:xfrm>
        </p:spPr>
      </p:pic>
      <p:sp>
        <p:nvSpPr>
          <p:cNvPr id="15" name="Espace réservé du texte 14">
            <a:extLst>
              <a:ext uri="{FF2B5EF4-FFF2-40B4-BE49-F238E27FC236}">
                <a16:creationId xmlns:a16="http://schemas.microsoft.com/office/drawing/2014/main" id="{80A7B991-63E1-4CE7-9B15-6BF90ABA49A5}"/>
              </a:ext>
            </a:extLst>
          </p:cNvPr>
          <p:cNvSpPr>
            <a:spLocks noGrp="1"/>
          </p:cNvSpPr>
          <p:nvPr>
            <p:ph type="body" sz="quarter" idx="3"/>
          </p:nvPr>
        </p:nvSpPr>
        <p:spPr/>
        <p:txBody>
          <a:bodyPr/>
          <a:lstStyle/>
          <a:p>
            <a:endParaRPr lang="fr-FR"/>
          </a:p>
        </p:txBody>
      </p:sp>
      <p:sp>
        <p:nvSpPr>
          <p:cNvPr id="16" name="Espace réservé du contenu 15">
            <a:extLst>
              <a:ext uri="{FF2B5EF4-FFF2-40B4-BE49-F238E27FC236}">
                <a16:creationId xmlns:a16="http://schemas.microsoft.com/office/drawing/2014/main" id="{DB7951C1-C905-425F-8059-C5A151375C98}"/>
              </a:ext>
            </a:extLst>
          </p:cNvPr>
          <p:cNvSpPr>
            <a:spLocks noGrp="1"/>
          </p:cNvSpPr>
          <p:nvPr>
            <p:ph sz="quarter" idx="4"/>
          </p:nvPr>
        </p:nvSpPr>
        <p:spPr/>
        <p:txBody>
          <a:bodyPr/>
          <a:lstStyle/>
          <a:p>
            <a:endParaRPr lang="fr-FR" dirty="0"/>
          </a:p>
        </p:txBody>
      </p:sp>
      <p:pic>
        <p:nvPicPr>
          <p:cNvPr id="13" name="Image 12">
            <a:extLst>
              <a:ext uri="{FF2B5EF4-FFF2-40B4-BE49-F238E27FC236}">
                <a16:creationId xmlns:a16="http://schemas.microsoft.com/office/drawing/2014/main" id="{BFF947D7-1C96-4E9E-9A2C-288C44441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96844" y="1356520"/>
            <a:ext cx="4508498" cy="5157787"/>
          </a:xfrm>
          <a:prstGeom prst="rect">
            <a:avLst/>
          </a:prstGeom>
        </p:spPr>
      </p:pic>
    </p:spTree>
    <p:extLst>
      <p:ext uri="{BB962C8B-B14F-4D97-AF65-F5344CB8AC3E}">
        <p14:creationId xmlns:p14="http://schemas.microsoft.com/office/powerpoint/2010/main" val="1210901741"/>
      </p:ext>
    </p:extLst>
  </p:cSld>
  <p:clrMapOvr>
    <a:masterClrMapping/>
  </p:clrMapOvr>
  <p:transition spd="slow" advClick="0" advTm="10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0">
                                          <p:stCondLst>
                                            <p:cond delay="0"/>
                                          </p:stCondLst>
                                        </p:cTn>
                                        <p:tgtEl>
                                          <p:spTgt spid="9"/>
                                        </p:tgtEl>
                                      </p:cBhvr>
                                    </p:animEffect>
                                    <p:anim calcmode="lin" valueType="num">
                                      <p:cBhvr>
                                        <p:cTn id="8" dur="4555"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0" tmFilter="0, 0; 0.125,0.2665; 0.25,0.4; 0.375,0.465; 0.5,0.5;  0.625,0.535; 0.75,0.6; 0.875,0.7335; 1,1">
                                          <p:stCondLst>
                                            <p:cond delay="1660"/>
                                          </p:stCondLst>
                                        </p:cTn>
                                        <p:tgtEl>
                                          <p:spTgt spid="9"/>
                                        </p:tgtEl>
                                        <p:attrNameLst>
                                          <p:attrName>ppt_y</p:attrName>
                                        </p:attrNameLst>
                                      </p:cBhvr>
                                      <p:tavLst>
                                        <p:tav tm="0" fmla="#ppt_y-sin(pi*$)/9">
                                          <p:val>
                                            <p:fltVal val="0"/>
                                          </p:val>
                                        </p:tav>
                                        <p:tav tm="100000">
                                          <p:val>
                                            <p:fltVal val="1"/>
                                          </p:val>
                                        </p:tav>
                                      </p:tavLst>
                                    </p:anim>
                                    <p:anim calcmode="lin" valueType="num">
                                      <p:cBhvr>
                                        <p:cTn id="11" dur="830" tmFilter="0, 0; 0.125,0.2665; 0.25,0.4; 0.375,0.465; 0.5,0.5;  0.625,0.535; 0.75,0.6; 0.875,0.7335; 1,1">
                                          <p:stCondLst>
                                            <p:cond delay="3310"/>
                                          </p:stCondLst>
                                        </p:cTn>
                                        <p:tgtEl>
                                          <p:spTgt spid="9"/>
                                        </p:tgtEl>
                                        <p:attrNameLst>
                                          <p:attrName>ppt_y</p:attrName>
                                        </p:attrNameLst>
                                      </p:cBhvr>
                                      <p:tavLst>
                                        <p:tav tm="0" fmla="#ppt_y-sin(pi*$)/27">
                                          <p:val>
                                            <p:fltVal val="0"/>
                                          </p:val>
                                        </p:tav>
                                        <p:tav tm="100000">
                                          <p:val>
                                            <p:fltVal val="1"/>
                                          </p:val>
                                        </p:tav>
                                      </p:tavLst>
                                    </p:anim>
                                    <p:anim calcmode="lin" valueType="num">
                                      <p:cBhvr>
                                        <p:cTn id="12" dur="410" tmFilter="0, 0; 0.125,0.2665; 0.25,0.4; 0.375,0.465; 0.5,0.5;  0.625,0.535; 0.75,0.6; 0.875,0.7335; 1,1">
                                          <p:stCondLst>
                                            <p:cond delay="4140"/>
                                          </p:stCondLst>
                                        </p:cTn>
                                        <p:tgtEl>
                                          <p:spTgt spid="9"/>
                                        </p:tgtEl>
                                        <p:attrNameLst>
                                          <p:attrName>ppt_y</p:attrName>
                                        </p:attrNameLst>
                                      </p:cBhvr>
                                      <p:tavLst>
                                        <p:tav tm="0" fmla="#ppt_y-sin(pi*$)/81">
                                          <p:val>
                                            <p:fltVal val="0"/>
                                          </p:val>
                                        </p:tav>
                                        <p:tav tm="100000">
                                          <p:val>
                                            <p:fltVal val="1"/>
                                          </p:val>
                                        </p:tav>
                                      </p:tavLst>
                                    </p:anim>
                                    <p:animScale>
                                      <p:cBhvr>
                                        <p:cTn id="13" dur="65">
                                          <p:stCondLst>
                                            <p:cond delay="1625"/>
                                          </p:stCondLst>
                                        </p:cTn>
                                        <p:tgtEl>
                                          <p:spTgt spid="9"/>
                                        </p:tgtEl>
                                      </p:cBhvr>
                                      <p:to x="100000" y="60000"/>
                                    </p:animScale>
                                    <p:animScale>
                                      <p:cBhvr>
                                        <p:cTn id="14" dur="415" decel="50000">
                                          <p:stCondLst>
                                            <p:cond delay="1690"/>
                                          </p:stCondLst>
                                        </p:cTn>
                                        <p:tgtEl>
                                          <p:spTgt spid="9"/>
                                        </p:tgtEl>
                                      </p:cBhvr>
                                      <p:to x="100000" y="100000"/>
                                    </p:animScale>
                                    <p:animScale>
                                      <p:cBhvr>
                                        <p:cTn id="15" dur="65">
                                          <p:stCondLst>
                                            <p:cond delay="3280"/>
                                          </p:stCondLst>
                                        </p:cTn>
                                        <p:tgtEl>
                                          <p:spTgt spid="9"/>
                                        </p:tgtEl>
                                      </p:cBhvr>
                                      <p:to x="100000" y="80000"/>
                                    </p:animScale>
                                    <p:animScale>
                                      <p:cBhvr>
                                        <p:cTn id="16" dur="415" decel="50000">
                                          <p:stCondLst>
                                            <p:cond delay="3345"/>
                                          </p:stCondLst>
                                        </p:cTn>
                                        <p:tgtEl>
                                          <p:spTgt spid="9"/>
                                        </p:tgtEl>
                                      </p:cBhvr>
                                      <p:to x="100000" y="100000"/>
                                    </p:animScale>
                                    <p:animScale>
                                      <p:cBhvr>
                                        <p:cTn id="17" dur="65">
                                          <p:stCondLst>
                                            <p:cond delay="4105"/>
                                          </p:stCondLst>
                                        </p:cTn>
                                        <p:tgtEl>
                                          <p:spTgt spid="9"/>
                                        </p:tgtEl>
                                      </p:cBhvr>
                                      <p:to x="100000" y="90000"/>
                                    </p:animScale>
                                    <p:animScale>
                                      <p:cBhvr>
                                        <p:cTn id="18" dur="415" decel="50000">
                                          <p:stCondLst>
                                            <p:cond delay="4170"/>
                                          </p:stCondLst>
                                        </p:cTn>
                                        <p:tgtEl>
                                          <p:spTgt spid="9"/>
                                        </p:tgtEl>
                                      </p:cBhvr>
                                      <p:to x="100000" y="100000"/>
                                    </p:animScale>
                                    <p:animScale>
                                      <p:cBhvr>
                                        <p:cTn id="19" dur="65">
                                          <p:stCondLst>
                                            <p:cond delay="4520"/>
                                          </p:stCondLst>
                                        </p:cTn>
                                        <p:tgtEl>
                                          <p:spTgt spid="9"/>
                                        </p:tgtEl>
                                      </p:cBhvr>
                                      <p:to x="100000" y="95000"/>
                                    </p:animScale>
                                    <p:animScale>
                                      <p:cBhvr>
                                        <p:cTn id="20" dur="415" decel="50000">
                                          <p:stCondLst>
                                            <p:cond delay="4585"/>
                                          </p:stCondLst>
                                        </p:cTn>
                                        <p:tgtEl>
                                          <p:spTgt spid="9"/>
                                        </p:tgtEl>
                                      </p:cBhvr>
                                      <p:to x="100000" y="100000"/>
                                    </p:animScale>
                                  </p:childTnLst>
                                </p:cTn>
                              </p:par>
                            </p:childTnLst>
                          </p:cTn>
                        </p:par>
                        <p:par>
                          <p:cTn id="21" fill="hold">
                            <p:stCondLst>
                              <p:cond delay="5000"/>
                            </p:stCondLst>
                            <p:childTnLst>
                              <p:par>
                                <p:cTn id="22" presetID="2" presetClass="entr" presetSubtype="4" fill="hold" grpId="0" nodeType="after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20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70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childTnLst>
                          </p:cTn>
                        </p:par>
                        <p:par>
                          <p:cTn id="30" fill="hold">
                            <p:stCondLst>
                              <p:cond delay="900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00F4BDF-FC87-4692-B3C0-C4EAC651A494}"/>
              </a:ext>
            </a:extLst>
          </p:cNvPr>
          <p:cNvSpPr>
            <a:spLocks noGrp="1"/>
          </p:cNvSpPr>
          <p:nvPr>
            <p:ph type="title"/>
          </p:nvPr>
        </p:nvSpPr>
        <p:spPr>
          <a:xfrm>
            <a:off x="154159" y="365125"/>
            <a:ext cx="11883682" cy="1980510"/>
          </a:xfrm>
        </p:spPr>
        <p:txBody>
          <a:bodyPr>
            <a:normAutofit/>
          </a:bodyPr>
          <a:lstStyle/>
          <a:p>
            <a:pPr algn="ctr"/>
            <a:r>
              <a:rPr lang="fr-FR" sz="3200" b="1" dirty="0">
                <a:latin typeface="+mn-lt"/>
              </a:rPr>
              <a:t>Le désherbage</a:t>
            </a:r>
            <a:br>
              <a:rPr lang="fr-FR" sz="3200" b="1" dirty="0">
                <a:latin typeface="+mn-lt"/>
              </a:rPr>
            </a:br>
            <a:br>
              <a:rPr lang="fr-FR" sz="2400" dirty="0">
                <a:latin typeface="+mn-lt"/>
              </a:rPr>
            </a:br>
            <a:r>
              <a:rPr lang="fr-FR" sz="2400" dirty="0">
                <a:latin typeface="+mn-lt"/>
              </a:rPr>
              <a:t>D’abord nous avons désherbé quelques carrés avec les binettes.</a:t>
            </a:r>
            <a:br>
              <a:rPr lang="fr-FR" sz="2400" dirty="0">
                <a:latin typeface="+mn-lt"/>
              </a:rPr>
            </a:br>
            <a:r>
              <a:rPr lang="fr-FR" sz="2400" dirty="0">
                <a:latin typeface="+mn-lt"/>
              </a:rPr>
              <a:t>Nous avons enlevé les mauvaises herbes du mur en pierres à l’aide de sécateurs.</a:t>
            </a:r>
            <a:br>
              <a:rPr lang="fr-FR" sz="2400" dirty="0">
                <a:latin typeface="+mn-lt"/>
              </a:rPr>
            </a:br>
            <a:r>
              <a:rPr lang="fr-FR" sz="2400" dirty="0">
                <a:latin typeface="+mn-lt"/>
              </a:rPr>
              <a:t>Les allées ont été nettoyées et les feuilles mortes ramassées à l’aide de râteaux.</a:t>
            </a:r>
          </a:p>
        </p:txBody>
      </p:sp>
      <p:pic>
        <p:nvPicPr>
          <p:cNvPr id="10" name="Espace réservé du contenu 9">
            <a:extLst>
              <a:ext uri="{FF2B5EF4-FFF2-40B4-BE49-F238E27FC236}">
                <a16:creationId xmlns:a16="http://schemas.microsoft.com/office/drawing/2014/main" id="{EBF0C0B4-81FF-4AB9-A01F-BB94E98205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3093" y="2805934"/>
            <a:ext cx="3264748" cy="3686941"/>
          </a:xfrm>
        </p:spPr>
      </p:pic>
      <p:pic>
        <p:nvPicPr>
          <p:cNvPr id="12" name="Image 11">
            <a:extLst>
              <a:ext uri="{FF2B5EF4-FFF2-40B4-BE49-F238E27FC236}">
                <a16:creationId xmlns:a16="http://schemas.microsoft.com/office/drawing/2014/main" id="{96AFC0B1-8D83-4912-B946-A0023004A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59" y="2595317"/>
            <a:ext cx="2894847" cy="3897558"/>
          </a:xfrm>
          <a:prstGeom prst="rect">
            <a:avLst/>
          </a:prstGeom>
        </p:spPr>
      </p:pic>
      <p:pic>
        <p:nvPicPr>
          <p:cNvPr id="14" name="Image 13">
            <a:extLst>
              <a:ext uri="{FF2B5EF4-FFF2-40B4-BE49-F238E27FC236}">
                <a16:creationId xmlns:a16="http://schemas.microsoft.com/office/drawing/2014/main" id="{B1D66E59-02CB-4356-B994-38D94EFBF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024" y="2805933"/>
            <a:ext cx="2894847" cy="3686942"/>
          </a:xfrm>
          <a:prstGeom prst="rect">
            <a:avLst/>
          </a:prstGeom>
        </p:spPr>
      </p:pic>
      <p:pic>
        <p:nvPicPr>
          <p:cNvPr id="16" name="Image 15">
            <a:extLst>
              <a:ext uri="{FF2B5EF4-FFF2-40B4-BE49-F238E27FC236}">
                <a16:creationId xmlns:a16="http://schemas.microsoft.com/office/drawing/2014/main" id="{4BA77589-3581-4657-A11B-732C577C54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3889" y="2805933"/>
            <a:ext cx="2694186" cy="3686942"/>
          </a:xfrm>
          <a:prstGeom prst="rect">
            <a:avLst/>
          </a:prstGeom>
        </p:spPr>
      </p:pic>
    </p:spTree>
    <p:extLst>
      <p:ext uri="{BB962C8B-B14F-4D97-AF65-F5344CB8AC3E}">
        <p14:creationId xmlns:p14="http://schemas.microsoft.com/office/powerpoint/2010/main" val="3450198870"/>
      </p:ext>
    </p:extLst>
  </p:cSld>
  <p:clrMapOvr>
    <a:masterClrMapping/>
  </p:clrMapOvr>
  <p:transition spd="slow" advClick="0" advTm="10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0"/>
                                        <p:tgtEl>
                                          <p:spTgt spid="7"/>
                                        </p:tgtEl>
                                      </p:cBhvr>
                                    </p:animEffect>
                                    <p:anim calcmode="lin" valueType="num">
                                      <p:cBhvr>
                                        <p:cTn id="8" dur="8000" fill="hold"/>
                                        <p:tgtEl>
                                          <p:spTgt spid="7"/>
                                        </p:tgtEl>
                                        <p:attrNameLst>
                                          <p:attrName>ppt_x</p:attrName>
                                        </p:attrNameLst>
                                      </p:cBhvr>
                                      <p:tavLst>
                                        <p:tav tm="0">
                                          <p:val>
                                            <p:strVal val="#ppt_x"/>
                                          </p:val>
                                        </p:tav>
                                        <p:tav tm="100000">
                                          <p:val>
                                            <p:strVal val="#ppt_x"/>
                                          </p:val>
                                        </p:tav>
                                      </p:tavLst>
                                    </p:anim>
                                    <p:anim calcmode="lin" valueType="num">
                                      <p:cBhvr>
                                        <p:cTn id="9" dur="8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8000"/>
                            </p:stCondLst>
                            <p:childTnLst>
                              <p:par>
                                <p:cTn id="11" presetID="27" presetClass="emph" presetSubtype="0" fill="remove" nodeType="afterEffect">
                                  <p:stCondLst>
                                    <p:cond delay="0"/>
                                  </p:stCondLst>
                                  <p:childTnLst>
                                    <p:animClr clrSpc="rgb" dir="cw">
                                      <p:cBhvr override="childStyle">
                                        <p:cTn id="12" dur="1500" autoRev="1" fill="remove"/>
                                        <p:tgtEl>
                                          <p:spTgt spid="12"/>
                                        </p:tgtEl>
                                        <p:attrNameLst>
                                          <p:attrName>style.color</p:attrName>
                                        </p:attrNameLst>
                                      </p:cBhvr>
                                      <p:to>
                                        <a:schemeClr val="bg1"/>
                                      </p:to>
                                    </p:animClr>
                                    <p:animClr clrSpc="rgb" dir="cw">
                                      <p:cBhvr>
                                        <p:cTn id="13" dur="1500" autoRev="1" fill="remove"/>
                                        <p:tgtEl>
                                          <p:spTgt spid="12"/>
                                        </p:tgtEl>
                                        <p:attrNameLst>
                                          <p:attrName>fillcolor</p:attrName>
                                        </p:attrNameLst>
                                      </p:cBhvr>
                                      <p:to>
                                        <a:schemeClr val="bg1"/>
                                      </p:to>
                                    </p:animClr>
                                    <p:set>
                                      <p:cBhvr>
                                        <p:cTn id="14" dur="1500" autoRev="1" fill="remove"/>
                                        <p:tgtEl>
                                          <p:spTgt spid="12"/>
                                        </p:tgtEl>
                                        <p:attrNameLst>
                                          <p:attrName>fill.type</p:attrName>
                                        </p:attrNameLst>
                                      </p:cBhvr>
                                      <p:to>
                                        <p:strVal val="solid"/>
                                      </p:to>
                                    </p:set>
                                    <p:set>
                                      <p:cBhvr>
                                        <p:cTn id="15" dur="1500" autoRev="1" fill="remove"/>
                                        <p:tgtEl>
                                          <p:spTgt spid="12"/>
                                        </p:tgtEl>
                                        <p:attrNameLst>
                                          <p:attrName>fill.on</p:attrName>
                                        </p:attrNameLst>
                                      </p:cBhvr>
                                      <p:to>
                                        <p:strVal val="true"/>
                                      </p:to>
                                    </p:set>
                                  </p:childTnLst>
                                </p:cTn>
                              </p:par>
                            </p:childTnLst>
                          </p:cTn>
                        </p:par>
                        <p:par>
                          <p:cTn id="16" fill="hold">
                            <p:stCondLst>
                              <p:cond delay="11000"/>
                            </p:stCondLst>
                            <p:childTnLst>
                              <p:par>
                                <p:cTn id="17" presetID="31"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3000" fill="hold"/>
                                        <p:tgtEl>
                                          <p:spTgt spid="14"/>
                                        </p:tgtEl>
                                        <p:attrNameLst>
                                          <p:attrName>ppt_w</p:attrName>
                                        </p:attrNameLst>
                                      </p:cBhvr>
                                      <p:tavLst>
                                        <p:tav tm="0">
                                          <p:val>
                                            <p:fltVal val="0"/>
                                          </p:val>
                                        </p:tav>
                                        <p:tav tm="100000">
                                          <p:val>
                                            <p:strVal val="#ppt_w"/>
                                          </p:val>
                                        </p:tav>
                                      </p:tavLst>
                                    </p:anim>
                                    <p:anim calcmode="lin" valueType="num">
                                      <p:cBhvr>
                                        <p:cTn id="20" dur="3000" fill="hold"/>
                                        <p:tgtEl>
                                          <p:spTgt spid="14"/>
                                        </p:tgtEl>
                                        <p:attrNameLst>
                                          <p:attrName>ppt_h</p:attrName>
                                        </p:attrNameLst>
                                      </p:cBhvr>
                                      <p:tavLst>
                                        <p:tav tm="0">
                                          <p:val>
                                            <p:fltVal val="0"/>
                                          </p:val>
                                        </p:tav>
                                        <p:tav tm="100000">
                                          <p:val>
                                            <p:strVal val="#ppt_h"/>
                                          </p:val>
                                        </p:tav>
                                      </p:tavLst>
                                    </p:anim>
                                    <p:anim calcmode="lin" valueType="num">
                                      <p:cBhvr>
                                        <p:cTn id="21" dur="3000" fill="hold"/>
                                        <p:tgtEl>
                                          <p:spTgt spid="14"/>
                                        </p:tgtEl>
                                        <p:attrNameLst>
                                          <p:attrName>style.rotation</p:attrName>
                                        </p:attrNameLst>
                                      </p:cBhvr>
                                      <p:tavLst>
                                        <p:tav tm="0">
                                          <p:val>
                                            <p:fltVal val="90"/>
                                          </p:val>
                                        </p:tav>
                                        <p:tav tm="100000">
                                          <p:val>
                                            <p:fltVal val="0"/>
                                          </p:val>
                                        </p:tav>
                                      </p:tavLst>
                                    </p:anim>
                                    <p:animEffect transition="in" filter="fade">
                                      <p:cBhvr>
                                        <p:cTn id="22" dur="3000"/>
                                        <p:tgtEl>
                                          <p:spTgt spid="14"/>
                                        </p:tgtEl>
                                      </p:cBhvr>
                                    </p:animEffect>
                                  </p:childTnLst>
                                </p:cTn>
                              </p:par>
                            </p:childTnLst>
                          </p:cTn>
                        </p:par>
                        <p:par>
                          <p:cTn id="23" fill="hold">
                            <p:stCondLst>
                              <p:cond delay="14000"/>
                            </p:stCondLst>
                            <p:childTnLst>
                              <p:par>
                                <p:cTn id="24" presetID="31"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3000" fill="hold"/>
                                        <p:tgtEl>
                                          <p:spTgt spid="16"/>
                                        </p:tgtEl>
                                        <p:attrNameLst>
                                          <p:attrName>ppt_w</p:attrName>
                                        </p:attrNameLst>
                                      </p:cBhvr>
                                      <p:tavLst>
                                        <p:tav tm="0">
                                          <p:val>
                                            <p:fltVal val="0"/>
                                          </p:val>
                                        </p:tav>
                                        <p:tav tm="100000">
                                          <p:val>
                                            <p:strVal val="#ppt_w"/>
                                          </p:val>
                                        </p:tav>
                                      </p:tavLst>
                                    </p:anim>
                                    <p:anim calcmode="lin" valueType="num">
                                      <p:cBhvr>
                                        <p:cTn id="27" dur="3000" fill="hold"/>
                                        <p:tgtEl>
                                          <p:spTgt spid="16"/>
                                        </p:tgtEl>
                                        <p:attrNameLst>
                                          <p:attrName>ppt_h</p:attrName>
                                        </p:attrNameLst>
                                      </p:cBhvr>
                                      <p:tavLst>
                                        <p:tav tm="0">
                                          <p:val>
                                            <p:fltVal val="0"/>
                                          </p:val>
                                        </p:tav>
                                        <p:tav tm="100000">
                                          <p:val>
                                            <p:strVal val="#ppt_h"/>
                                          </p:val>
                                        </p:tav>
                                      </p:tavLst>
                                    </p:anim>
                                    <p:anim calcmode="lin" valueType="num">
                                      <p:cBhvr>
                                        <p:cTn id="28" dur="3000" fill="hold"/>
                                        <p:tgtEl>
                                          <p:spTgt spid="16"/>
                                        </p:tgtEl>
                                        <p:attrNameLst>
                                          <p:attrName>style.rotation</p:attrName>
                                        </p:attrNameLst>
                                      </p:cBhvr>
                                      <p:tavLst>
                                        <p:tav tm="0">
                                          <p:val>
                                            <p:fltVal val="90"/>
                                          </p:val>
                                        </p:tav>
                                        <p:tav tm="100000">
                                          <p:val>
                                            <p:fltVal val="0"/>
                                          </p:val>
                                        </p:tav>
                                      </p:tavLst>
                                    </p:anim>
                                    <p:animEffect transition="in" filter="fade">
                                      <p:cBhvr>
                                        <p:cTn id="29" dur="3000"/>
                                        <p:tgtEl>
                                          <p:spTgt spid="16"/>
                                        </p:tgtEl>
                                      </p:cBhvr>
                                    </p:animEffect>
                                  </p:childTnLst>
                                </p:cTn>
                              </p:par>
                            </p:childTnLst>
                          </p:cTn>
                        </p:par>
                        <p:par>
                          <p:cTn id="30" fill="hold">
                            <p:stCondLst>
                              <p:cond delay="17000"/>
                            </p:stCondLst>
                            <p:childTnLst>
                              <p:par>
                                <p:cTn id="31" presetID="31"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3000" fill="hold"/>
                                        <p:tgtEl>
                                          <p:spTgt spid="10"/>
                                        </p:tgtEl>
                                        <p:attrNameLst>
                                          <p:attrName>ppt_w</p:attrName>
                                        </p:attrNameLst>
                                      </p:cBhvr>
                                      <p:tavLst>
                                        <p:tav tm="0">
                                          <p:val>
                                            <p:fltVal val="0"/>
                                          </p:val>
                                        </p:tav>
                                        <p:tav tm="100000">
                                          <p:val>
                                            <p:strVal val="#ppt_w"/>
                                          </p:val>
                                        </p:tav>
                                      </p:tavLst>
                                    </p:anim>
                                    <p:anim calcmode="lin" valueType="num">
                                      <p:cBhvr>
                                        <p:cTn id="34" dur="3000" fill="hold"/>
                                        <p:tgtEl>
                                          <p:spTgt spid="10"/>
                                        </p:tgtEl>
                                        <p:attrNameLst>
                                          <p:attrName>ppt_h</p:attrName>
                                        </p:attrNameLst>
                                      </p:cBhvr>
                                      <p:tavLst>
                                        <p:tav tm="0">
                                          <p:val>
                                            <p:fltVal val="0"/>
                                          </p:val>
                                        </p:tav>
                                        <p:tav tm="100000">
                                          <p:val>
                                            <p:strVal val="#ppt_h"/>
                                          </p:val>
                                        </p:tav>
                                      </p:tavLst>
                                    </p:anim>
                                    <p:anim calcmode="lin" valueType="num">
                                      <p:cBhvr>
                                        <p:cTn id="35" dur="3000" fill="hold"/>
                                        <p:tgtEl>
                                          <p:spTgt spid="10"/>
                                        </p:tgtEl>
                                        <p:attrNameLst>
                                          <p:attrName>style.rotation</p:attrName>
                                        </p:attrNameLst>
                                      </p:cBhvr>
                                      <p:tavLst>
                                        <p:tav tm="0">
                                          <p:val>
                                            <p:fltVal val="90"/>
                                          </p:val>
                                        </p:tav>
                                        <p:tav tm="100000">
                                          <p:val>
                                            <p:fltVal val="0"/>
                                          </p:val>
                                        </p:tav>
                                      </p:tavLst>
                                    </p:anim>
                                    <p:animEffect transition="in" filter="fade">
                                      <p:cBhvr>
                                        <p:cTn id="36"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D17BDF-37D4-4B63-AC42-D46EB21AD66F}"/>
              </a:ext>
            </a:extLst>
          </p:cNvPr>
          <p:cNvSpPr>
            <a:spLocks noGrp="1"/>
          </p:cNvSpPr>
          <p:nvPr>
            <p:ph type="title"/>
          </p:nvPr>
        </p:nvSpPr>
        <p:spPr>
          <a:xfrm>
            <a:off x="838200" y="365125"/>
            <a:ext cx="10515600" cy="1688962"/>
          </a:xfrm>
        </p:spPr>
        <p:txBody>
          <a:bodyPr>
            <a:normAutofit fontScale="90000"/>
          </a:bodyPr>
          <a:lstStyle/>
          <a:p>
            <a:r>
              <a:rPr lang="fr-FR" sz="3200" b="1" dirty="0">
                <a:latin typeface="+mn-lt"/>
              </a:rPr>
              <a:t>                                  Recherches et lecture d’informations</a:t>
            </a:r>
            <a:br>
              <a:rPr lang="fr-FR" sz="3200" b="1" dirty="0">
                <a:latin typeface="+mn-lt"/>
              </a:rPr>
            </a:br>
            <a:br>
              <a:rPr lang="fr-FR" sz="2400" dirty="0">
                <a:latin typeface="+mn-lt"/>
              </a:rPr>
            </a:br>
            <a:r>
              <a:rPr lang="fr-FR" sz="2400" dirty="0">
                <a:latin typeface="+mn-lt"/>
              </a:rPr>
              <a:t>Nous avons étudié en classe les emballages des graines que nous allons semer.</a:t>
            </a:r>
            <a:br>
              <a:rPr lang="fr-FR" sz="2400" dirty="0">
                <a:latin typeface="+mn-lt"/>
              </a:rPr>
            </a:br>
            <a:r>
              <a:rPr lang="fr-FR" sz="2400" dirty="0">
                <a:latin typeface="+mn-lt"/>
              </a:rPr>
              <a:t>Nous avons fait des recherches en salle informatique aussi.</a:t>
            </a:r>
            <a:br>
              <a:rPr lang="fr-FR" sz="2400" dirty="0">
                <a:latin typeface="+mn-lt"/>
              </a:rPr>
            </a:br>
            <a:r>
              <a:rPr lang="fr-FR" sz="2400" dirty="0">
                <a:latin typeface="+mn-lt"/>
              </a:rPr>
              <a:t>Nous planterons ainsi de manière appropriée et profiterons de conseils avisés.</a:t>
            </a:r>
          </a:p>
        </p:txBody>
      </p:sp>
      <p:pic>
        <p:nvPicPr>
          <p:cNvPr id="5" name="Espace réservé du contenu 4">
            <a:extLst>
              <a:ext uri="{FF2B5EF4-FFF2-40B4-BE49-F238E27FC236}">
                <a16:creationId xmlns:a16="http://schemas.microsoft.com/office/drawing/2014/main" id="{486AFEFE-8873-4AF0-8CEA-471DA117CD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33969" y="3200539"/>
            <a:ext cx="4115719" cy="3086790"/>
          </a:xfrm>
        </p:spPr>
      </p:pic>
      <p:pic>
        <p:nvPicPr>
          <p:cNvPr id="4" name="Image 3">
            <a:extLst>
              <a:ext uri="{FF2B5EF4-FFF2-40B4-BE49-F238E27FC236}">
                <a16:creationId xmlns:a16="http://schemas.microsoft.com/office/drawing/2014/main" id="{B8F40D87-BBCB-41C4-8D22-283D77426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524" y="3260519"/>
            <a:ext cx="4115720" cy="3086790"/>
          </a:xfrm>
          <a:prstGeom prst="rect">
            <a:avLst/>
          </a:prstGeom>
        </p:spPr>
      </p:pic>
      <p:pic>
        <p:nvPicPr>
          <p:cNvPr id="7" name="Image 6">
            <a:extLst>
              <a:ext uri="{FF2B5EF4-FFF2-40B4-BE49-F238E27FC236}">
                <a16:creationId xmlns:a16="http://schemas.microsoft.com/office/drawing/2014/main" id="{C46B0E88-8FDD-4DFB-ABC2-9F5202F86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2566" y="3178727"/>
            <a:ext cx="3552687" cy="2664515"/>
          </a:xfrm>
          <a:prstGeom prst="rect">
            <a:avLst/>
          </a:prstGeom>
        </p:spPr>
      </p:pic>
    </p:spTree>
    <p:extLst>
      <p:ext uri="{BB962C8B-B14F-4D97-AF65-F5344CB8AC3E}">
        <p14:creationId xmlns:p14="http://schemas.microsoft.com/office/powerpoint/2010/main" val="3606442759"/>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0"/>
                                        <p:tgtEl>
                                          <p:spTgt spid="2"/>
                                        </p:tgtEl>
                                      </p:cBhvr>
                                    </p:animEffect>
                                    <p:anim calcmode="lin" valueType="num">
                                      <p:cBhvr>
                                        <p:cTn id="8" dur="10000" fill="hold"/>
                                        <p:tgtEl>
                                          <p:spTgt spid="2"/>
                                        </p:tgtEl>
                                        <p:attrNameLst>
                                          <p:attrName>ppt_x</p:attrName>
                                        </p:attrNameLst>
                                      </p:cBhvr>
                                      <p:tavLst>
                                        <p:tav tm="0">
                                          <p:val>
                                            <p:strVal val="#ppt_x"/>
                                          </p:val>
                                        </p:tav>
                                        <p:tav tm="100000">
                                          <p:val>
                                            <p:strVal val="#ppt_x"/>
                                          </p:val>
                                        </p:tav>
                                      </p:tavLst>
                                    </p:anim>
                                    <p:anim calcmode="lin" valueType="num">
                                      <p:cBhvr>
                                        <p:cTn id="9" dur="10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0"/>
                            </p:stCondLst>
                            <p:childTnLst>
                              <p:par>
                                <p:cTn id="11" presetID="27" presetClass="emph" presetSubtype="0" fill="remove" nodeType="afterEffect">
                                  <p:stCondLst>
                                    <p:cond delay="0"/>
                                  </p:stCondLst>
                                  <p:childTnLst>
                                    <p:animClr clrSpc="rgb" dir="cw">
                                      <p:cBhvr override="childStyle">
                                        <p:cTn id="12" dur="1500" autoRev="1" fill="remove"/>
                                        <p:tgtEl>
                                          <p:spTgt spid="7"/>
                                        </p:tgtEl>
                                        <p:attrNameLst>
                                          <p:attrName>style.color</p:attrName>
                                        </p:attrNameLst>
                                      </p:cBhvr>
                                      <p:to>
                                        <a:schemeClr val="bg1"/>
                                      </p:to>
                                    </p:animClr>
                                    <p:animClr clrSpc="rgb" dir="cw">
                                      <p:cBhvr>
                                        <p:cTn id="13" dur="1500" autoRev="1" fill="remove"/>
                                        <p:tgtEl>
                                          <p:spTgt spid="7"/>
                                        </p:tgtEl>
                                        <p:attrNameLst>
                                          <p:attrName>fillcolor</p:attrName>
                                        </p:attrNameLst>
                                      </p:cBhvr>
                                      <p:to>
                                        <a:schemeClr val="bg1"/>
                                      </p:to>
                                    </p:animClr>
                                    <p:set>
                                      <p:cBhvr>
                                        <p:cTn id="14" dur="1500" autoRev="1" fill="remove"/>
                                        <p:tgtEl>
                                          <p:spTgt spid="7"/>
                                        </p:tgtEl>
                                        <p:attrNameLst>
                                          <p:attrName>fill.type</p:attrName>
                                        </p:attrNameLst>
                                      </p:cBhvr>
                                      <p:to>
                                        <p:strVal val="solid"/>
                                      </p:to>
                                    </p:set>
                                    <p:set>
                                      <p:cBhvr>
                                        <p:cTn id="15" dur="1500" autoRev="1" fill="remove"/>
                                        <p:tgtEl>
                                          <p:spTgt spid="7"/>
                                        </p:tgtEl>
                                        <p:attrNameLst>
                                          <p:attrName>fill.on</p:attrName>
                                        </p:attrNameLst>
                                      </p:cBhvr>
                                      <p:to>
                                        <p:strVal val="true"/>
                                      </p:to>
                                    </p:set>
                                  </p:childTnLst>
                                </p:cTn>
                              </p:par>
                            </p:childTnLst>
                          </p:cTn>
                        </p:par>
                        <p:par>
                          <p:cTn id="16" fill="hold">
                            <p:stCondLst>
                              <p:cond delay="13000"/>
                            </p:stCondLst>
                            <p:childTnLst>
                              <p:par>
                                <p:cTn id="17" presetID="3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3000" fill="hold"/>
                                        <p:tgtEl>
                                          <p:spTgt spid="4"/>
                                        </p:tgtEl>
                                        <p:attrNameLst>
                                          <p:attrName>ppt_w</p:attrName>
                                        </p:attrNameLst>
                                      </p:cBhvr>
                                      <p:tavLst>
                                        <p:tav tm="0">
                                          <p:val>
                                            <p:fltVal val="0"/>
                                          </p:val>
                                        </p:tav>
                                        <p:tav tm="100000">
                                          <p:val>
                                            <p:strVal val="#ppt_w"/>
                                          </p:val>
                                        </p:tav>
                                      </p:tavLst>
                                    </p:anim>
                                    <p:anim calcmode="lin" valueType="num">
                                      <p:cBhvr>
                                        <p:cTn id="20" dur="3000" fill="hold"/>
                                        <p:tgtEl>
                                          <p:spTgt spid="4"/>
                                        </p:tgtEl>
                                        <p:attrNameLst>
                                          <p:attrName>ppt_h</p:attrName>
                                        </p:attrNameLst>
                                      </p:cBhvr>
                                      <p:tavLst>
                                        <p:tav tm="0">
                                          <p:val>
                                            <p:fltVal val="0"/>
                                          </p:val>
                                        </p:tav>
                                        <p:tav tm="100000">
                                          <p:val>
                                            <p:strVal val="#ppt_h"/>
                                          </p:val>
                                        </p:tav>
                                      </p:tavLst>
                                    </p:anim>
                                    <p:anim calcmode="lin" valueType="num">
                                      <p:cBhvr>
                                        <p:cTn id="21" dur="3000" fill="hold"/>
                                        <p:tgtEl>
                                          <p:spTgt spid="4"/>
                                        </p:tgtEl>
                                        <p:attrNameLst>
                                          <p:attrName>style.rotation</p:attrName>
                                        </p:attrNameLst>
                                      </p:cBhvr>
                                      <p:tavLst>
                                        <p:tav tm="0">
                                          <p:val>
                                            <p:fltVal val="90"/>
                                          </p:val>
                                        </p:tav>
                                        <p:tav tm="100000">
                                          <p:val>
                                            <p:fltVal val="0"/>
                                          </p:val>
                                        </p:tav>
                                      </p:tavLst>
                                    </p:anim>
                                    <p:animEffect transition="in" filter="fade">
                                      <p:cBhvr>
                                        <p:cTn id="22" dur="3000"/>
                                        <p:tgtEl>
                                          <p:spTgt spid="4"/>
                                        </p:tgtEl>
                                      </p:cBhvr>
                                    </p:animEffect>
                                  </p:childTnLst>
                                </p:cTn>
                              </p:par>
                            </p:childTnLst>
                          </p:cTn>
                        </p:par>
                        <p:par>
                          <p:cTn id="23" fill="hold">
                            <p:stCondLst>
                              <p:cond delay="16000"/>
                            </p:stCondLst>
                            <p:childTnLst>
                              <p:par>
                                <p:cTn id="24" presetID="3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3000" fill="hold"/>
                                        <p:tgtEl>
                                          <p:spTgt spid="5"/>
                                        </p:tgtEl>
                                        <p:attrNameLst>
                                          <p:attrName>ppt_w</p:attrName>
                                        </p:attrNameLst>
                                      </p:cBhvr>
                                      <p:tavLst>
                                        <p:tav tm="0">
                                          <p:val>
                                            <p:fltVal val="0"/>
                                          </p:val>
                                        </p:tav>
                                        <p:tav tm="100000">
                                          <p:val>
                                            <p:strVal val="#ppt_w"/>
                                          </p:val>
                                        </p:tav>
                                      </p:tavLst>
                                    </p:anim>
                                    <p:anim calcmode="lin" valueType="num">
                                      <p:cBhvr>
                                        <p:cTn id="27" dur="3000" fill="hold"/>
                                        <p:tgtEl>
                                          <p:spTgt spid="5"/>
                                        </p:tgtEl>
                                        <p:attrNameLst>
                                          <p:attrName>ppt_h</p:attrName>
                                        </p:attrNameLst>
                                      </p:cBhvr>
                                      <p:tavLst>
                                        <p:tav tm="0">
                                          <p:val>
                                            <p:fltVal val="0"/>
                                          </p:val>
                                        </p:tav>
                                        <p:tav tm="100000">
                                          <p:val>
                                            <p:strVal val="#ppt_h"/>
                                          </p:val>
                                        </p:tav>
                                      </p:tavLst>
                                    </p:anim>
                                    <p:anim calcmode="lin" valueType="num">
                                      <p:cBhvr>
                                        <p:cTn id="28" dur="3000" fill="hold"/>
                                        <p:tgtEl>
                                          <p:spTgt spid="5"/>
                                        </p:tgtEl>
                                        <p:attrNameLst>
                                          <p:attrName>style.rotation</p:attrName>
                                        </p:attrNameLst>
                                      </p:cBhvr>
                                      <p:tavLst>
                                        <p:tav tm="0">
                                          <p:val>
                                            <p:fltVal val="90"/>
                                          </p:val>
                                        </p:tav>
                                        <p:tav tm="100000">
                                          <p:val>
                                            <p:fltVal val="0"/>
                                          </p:val>
                                        </p:tav>
                                      </p:tavLst>
                                    </p:anim>
                                    <p:animEffect transition="in" filter="fade">
                                      <p:cBhvr>
                                        <p:cTn id="2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3FF27F-9689-4C10-B5C1-0D4A4F434783}"/>
              </a:ext>
            </a:extLst>
          </p:cNvPr>
          <p:cNvSpPr>
            <a:spLocks noGrp="1"/>
          </p:cNvSpPr>
          <p:nvPr>
            <p:ph type="title"/>
          </p:nvPr>
        </p:nvSpPr>
        <p:spPr>
          <a:xfrm>
            <a:off x="838200" y="365125"/>
            <a:ext cx="10515600" cy="2417832"/>
          </a:xfrm>
        </p:spPr>
        <p:txBody>
          <a:bodyPr>
            <a:normAutofit fontScale="90000"/>
          </a:bodyPr>
          <a:lstStyle/>
          <a:p>
            <a:r>
              <a:rPr lang="fr-FR" sz="3600" b="1" dirty="0">
                <a:latin typeface="+mn-lt"/>
              </a:rPr>
              <a:t>                                                 Les semis</a:t>
            </a:r>
            <a:br>
              <a:rPr lang="fr-FR" sz="2400" dirty="0">
                <a:latin typeface="+mn-lt"/>
              </a:rPr>
            </a:br>
            <a:r>
              <a:rPr lang="fr-FR" sz="2400" dirty="0">
                <a:latin typeface="+mn-lt"/>
              </a:rPr>
              <a:t>Nous avons rempli les carrés de terreau et creusé des sillons.</a:t>
            </a:r>
            <a:br>
              <a:rPr lang="fr-FR" sz="2400" dirty="0">
                <a:latin typeface="+mn-lt"/>
              </a:rPr>
            </a:br>
            <a:r>
              <a:rPr lang="fr-FR" sz="2400" dirty="0">
                <a:latin typeface="+mn-lt"/>
              </a:rPr>
              <a:t>Puis, nous avons planté des graines de radis, de salade et de fleurs.</a:t>
            </a:r>
            <a:br>
              <a:rPr lang="fr-FR" sz="2400" dirty="0">
                <a:latin typeface="+mn-lt"/>
              </a:rPr>
            </a:br>
            <a:r>
              <a:rPr lang="fr-FR" sz="2400" dirty="0">
                <a:latin typeface="+mn-lt"/>
              </a:rPr>
              <a:t>Nous avons beaucoup arrosé.</a:t>
            </a:r>
            <a:br>
              <a:rPr lang="fr-FR" sz="2400" dirty="0">
                <a:latin typeface="+mn-lt"/>
              </a:rPr>
            </a:br>
            <a:r>
              <a:rPr lang="fr-FR" sz="2400" dirty="0">
                <a:latin typeface="+mn-lt"/>
              </a:rPr>
              <a:t>Nous mettrons aussi des graines de tomates et différents aromates comme le persil, le romarin, le basilic et la ciboulette.</a:t>
            </a:r>
            <a:br>
              <a:rPr lang="fr-FR" sz="2400" dirty="0">
                <a:latin typeface="+mn-lt"/>
              </a:rPr>
            </a:br>
            <a:r>
              <a:rPr lang="fr-FR" sz="2400" dirty="0">
                <a:latin typeface="+mn-lt"/>
              </a:rPr>
              <a:t>Plus tard, nous mettrons des plants et nous pourrons ainsi comparer leur croissance avec les semis déjà plantés.</a:t>
            </a:r>
          </a:p>
        </p:txBody>
      </p:sp>
      <p:pic>
        <p:nvPicPr>
          <p:cNvPr id="5" name="Espace réservé du contenu 4">
            <a:extLst>
              <a:ext uri="{FF2B5EF4-FFF2-40B4-BE49-F238E27FC236}">
                <a16:creationId xmlns:a16="http://schemas.microsoft.com/office/drawing/2014/main" id="{F4BB0FAF-A558-4782-B74F-391F492537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4540" y="2888974"/>
            <a:ext cx="2978920" cy="3824804"/>
          </a:xfrm>
        </p:spPr>
      </p:pic>
      <p:pic>
        <p:nvPicPr>
          <p:cNvPr id="7" name="Image 6">
            <a:extLst>
              <a:ext uri="{FF2B5EF4-FFF2-40B4-BE49-F238E27FC236}">
                <a16:creationId xmlns:a16="http://schemas.microsoft.com/office/drawing/2014/main" id="{BB72622D-672B-42BA-8694-91AF9A1E3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408" y="2888974"/>
            <a:ext cx="2868603" cy="3824804"/>
          </a:xfrm>
          <a:prstGeom prst="rect">
            <a:avLst/>
          </a:prstGeom>
        </p:spPr>
      </p:pic>
      <p:pic>
        <p:nvPicPr>
          <p:cNvPr id="9" name="Image 8">
            <a:extLst>
              <a:ext uri="{FF2B5EF4-FFF2-40B4-BE49-F238E27FC236}">
                <a16:creationId xmlns:a16="http://schemas.microsoft.com/office/drawing/2014/main" id="{CABEF180-2FC0-4BC8-B13E-16015BFFF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989" y="2888973"/>
            <a:ext cx="2868604" cy="3824805"/>
          </a:xfrm>
          <a:prstGeom prst="rect">
            <a:avLst/>
          </a:prstGeom>
        </p:spPr>
      </p:pic>
    </p:spTree>
    <p:extLst>
      <p:ext uri="{BB962C8B-B14F-4D97-AF65-F5344CB8AC3E}">
        <p14:creationId xmlns:p14="http://schemas.microsoft.com/office/powerpoint/2010/main" val="4143483467"/>
      </p:ext>
    </p:extLst>
  </p:cSld>
  <p:clrMapOvr>
    <a:masterClrMapping/>
  </p:clrMapOvr>
  <p:transition spd="slow" advTm="12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4000"/>
                                        <p:tgtEl>
                                          <p:spTgt spid="2"/>
                                        </p:tgtEl>
                                      </p:cBhvr>
                                    </p:animEffect>
                                    <p:anim calcmode="lin" valueType="num">
                                      <p:cBhvr>
                                        <p:cTn id="8" dur="14000" fill="hold"/>
                                        <p:tgtEl>
                                          <p:spTgt spid="2"/>
                                        </p:tgtEl>
                                        <p:attrNameLst>
                                          <p:attrName>ppt_x</p:attrName>
                                        </p:attrNameLst>
                                      </p:cBhvr>
                                      <p:tavLst>
                                        <p:tav tm="0">
                                          <p:val>
                                            <p:strVal val="#ppt_x"/>
                                          </p:val>
                                        </p:tav>
                                        <p:tav tm="100000">
                                          <p:val>
                                            <p:strVal val="#ppt_x"/>
                                          </p:val>
                                        </p:tav>
                                      </p:tavLst>
                                    </p:anim>
                                    <p:anim calcmode="lin" valueType="num">
                                      <p:cBhvr>
                                        <p:cTn id="9" dur="14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40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3000"/>
                                        <p:tgtEl>
                                          <p:spTgt spid="7"/>
                                        </p:tgtEl>
                                      </p:cBhvr>
                                    </p:animEffect>
                                  </p:childTnLst>
                                </p:cTn>
                              </p:par>
                            </p:childTnLst>
                          </p:cTn>
                        </p:par>
                        <p:par>
                          <p:cTn id="14" fill="hold">
                            <p:stCondLst>
                              <p:cond delay="170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000"/>
                                        <p:tgtEl>
                                          <p:spTgt spid="5"/>
                                        </p:tgtEl>
                                      </p:cBhvr>
                                    </p:animEffect>
                                  </p:childTnLst>
                                </p:cTn>
                              </p:par>
                            </p:childTnLst>
                          </p:cTn>
                        </p:par>
                        <p:par>
                          <p:cTn id="18" fill="hold">
                            <p:stCondLst>
                              <p:cond delay="2000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B51B6-80B5-47C1-ADBF-BEDFF291FFBC}"/>
              </a:ext>
            </a:extLst>
          </p:cNvPr>
          <p:cNvSpPr>
            <a:spLocks noGrp="1"/>
          </p:cNvSpPr>
          <p:nvPr>
            <p:ph type="title"/>
          </p:nvPr>
        </p:nvSpPr>
        <p:spPr>
          <a:xfrm>
            <a:off x="368393" y="365125"/>
            <a:ext cx="11422799" cy="2800004"/>
          </a:xfrm>
        </p:spPr>
        <p:txBody>
          <a:bodyPr>
            <a:normAutofit/>
          </a:bodyPr>
          <a:lstStyle/>
          <a:p>
            <a:r>
              <a:rPr lang="fr-FR" sz="2400" dirty="0">
                <a:latin typeface="+mn-lt"/>
              </a:rPr>
              <a:t>Nous avons également mis nos semis dans des emballages vides ou des contenants usuels dont nous ne nous servons plus, comme par exemple :</a:t>
            </a:r>
            <a:br>
              <a:rPr lang="fr-FR" sz="2400" dirty="0">
                <a:latin typeface="+mn-lt"/>
              </a:rPr>
            </a:br>
            <a:r>
              <a:rPr lang="fr-FR" sz="2400" dirty="0">
                <a:latin typeface="+mn-lt"/>
              </a:rPr>
              <a:t>une boîte d’œufs, des pots de yaourts, des bouteilles en plastiques…</a:t>
            </a:r>
            <a:br>
              <a:rPr lang="fr-FR" sz="2400" dirty="0">
                <a:latin typeface="+mn-lt"/>
              </a:rPr>
            </a:br>
            <a:r>
              <a:rPr lang="fr-FR" sz="2400" dirty="0">
                <a:latin typeface="+mn-lt"/>
              </a:rPr>
              <a:t>                                      et même dans des chaussures !</a:t>
            </a:r>
            <a:br>
              <a:rPr lang="fr-FR" sz="2400" dirty="0">
                <a:latin typeface="+mn-lt"/>
              </a:rPr>
            </a:br>
            <a:r>
              <a:rPr lang="fr-FR" sz="2400" dirty="0">
                <a:latin typeface="+mn-lt"/>
              </a:rPr>
              <a:t>On pourra les attacher au grillage pour le côté original, recyclable et esthétique !</a:t>
            </a:r>
            <a:br>
              <a:rPr lang="fr-FR" sz="2400" dirty="0">
                <a:latin typeface="+mn-lt"/>
              </a:rPr>
            </a:br>
            <a:br>
              <a:rPr lang="fr-FR" sz="2400" dirty="0">
                <a:latin typeface="+mn-lt"/>
              </a:rPr>
            </a:br>
            <a:r>
              <a:rPr lang="fr-FR" sz="2400" dirty="0">
                <a:latin typeface="+mn-lt"/>
              </a:rPr>
              <a:t>Pour le moment, ces semis ont été placés en classe. Nous pouvons les observer et comparer leur croissance avec les semis mis en terre. </a:t>
            </a:r>
          </a:p>
        </p:txBody>
      </p:sp>
      <p:pic>
        <p:nvPicPr>
          <p:cNvPr id="5" name="Espace réservé du contenu 4">
            <a:extLst>
              <a:ext uri="{FF2B5EF4-FFF2-40B4-BE49-F238E27FC236}">
                <a16:creationId xmlns:a16="http://schemas.microsoft.com/office/drawing/2014/main" id="{8DCEBDEB-4CFC-41BE-8EF9-51B724902E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53078" y="4647347"/>
            <a:ext cx="2638114" cy="1978586"/>
          </a:xfrm>
        </p:spPr>
      </p:pic>
      <p:pic>
        <p:nvPicPr>
          <p:cNvPr id="7" name="Image 6">
            <a:extLst>
              <a:ext uri="{FF2B5EF4-FFF2-40B4-BE49-F238E27FC236}">
                <a16:creationId xmlns:a16="http://schemas.microsoft.com/office/drawing/2014/main" id="{F8EA8FCF-5741-46E9-9715-720F60ED2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582" y="3165129"/>
            <a:ext cx="2638114" cy="3517486"/>
          </a:xfrm>
          <a:prstGeom prst="rect">
            <a:avLst/>
          </a:prstGeom>
        </p:spPr>
      </p:pic>
      <p:pic>
        <p:nvPicPr>
          <p:cNvPr id="9" name="Image 8">
            <a:extLst>
              <a:ext uri="{FF2B5EF4-FFF2-40B4-BE49-F238E27FC236}">
                <a16:creationId xmlns:a16="http://schemas.microsoft.com/office/drawing/2014/main" id="{9E606103-1DA1-40CC-9DA5-14DB0BD16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634" y="3165129"/>
            <a:ext cx="2460703" cy="1845527"/>
          </a:xfrm>
          <a:prstGeom prst="rect">
            <a:avLst/>
          </a:prstGeom>
        </p:spPr>
      </p:pic>
      <p:pic>
        <p:nvPicPr>
          <p:cNvPr id="11" name="Image 10">
            <a:extLst>
              <a:ext uri="{FF2B5EF4-FFF2-40B4-BE49-F238E27FC236}">
                <a16:creationId xmlns:a16="http://schemas.microsoft.com/office/drawing/2014/main" id="{5C183E45-EECA-419D-855D-68A1D95472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93" y="3492467"/>
            <a:ext cx="3061251" cy="2295938"/>
          </a:xfrm>
          <a:prstGeom prst="rect">
            <a:avLst/>
          </a:prstGeom>
        </p:spPr>
      </p:pic>
    </p:spTree>
    <p:extLst>
      <p:ext uri="{BB962C8B-B14F-4D97-AF65-F5344CB8AC3E}">
        <p14:creationId xmlns:p14="http://schemas.microsoft.com/office/powerpoint/2010/main" val="1197756596"/>
      </p:ext>
    </p:extLst>
  </p:cSld>
  <p:clrMapOvr>
    <a:masterClrMapping/>
  </p:clrMapOvr>
  <mc:AlternateContent xmlns:mc="http://schemas.openxmlformats.org/markup-compatibility/2006" xmlns:p14="http://schemas.microsoft.com/office/powerpoint/2010/main">
    <mc:Choice Requires="p14">
      <p:transition spd="slow" p14:dur="3000" advClick="0" advTm="15000">
        <p:push/>
      </p:transition>
    </mc:Choice>
    <mc:Fallback xmlns="">
      <p:transition spd="slow" advClick="0" advTm="1500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0"/>
                                        <p:tgtEl>
                                          <p:spTgt spid="2"/>
                                        </p:tgtEl>
                                      </p:cBhvr>
                                    </p:animEffect>
                                    <p:anim calcmode="lin" valueType="num">
                                      <p:cBhvr>
                                        <p:cTn id="8" dur="15000" fill="hold"/>
                                        <p:tgtEl>
                                          <p:spTgt spid="2"/>
                                        </p:tgtEl>
                                        <p:attrNameLst>
                                          <p:attrName>ppt_x</p:attrName>
                                        </p:attrNameLst>
                                      </p:cBhvr>
                                      <p:tavLst>
                                        <p:tav tm="0">
                                          <p:val>
                                            <p:strVal val="#ppt_x"/>
                                          </p:val>
                                        </p:tav>
                                        <p:tav tm="100000">
                                          <p:val>
                                            <p:strVal val="#ppt_x"/>
                                          </p:val>
                                        </p:tav>
                                      </p:tavLst>
                                    </p:anim>
                                    <p:anim calcmode="lin" valueType="num">
                                      <p:cBhvr>
                                        <p:cTn id="9" dur="15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3000"/>
                                        <p:tgtEl>
                                          <p:spTgt spid="11"/>
                                        </p:tgtEl>
                                      </p:cBhvr>
                                    </p:animEffect>
                                    <p:anim calcmode="lin" valueType="num">
                                      <p:cBhvr>
                                        <p:cTn id="14" dur="3000" fill="hold"/>
                                        <p:tgtEl>
                                          <p:spTgt spid="11"/>
                                        </p:tgtEl>
                                        <p:attrNameLst>
                                          <p:attrName>ppt_x</p:attrName>
                                        </p:attrNameLst>
                                      </p:cBhvr>
                                      <p:tavLst>
                                        <p:tav tm="0">
                                          <p:val>
                                            <p:strVal val="#ppt_x"/>
                                          </p:val>
                                        </p:tav>
                                        <p:tav tm="100000">
                                          <p:val>
                                            <p:strVal val="#ppt_x"/>
                                          </p:val>
                                        </p:tav>
                                      </p:tavLst>
                                    </p:anim>
                                    <p:anim calcmode="lin" valueType="num">
                                      <p:cBhvr>
                                        <p:cTn id="15" dur="3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8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3000"/>
                                        <p:tgtEl>
                                          <p:spTgt spid="7"/>
                                        </p:tgtEl>
                                      </p:cBhvr>
                                    </p:animEffect>
                                    <p:anim calcmode="lin" valueType="num">
                                      <p:cBhvr>
                                        <p:cTn id="20" dur="3000" fill="hold"/>
                                        <p:tgtEl>
                                          <p:spTgt spid="7"/>
                                        </p:tgtEl>
                                        <p:attrNameLst>
                                          <p:attrName>ppt_x</p:attrName>
                                        </p:attrNameLst>
                                      </p:cBhvr>
                                      <p:tavLst>
                                        <p:tav tm="0">
                                          <p:val>
                                            <p:strVal val="#ppt_x"/>
                                          </p:val>
                                        </p:tav>
                                        <p:tav tm="100000">
                                          <p:val>
                                            <p:strVal val="#ppt_x"/>
                                          </p:val>
                                        </p:tav>
                                      </p:tavLst>
                                    </p:anim>
                                    <p:anim calcmode="lin" valueType="num">
                                      <p:cBhvr>
                                        <p:cTn id="21" dur="3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3000"/>
                                        <p:tgtEl>
                                          <p:spTgt spid="9"/>
                                        </p:tgtEl>
                                      </p:cBhvr>
                                    </p:animEffect>
                                    <p:anim calcmode="lin" valueType="num">
                                      <p:cBhvr>
                                        <p:cTn id="26" dur="3000" fill="hold"/>
                                        <p:tgtEl>
                                          <p:spTgt spid="9"/>
                                        </p:tgtEl>
                                        <p:attrNameLst>
                                          <p:attrName>ppt_x</p:attrName>
                                        </p:attrNameLst>
                                      </p:cBhvr>
                                      <p:tavLst>
                                        <p:tav tm="0">
                                          <p:val>
                                            <p:strVal val="#ppt_x"/>
                                          </p:val>
                                        </p:tav>
                                        <p:tav tm="100000">
                                          <p:val>
                                            <p:strVal val="#ppt_x"/>
                                          </p:val>
                                        </p:tav>
                                      </p:tavLst>
                                    </p:anim>
                                    <p:anim calcmode="lin" valueType="num">
                                      <p:cBhvr>
                                        <p:cTn id="27" dur="3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4000"/>
                            </p:stCondLst>
                            <p:childTnLst>
                              <p:par>
                                <p:cTn id="29" presetID="42"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3000"/>
                                        <p:tgtEl>
                                          <p:spTgt spid="5"/>
                                        </p:tgtEl>
                                      </p:cBhvr>
                                    </p:animEffect>
                                    <p:anim calcmode="lin" valueType="num">
                                      <p:cBhvr>
                                        <p:cTn id="32" dur="3000" fill="hold"/>
                                        <p:tgtEl>
                                          <p:spTgt spid="5"/>
                                        </p:tgtEl>
                                        <p:attrNameLst>
                                          <p:attrName>ppt_x</p:attrName>
                                        </p:attrNameLst>
                                      </p:cBhvr>
                                      <p:tavLst>
                                        <p:tav tm="0">
                                          <p:val>
                                            <p:strVal val="#ppt_x"/>
                                          </p:val>
                                        </p:tav>
                                        <p:tav tm="100000">
                                          <p:val>
                                            <p:strVal val="#ppt_x"/>
                                          </p:val>
                                        </p:tav>
                                      </p:tavLst>
                                    </p:anim>
                                    <p:anim calcmode="lin" valueType="num">
                                      <p:cBhvr>
                                        <p:cTn id="33"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1C30BF-CA49-4ED9-BE07-EF496C09E35A}"/>
              </a:ext>
            </a:extLst>
          </p:cNvPr>
          <p:cNvSpPr>
            <a:spLocks noGrp="1"/>
          </p:cNvSpPr>
          <p:nvPr>
            <p:ph type="title"/>
          </p:nvPr>
        </p:nvSpPr>
        <p:spPr>
          <a:xfrm>
            <a:off x="838200" y="225287"/>
            <a:ext cx="10515600" cy="1749287"/>
          </a:xfrm>
        </p:spPr>
        <p:txBody>
          <a:bodyPr>
            <a:normAutofit fontScale="90000"/>
          </a:bodyPr>
          <a:lstStyle/>
          <a:p>
            <a:r>
              <a:rPr lang="fr-FR" sz="3200" b="1" dirty="0">
                <a:latin typeface="+mn-lt"/>
              </a:rPr>
              <a:t>                                   </a:t>
            </a:r>
            <a:br>
              <a:rPr lang="fr-FR" sz="3200" b="1" dirty="0">
                <a:latin typeface="+mn-lt"/>
              </a:rPr>
            </a:br>
            <a:r>
              <a:rPr lang="fr-FR" sz="3200" b="1" dirty="0">
                <a:latin typeface="+mn-lt"/>
              </a:rPr>
              <a:t>                                        Du mobilier de jardin</a:t>
            </a:r>
            <a:br>
              <a:rPr lang="fr-FR" sz="3200" b="1" dirty="0">
                <a:latin typeface="+mn-lt"/>
              </a:rPr>
            </a:br>
            <a:br>
              <a:rPr lang="fr-FR" sz="3200" b="1" dirty="0">
                <a:latin typeface="+mn-lt"/>
              </a:rPr>
            </a:br>
            <a:r>
              <a:rPr lang="fr-FR" sz="2400" dirty="0">
                <a:latin typeface="+mn-lt"/>
              </a:rPr>
              <a:t>Nous avons récupéré des palettes afin de créer du mobilier de jardin : une étagère avec jardinières, une banquette et une table basse.</a:t>
            </a:r>
            <a:br>
              <a:rPr lang="fr-FR" sz="2400" dirty="0">
                <a:latin typeface="+mn-lt"/>
              </a:rPr>
            </a:br>
            <a:r>
              <a:rPr lang="fr-FR" sz="2400" dirty="0">
                <a:latin typeface="+mn-lt"/>
              </a:rPr>
              <a:t>Quand l’étagère sera réalisée, nous y poserons nos semis.</a:t>
            </a:r>
            <a:br>
              <a:rPr lang="fr-FR" sz="2400" dirty="0">
                <a:latin typeface="+mn-lt"/>
              </a:rPr>
            </a:br>
            <a:endParaRPr lang="fr-FR" sz="2400" dirty="0">
              <a:latin typeface="+mn-lt"/>
            </a:endParaRPr>
          </a:p>
        </p:txBody>
      </p:sp>
      <p:pic>
        <p:nvPicPr>
          <p:cNvPr id="5" name="Espace réservé du contenu 4">
            <a:extLst>
              <a:ext uri="{FF2B5EF4-FFF2-40B4-BE49-F238E27FC236}">
                <a16:creationId xmlns:a16="http://schemas.microsoft.com/office/drawing/2014/main" id="{89A34DAB-F7BF-4151-A1D9-4C941E2D10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63724" y="2367375"/>
            <a:ext cx="2803922" cy="3738563"/>
          </a:xfrm>
        </p:spPr>
      </p:pic>
      <p:pic>
        <p:nvPicPr>
          <p:cNvPr id="7" name="Image 6">
            <a:extLst>
              <a:ext uri="{FF2B5EF4-FFF2-40B4-BE49-F238E27FC236}">
                <a16:creationId xmlns:a16="http://schemas.microsoft.com/office/drawing/2014/main" id="{F533893E-E9E7-4FD8-8C24-F043EFED0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1" y="3061252"/>
            <a:ext cx="3595757" cy="2696818"/>
          </a:xfrm>
          <a:prstGeom prst="rect">
            <a:avLst/>
          </a:prstGeom>
        </p:spPr>
      </p:pic>
      <p:pic>
        <p:nvPicPr>
          <p:cNvPr id="9" name="Image 8">
            <a:extLst>
              <a:ext uri="{FF2B5EF4-FFF2-40B4-BE49-F238E27FC236}">
                <a16:creationId xmlns:a16="http://schemas.microsoft.com/office/drawing/2014/main" id="{D92CDB72-41CC-47FD-B5E4-9FA067E744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5" y="3061248"/>
            <a:ext cx="3595757" cy="2696818"/>
          </a:xfrm>
          <a:prstGeom prst="rect">
            <a:avLst/>
          </a:prstGeom>
        </p:spPr>
      </p:pic>
    </p:spTree>
    <p:extLst>
      <p:ext uri="{BB962C8B-B14F-4D97-AF65-F5344CB8AC3E}">
        <p14:creationId xmlns:p14="http://schemas.microsoft.com/office/powerpoint/2010/main" val="2499503559"/>
      </p:ext>
    </p:extLst>
  </p:cSld>
  <p:clrMapOvr>
    <a:masterClrMapping/>
  </p:clrMapOvr>
  <p:transition spd="slow" advClick="0" advTm="10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0"/>
                                        <p:tgtEl>
                                          <p:spTgt spid="2"/>
                                        </p:tgtEl>
                                      </p:cBhvr>
                                    </p:animEffect>
                                    <p:anim calcmode="lin" valueType="num">
                                      <p:cBhvr>
                                        <p:cTn id="8" dur="9000" fill="hold"/>
                                        <p:tgtEl>
                                          <p:spTgt spid="2"/>
                                        </p:tgtEl>
                                        <p:attrNameLst>
                                          <p:attrName>ppt_x</p:attrName>
                                        </p:attrNameLst>
                                      </p:cBhvr>
                                      <p:tavLst>
                                        <p:tav tm="0">
                                          <p:val>
                                            <p:strVal val="#ppt_x"/>
                                          </p:val>
                                        </p:tav>
                                        <p:tav tm="100000">
                                          <p:val>
                                            <p:strVal val="#ppt_x"/>
                                          </p:val>
                                        </p:tav>
                                      </p:tavLst>
                                    </p:anim>
                                    <p:anim calcmode="lin" valueType="num">
                                      <p:cBhvr>
                                        <p:cTn id="9" dur="9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9000"/>
                            </p:stCondLst>
                            <p:childTnLst>
                              <p:par>
                                <p:cTn id="11" presetID="21"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3000"/>
                                        <p:tgtEl>
                                          <p:spTgt spid="7"/>
                                        </p:tgtEl>
                                      </p:cBhvr>
                                    </p:animEffect>
                                  </p:childTnLst>
                                </p:cTn>
                              </p:par>
                            </p:childTnLst>
                          </p:cTn>
                        </p:par>
                        <p:par>
                          <p:cTn id="14" fill="hold">
                            <p:stCondLst>
                              <p:cond delay="12000"/>
                            </p:stCondLst>
                            <p:childTnLst>
                              <p:par>
                                <p:cTn id="15" presetID="21"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3000"/>
                                        <p:tgtEl>
                                          <p:spTgt spid="9"/>
                                        </p:tgtEl>
                                      </p:cBhvr>
                                    </p:animEffect>
                                  </p:childTnLst>
                                </p:cTn>
                              </p:par>
                            </p:childTnLst>
                          </p:cTn>
                        </p:par>
                        <p:par>
                          <p:cTn id="18" fill="hold">
                            <p:stCondLst>
                              <p:cond delay="15000"/>
                            </p:stCondLst>
                            <p:childTnLst>
                              <p:par>
                                <p:cTn id="19" presetID="21"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1299</TotalTime>
  <Words>884</Words>
  <Application>Microsoft Office PowerPoint</Application>
  <PresentationFormat>Grand écran</PresentationFormat>
  <Paragraphs>67</Paragraphs>
  <Slides>12</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12</vt:i4>
      </vt:variant>
    </vt:vector>
  </HeadingPairs>
  <TitlesOfParts>
    <vt:vector size="16" baseType="lpstr">
      <vt:lpstr>Arial</vt:lpstr>
      <vt:lpstr>Calibri</vt:lpstr>
      <vt:lpstr>Calibri Light</vt:lpstr>
      <vt:lpstr>Thème Office</vt:lpstr>
      <vt:lpstr>Faisons vivre nos carrés potagers  au sein du collège ! </vt:lpstr>
      <vt:lpstr>Pourquoi ce projet ? </vt:lpstr>
      <vt:lpstr>Dans notre collège, labellisé E3D, nous sommes sensibilisés et créateurs de projets liés à la préservation de notre environnement.   </vt:lpstr>
      <vt:lpstr>         Voici l’état de notre potager, il y a quelques mois, quand nous avons commencé notre projet…                                                                                                 </vt:lpstr>
      <vt:lpstr>Le désherbage  D’abord nous avons désherbé quelques carrés avec les binettes. Nous avons enlevé les mauvaises herbes du mur en pierres à l’aide de sécateurs. Les allées ont été nettoyées et les feuilles mortes ramassées à l’aide de râteaux.</vt:lpstr>
      <vt:lpstr>                                  Recherches et lecture d’informations  Nous avons étudié en classe les emballages des graines que nous allons semer. Nous avons fait des recherches en salle informatique aussi. Nous planterons ainsi de manière appropriée et profiterons de conseils avisés.</vt:lpstr>
      <vt:lpstr>                                                 Les semis Nous avons rempli les carrés de terreau et creusé des sillons. Puis, nous avons planté des graines de radis, de salade et de fleurs. Nous avons beaucoup arrosé. Nous mettrons aussi des graines de tomates et différents aromates comme le persil, le romarin, le basilic et la ciboulette. Plus tard, nous mettrons des plants et nous pourrons ainsi comparer leur croissance avec les semis déjà plantés.</vt:lpstr>
      <vt:lpstr>Nous avons également mis nos semis dans des emballages vides ou des contenants usuels dont nous ne nous servons plus, comme par exemple : une boîte d’œufs, des pots de yaourts, des bouteilles en plastiques…                                       et même dans des chaussures ! On pourra les attacher au grillage pour le côté original, recyclable et esthétique !  Pour le moment, ces semis ont été placés en classe. Nous pouvons les observer et comparer leur croissance avec les semis mis en terre. </vt:lpstr>
      <vt:lpstr>                                                                            Du mobilier de jardin  Nous avons récupéré des palettes afin de créer du mobilier de jardin : une étagère avec jardinières, une banquette et une table basse. Quand l’étagère sera réalisée, nous y poserons nos semis. </vt:lpstr>
      <vt:lpstr> Les compétences développées </vt:lpstr>
      <vt:lpstr>A ce jour… et nos projets</vt:lpstr>
      <vt:lpstr>D’ici la fin de l’année, nous inviterons tous les élèves et personnel de l’établissement à venir découvrir notre potager et expliquerons les bienfaits de cette pratique…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Faisons vivre  nos carrés potagers  au sein du collège !</dc:title>
  <dc:creator>Gilcia Armadans</dc:creator>
  <cp:lastModifiedBy>Gilcia Armadans</cp:lastModifiedBy>
  <cp:revision>45</cp:revision>
  <dcterms:created xsi:type="dcterms:W3CDTF">2021-04-13T06:37:38Z</dcterms:created>
  <dcterms:modified xsi:type="dcterms:W3CDTF">2021-04-18T07:04:02Z</dcterms:modified>
</cp:coreProperties>
</file>