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6" r:id="rId7"/>
    <p:sldId id="265" r:id="rId8"/>
    <p:sldId id="262" r:id="rId9"/>
    <p:sldId id="264" r:id="rId1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53" d="100"/>
          <a:sy n="53" d="100"/>
        </p:scale>
        <p:origin x="-912" y="1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268037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e du titre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1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xte du titre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Texte du titre</a:t>
            </a:r>
          </a:p>
        </p:txBody>
      </p:sp>
      <p:sp>
        <p:nvSpPr>
          <p:cNvPr id="22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Centr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e du titre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3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xte du titre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Texte du titre</a:t>
            </a:r>
          </a:p>
        </p:txBody>
      </p:sp>
      <p:sp>
        <p:nvSpPr>
          <p:cNvPr id="40" name="Texte niveau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1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- H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49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e du tit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du titre</a:t>
            </a:r>
          </a:p>
        </p:txBody>
      </p:sp>
      <p:sp>
        <p:nvSpPr>
          <p:cNvPr id="57" name="Texte niveau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8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7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 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-Gilles Allain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-Gilles Allain</a:t>
            </a:r>
          </a:p>
        </p:txBody>
      </p:sp>
      <p:sp>
        <p:nvSpPr>
          <p:cNvPr id="94" name="« Saisissez une citation ici. »"/>
          <p:cNvSpPr txBox="1">
            <a:spLocks noGrp="1"/>
          </p:cNvSpPr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« Saisissez une citation ici. » </a:t>
            </a:r>
          </a:p>
        </p:txBody>
      </p:sp>
      <p:sp>
        <p:nvSpPr>
          <p:cNvPr id="95" name="Numéro de diapositiv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e du titre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du titre</a:t>
            </a:r>
          </a:p>
        </p:txBody>
      </p:sp>
      <p:sp>
        <p:nvSpPr>
          <p:cNvPr id="3" name="Texte niveau 1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" name="Numéro de diapositive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5.jpg"/><Relationship Id="rId5" Type="http://schemas.openxmlformats.org/officeDocument/2006/relationships/image" Target="../media/image9.png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png"/><Relationship Id="rId7" Type="http://schemas.openxmlformats.org/officeDocument/2006/relationships/image" Target="../media/image2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10" Type="http://schemas.openxmlformats.org/officeDocument/2006/relationships/image" Target="../media/image30.jpg"/><Relationship Id="rId4" Type="http://schemas.openxmlformats.org/officeDocument/2006/relationships/image" Target="../media/image24.png"/><Relationship Id="rId9" Type="http://schemas.openxmlformats.org/officeDocument/2006/relationships/image" Target="../media/image2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Rectangle"/>
          <p:cNvSpPr/>
          <p:nvPr/>
        </p:nvSpPr>
        <p:spPr>
          <a:xfrm>
            <a:off x="-101600" y="-76200"/>
            <a:ext cx="13355985" cy="1498799"/>
          </a:xfrm>
          <a:prstGeom prst="rect">
            <a:avLst/>
          </a:prstGeom>
          <a:solidFill>
            <a:srgbClr val="599BD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1" name="Collège Lucciana Mariana"/>
          <p:cNvSpPr txBox="1">
            <a:spLocks noGrp="1"/>
          </p:cNvSpPr>
          <p:nvPr>
            <p:ph type="ctrTitle"/>
          </p:nvPr>
        </p:nvSpPr>
        <p:spPr>
          <a:xfrm>
            <a:off x="1471438" y="-567814"/>
            <a:ext cx="10722324" cy="1763912"/>
          </a:xfrm>
          <a:prstGeom prst="rect">
            <a:avLst/>
          </a:prstGeo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t>Collège Lucciana Mariana</a:t>
            </a:r>
          </a:p>
        </p:txBody>
      </p:sp>
      <p:sp>
        <p:nvSpPr>
          <p:cNvPr id="122" name="Une EPS Créatrice de Solidarité"/>
          <p:cNvSpPr txBox="1">
            <a:spLocks noGrp="1"/>
          </p:cNvSpPr>
          <p:nvPr>
            <p:ph type="subTitle" sz="quarter" idx="1"/>
          </p:nvPr>
        </p:nvSpPr>
        <p:spPr>
          <a:xfrm>
            <a:off x="570061" y="3181350"/>
            <a:ext cx="11864678" cy="1130300"/>
          </a:xfrm>
          <a:prstGeom prst="rect">
            <a:avLst/>
          </a:prstGeom>
          <a:ln w="9525">
            <a:round/>
          </a:ln>
        </p:spPr>
        <p:txBody>
          <a:bodyPr/>
          <a:lstStyle>
            <a:lvl1pPr>
              <a:defRPr sz="4400" b="1">
                <a:solidFill>
                  <a:schemeClr val="accent2">
                    <a:hueOff val="167855"/>
                    <a:satOff val="17755"/>
                    <a:lumOff val="-16671"/>
                  </a:schemeClr>
                </a:solidFill>
              </a:defRPr>
            </a:lvl1pPr>
          </a:lstStyle>
          <a:p>
            <a:r>
              <a:t>Une EPS Créatrice de Solidarité</a:t>
            </a:r>
          </a:p>
        </p:txBody>
      </p:sp>
      <p:sp>
        <p:nvSpPr>
          <p:cNvPr id="123" name="Equipe EPS représentée par Ravera Françoise"/>
          <p:cNvSpPr txBox="1"/>
          <p:nvPr/>
        </p:nvSpPr>
        <p:spPr>
          <a:xfrm>
            <a:off x="6404405" y="9113927"/>
            <a:ext cx="5656998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200" i="1">
                <a:solidFill>
                  <a:srgbClr val="929292"/>
                </a:solidFill>
              </a:defRPr>
            </a:lvl1pPr>
          </a:lstStyle>
          <a:p>
            <a:r>
              <a:rPr dirty="0" err="1"/>
              <a:t>Equipe</a:t>
            </a:r>
            <a:r>
              <a:rPr dirty="0"/>
              <a:t> EPS </a:t>
            </a:r>
            <a:r>
              <a:rPr dirty="0" err="1"/>
              <a:t>représentée</a:t>
            </a:r>
            <a:r>
              <a:rPr dirty="0"/>
              <a:t> par </a:t>
            </a:r>
            <a:r>
              <a:rPr lang="fr-FR" dirty="0"/>
              <a:t>Olivier </a:t>
            </a:r>
            <a:r>
              <a:rPr lang="fr-FR" dirty="0" err="1"/>
              <a:t>Sbaiz</a:t>
            </a:r>
            <a:endParaRPr dirty="0"/>
          </a:p>
        </p:txBody>
      </p:sp>
      <p:pic>
        <p:nvPicPr>
          <p:cNvPr id="124" name="Unknown.jpeg" descr="Unknown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00" y="37657"/>
            <a:ext cx="1798483" cy="1321885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Nature Santé et Citoyenneté"/>
          <p:cNvSpPr txBox="1"/>
          <p:nvPr/>
        </p:nvSpPr>
        <p:spPr>
          <a:xfrm>
            <a:off x="4395774" y="2347570"/>
            <a:ext cx="4213252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Nature Santé et Citoyenneté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E319A174-B1C9-4610-83DF-9E4D528AB2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6161">
            <a:off x="375082" y="4387411"/>
            <a:ext cx="5855368" cy="2851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A4B60F04-D818-4173-A44D-318F92A4A4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3056">
            <a:off x="6094926" y="5383843"/>
            <a:ext cx="4514850" cy="2657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8778D266-3BAF-477F-8B57-07A773949B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0429">
            <a:off x="3288073" y="6529362"/>
            <a:ext cx="2343749" cy="2957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12085F2-5559-417E-A4AD-2A0D6E9FED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98051">
            <a:off x="9979829" y="4054691"/>
            <a:ext cx="2660508" cy="20078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IMG_9349.JPG"/>
          <p:cNvGrpSpPr/>
          <p:nvPr/>
        </p:nvGrpSpPr>
        <p:grpSpPr>
          <a:xfrm>
            <a:off x="276340" y="3152378"/>
            <a:ext cx="1812227" cy="2407834"/>
            <a:chOff x="0" y="0"/>
            <a:chExt cx="1812225" cy="2407833"/>
          </a:xfrm>
        </p:grpSpPr>
        <p:pic>
          <p:nvPicPr>
            <p:cNvPr id="131" name="IMG_9349.JPG" descr="IMG_9349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1558226" cy="207763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0" name="IMG_9349.JPG" descr="IMG_9349.JP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812226" cy="2407834"/>
            </a:xfrm>
            <a:prstGeom prst="rect">
              <a:avLst/>
            </a:prstGeom>
            <a:effectLst/>
          </p:spPr>
        </p:pic>
      </p:grpSp>
      <p:sp>
        <p:nvSpPr>
          <p:cNvPr id="133" name="Rectangle"/>
          <p:cNvSpPr/>
          <p:nvPr/>
        </p:nvSpPr>
        <p:spPr>
          <a:xfrm>
            <a:off x="-266626" y="-76200"/>
            <a:ext cx="13332719" cy="1265536"/>
          </a:xfrm>
          <a:prstGeom prst="rect">
            <a:avLst/>
          </a:prstGeom>
          <a:solidFill>
            <a:srgbClr val="599BD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4" name="Problématique et Objectifs"/>
          <p:cNvSpPr txBox="1">
            <a:spLocks noGrp="1"/>
          </p:cNvSpPr>
          <p:nvPr>
            <p:ph type="title" idx="4294967295"/>
          </p:nvPr>
        </p:nvSpPr>
        <p:spPr>
          <a:xfrm>
            <a:off x="1141238" y="-777170"/>
            <a:ext cx="10722324" cy="1763912"/>
          </a:xfrm>
          <a:prstGeom prst="rect">
            <a:avLst/>
          </a:prstGeom>
        </p:spPr>
        <p:txBody>
          <a:bodyPr anchor="b"/>
          <a:lstStyle>
            <a:lvl1pPr>
              <a:defRPr sz="4200">
                <a:solidFill>
                  <a:srgbClr val="FFFFFF"/>
                </a:solidFill>
              </a:defRPr>
            </a:lvl1pPr>
          </a:lstStyle>
          <a:p>
            <a:r>
              <a:t>Problématique et Objectifs</a:t>
            </a:r>
          </a:p>
        </p:txBody>
      </p:sp>
      <p:sp>
        <p:nvSpPr>
          <p:cNvPr id="135" name="Acquérir des connaissances historiques et scientifiques…"/>
          <p:cNvSpPr txBox="1"/>
          <p:nvPr/>
        </p:nvSpPr>
        <p:spPr>
          <a:xfrm>
            <a:off x="2733682" y="6934654"/>
            <a:ext cx="7107715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33375" indent="-333375">
              <a:buSzPct val="50000"/>
              <a:buBlip>
                <a:blip r:embed="rId4"/>
              </a:buBlip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rPr dirty="0"/>
              <a:t>Acquérir des </a:t>
            </a:r>
            <a:r>
              <a:rPr dirty="0" err="1"/>
              <a:t>connaissances</a:t>
            </a:r>
            <a:r>
              <a:rPr dirty="0"/>
              <a:t>  scientifiques </a:t>
            </a:r>
          </a:p>
          <a:p>
            <a:pPr algn="l">
              <a:defRPr>
                <a:solidFill>
                  <a:schemeClr val="accent3">
                    <a:hueOff val="362282"/>
                    <a:satOff val="31803"/>
                    <a:lumOff val="-18242"/>
                  </a:schemeClr>
                </a:solidFill>
              </a:defRPr>
            </a:pPr>
            <a:r>
              <a:rPr dirty="0"/>
              <a:t>du </a:t>
            </a:r>
            <a:r>
              <a:rPr dirty="0" err="1"/>
              <a:t>patrimoine</a:t>
            </a:r>
            <a:r>
              <a:rPr lang="fr-FR" dirty="0"/>
              <a:t> floral et </a:t>
            </a:r>
            <a:r>
              <a:rPr lang="fr-FR" dirty="0" err="1"/>
              <a:t>faunal</a:t>
            </a:r>
            <a:r>
              <a:rPr lang="fr-FR" dirty="0"/>
              <a:t> régional Corse </a:t>
            </a:r>
            <a:r>
              <a:rPr dirty="0"/>
              <a:t>.</a:t>
            </a:r>
          </a:p>
        </p:txBody>
      </p:sp>
      <p:sp>
        <p:nvSpPr>
          <p:cNvPr id="136" name="Développer des compétences de maitrise de soi, de solidarité,…"/>
          <p:cNvSpPr txBox="1"/>
          <p:nvPr/>
        </p:nvSpPr>
        <p:spPr>
          <a:xfrm>
            <a:off x="1993900" y="8232547"/>
            <a:ext cx="9534661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333375" indent="-333375" algn="l">
              <a:buSzPct val="50000"/>
              <a:buBlip>
                <a:blip r:embed="rId4"/>
              </a:buBlip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rPr dirty="0" err="1"/>
              <a:t>Développer</a:t>
            </a:r>
            <a:r>
              <a:rPr dirty="0"/>
              <a:t> des </a:t>
            </a:r>
            <a:r>
              <a:rPr dirty="0" err="1"/>
              <a:t>compétences</a:t>
            </a:r>
            <a:r>
              <a:rPr dirty="0"/>
              <a:t> de </a:t>
            </a:r>
            <a:r>
              <a:rPr dirty="0" err="1"/>
              <a:t>maitrise</a:t>
            </a:r>
            <a:r>
              <a:rPr dirty="0"/>
              <a:t> de </a:t>
            </a:r>
            <a:r>
              <a:rPr dirty="0" err="1"/>
              <a:t>soi</a:t>
            </a:r>
            <a:r>
              <a:rPr dirty="0"/>
              <a:t>, de </a:t>
            </a:r>
            <a:r>
              <a:rPr dirty="0" err="1"/>
              <a:t>solidarité</a:t>
            </a:r>
            <a:r>
              <a:rPr dirty="0"/>
              <a:t>,</a:t>
            </a:r>
          </a:p>
          <a:p>
            <a:pPr algn="l">
              <a:defRPr>
                <a:solidFill>
                  <a:schemeClr val="accent4">
                    <a:hueOff val="-1081314"/>
                    <a:satOff val="4338"/>
                    <a:lumOff val="-8931"/>
                  </a:schemeClr>
                </a:solidFill>
              </a:defRPr>
            </a:pPr>
            <a:r>
              <a:rPr dirty="0"/>
              <a:t> et de </a:t>
            </a:r>
            <a:r>
              <a:rPr dirty="0" err="1"/>
              <a:t>prises</a:t>
            </a:r>
            <a:r>
              <a:rPr dirty="0"/>
              <a:t> de d</a:t>
            </a:r>
            <a:r>
              <a:rPr lang="fr-FR"/>
              <a:t>é</a:t>
            </a:r>
            <a:r>
              <a:t>cisions</a:t>
            </a:r>
            <a:r>
              <a:rPr dirty="0"/>
              <a:t> </a:t>
            </a:r>
            <a:r>
              <a:rPr dirty="0" err="1"/>
              <a:t>responsables</a:t>
            </a:r>
            <a:endParaRPr dirty="0"/>
          </a:p>
        </p:txBody>
      </p:sp>
      <p:sp>
        <p:nvSpPr>
          <p:cNvPr id="137" name="Eduquer à la santé, aux soft skills et à l’éco-citoyenneté, avec comme point d’appui la protection de la flore et de la faune, et une meilleure connaissance historique et scientifique du patrimoine corse."/>
          <p:cNvSpPr txBox="1"/>
          <p:nvPr/>
        </p:nvSpPr>
        <p:spPr>
          <a:xfrm>
            <a:off x="804156" y="1541809"/>
            <a:ext cx="11191154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/>
          </a:lstStyle>
          <a:p>
            <a:r>
              <a:rPr dirty="0" err="1"/>
              <a:t>Eduquer</a:t>
            </a:r>
            <a:r>
              <a:rPr dirty="0"/>
              <a:t> à la </a:t>
            </a:r>
            <a:r>
              <a:rPr dirty="0" err="1"/>
              <a:t>santé</a:t>
            </a:r>
            <a:r>
              <a:rPr dirty="0"/>
              <a:t>, aux soft skills et à </a:t>
            </a:r>
            <a:r>
              <a:rPr dirty="0" err="1"/>
              <a:t>l’éco-citoyenneté</a:t>
            </a:r>
            <a:r>
              <a:rPr dirty="0"/>
              <a:t>, avec </a:t>
            </a:r>
            <a:r>
              <a:rPr dirty="0" err="1"/>
              <a:t>comme</a:t>
            </a:r>
            <a:r>
              <a:rPr dirty="0"/>
              <a:t> point d’appui la protection de la </a:t>
            </a:r>
            <a:r>
              <a:rPr dirty="0" err="1"/>
              <a:t>flore</a:t>
            </a:r>
            <a:r>
              <a:rPr dirty="0"/>
              <a:t> et de la </a:t>
            </a:r>
            <a:r>
              <a:rPr dirty="0" err="1"/>
              <a:t>faune</a:t>
            </a:r>
            <a:r>
              <a:rPr dirty="0"/>
              <a:t>, et </a:t>
            </a:r>
            <a:r>
              <a:rPr dirty="0" err="1"/>
              <a:t>une</a:t>
            </a:r>
            <a:r>
              <a:rPr dirty="0"/>
              <a:t> </a:t>
            </a:r>
            <a:r>
              <a:rPr dirty="0" err="1"/>
              <a:t>meilleure</a:t>
            </a:r>
            <a:r>
              <a:rPr dirty="0"/>
              <a:t> </a:t>
            </a:r>
            <a:r>
              <a:rPr dirty="0" err="1"/>
              <a:t>connaissance</a:t>
            </a:r>
            <a:r>
              <a:rPr dirty="0"/>
              <a:t>  </a:t>
            </a:r>
            <a:r>
              <a:rPr dirty="0" err="1"/>
              <a:t>scientifique</a:t>
            </a:r>
            <a:r>
              <a:rPr dirty="0"/>
              <a:t> du </a:t>
            </a:r>
            <a:r>
              <a:rPr dirty="0" err="1"/>
              <a:t>patrimoine</a:t>
            </a:r>
            <a:r>
              <a:rPr dirty="0"/>
              <a:t> </a:t>
            </a:r>
            <a:r>
              <a:rPr dirty="0" err="1"/>
              <a:t>corse</a:t>
            </a:r>
            <a:r>
              <a:rPr dirty="0"/>
              <a:t>.</a:t>
            </a:r>
          </a:p>
        </p:txBody>
      </p:sp>
      <p:grpSp>
        <p:nvGrpSpPr>
          <p:cNvPr id="140" name="IMG_9326.JPG"/>
          <p:cNvGrpSpPr/>
          <p:nvPr/>
        </p:nvGrpSpPr>
        <p:grpSpPr>
          <a:xfrm rot="20839686">
            <a:off x="2273032" y="2998891"/>
            <a:ext cx="1928157" cy="2562408"/>
            <a:chOff x="0" y="0"/>
            <a:chExt cx="1928155" cy="2562407"/>
          </a:xfrm>
        </p:grpSpPr>
        <p:pic>
          <p:nvPicPr>
            <p:cNvPr id="139" name="IMG_9326.JPG" descr="IMG_9326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6999" y="88899"/>
              <a:ext cx="1674157" cy="223220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38" name="IMG_9326.JPG" descr="IMG_9326.JPG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928156" cy="2562408"/>
            </a:xfrm>
            <a:prstGeom prst="rect">
              <a:avLst/>
            </a:prstGeom>
            <a:effectLst/>
          </p:spPr>
        </p:pic>
      </p:grpSp>
      <p:grpSp>
        <p:nvGrpSpPr>
          <p:cNvPr id="146" name="IMG_9351.JPG"/>
          <p:cNvGrpSpPr/>
          <p:nvPr/>
        </p:nvGrpSpPr>
        <p:grpSpPr>
          <a:xfrm rot="271588">
            <a:off x="10525759" y="3299789"/>
            <a:ext cx="1989427" cy="2644103"/>
            <a:chOff x="0" y="0"/>
            <a:chExt cx="1989426" cy="2644101"/>
          </a:xfrm>
        </p:grpSpPr>
        <p:pic>
          <p:nvPicPr>
            <p:cNvPr id="145" name="IMG_9351.JPG" descr="IMG_9351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7000" y="88900"/>
              <a:ext cx="1735427" cy="231390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44" name="IMG_9351.JPG" descr="IMG_9351.JPG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989427" cy="2644102"/>
            </a:xfrm>
            <a:prstGeom prst="rect">
              <a:avLst/>
            </a:prstGeom>
            <a:effectLst/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7A0A0BB3-E6B5-4FDF-985F-45E8595EA1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0083">
            <a:off x="4415763" y="3142073"/>
            <a:ext cx="2874712" cy="3637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9B4FD60F-CBDE-4309-A200-4F780532271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4618">
            <a:off x="7447786" y="2777376"/>
            <a:ext cx="3038396" cy="3964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26FBE7E1-D10E-44B3-981D-CBD9599BAC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10" y="5671533"/>
            <a:ext cx="2580672" cy="2561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Rectangle"/>
          <p:cNvSpPr/>
          <p:nvPr/>
        </p:nvSpPr>
        <p:spPr>
          <a:xfrm>
            <a:off x="-266626" y="-76200"/>
            <a:ext cx="13332719" cy="1384102"/>
          </a:xfrm>
          <a:prstGeom prst="rect">
            <a:avLst/>
          </a:prstGeom>
          <a:solidFill>
            <a:srgbClr val="599BD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9" name="Classes concernées : toute la cohorte des élèves de 3eme du collège, soit 7 divisions (dont 1 bilingue), 170 élèves."/>
          <p:cNvSpPr txBox="1">
            <a:spLocks noGrp="1"/>
          </p:cNvSpPr>
          <p:nvPr>
            <p:ph type="subTitle" sz="quarter" idx="1"/>
          </p:nvPr>
        </p:nvSpPr>
        <p:spPr>
          <a:xfrm>
            <a:off x="1270000" y="139600"/>
            <a:ext cx="10464800" cy="1130301"/>
          </a:xfrm>
          <a:prstGeom prst="rect">
            <a:avLst/>
          </a:prstGeom>
        </p:spPr>
        <p:txBody>
          <a:bodyPr>
            <a:normAutofit fontScale="92500"/>
          </a:bodyPr>
          <a:lstStyle>
            <a:lvl1pPr defTabSz="461518">
              <a:lnSpc>
                <a:spcPct val="110000"/>
              </a:lnSpc>
              <a:defRPr sz="2923" b="1">
                <a:solidFill>
                  <a:srgbClr val="FFFFFF"/>
                </a:solidFill>
              </a:defRPr>
            </a:lvl1pPr>
          </a:lstStyle>
          <a:p>
            <a:r>
              <a:rPr dirty="0"/>
              <a:t>Classes </a:t>
            </a:r>
            <a:r>
              <a:rPr dirty="0" err="1"/>
              <a:t>concernées</a:t>
            </a:r>
            <a:r>
              <a:rPr dirty="0"/>
              <a:t> : </a:t>
            </a:r>
            <a:r>
              <a:rPr dirty="0" err="1"/>
              <a:t>toute</a:t>
            </a:r>
            <a:r>
              <a:rPr dirty="0"/>
              <a:t> la </a:t>
            </a:r>
            <a:r>
              <a:rPr dirty="0" err="1"/>
              <a:t>cohorte</a:t>
            </a:r>
            <a:r>
              <a:rPr dirty="0"/>
              <a:t> des </a:t>
            </a:r>
            <a:r>
              <a:rPr dirty="0" err="1"/>
              <a:t>élèves</a:t>
            </a:r>
            <a:r>
              <a:rPr dirty="0"/>
              <a:t> de </a:t>
            </a:r>
            <a:r>
              <a:rPr lang="fr-FR" dirty="0"/>
              <a:t> 6 </a:t>
            </a:r>
            <a:r>
              <a:rPr dirty="0" err="1"/>
              <a:t>eme</a:t>
            </a:r>
            <a:r>
              <a:rPr dirty="0"/>
              <a:t> du </a:t>
            </a:r>
            <a:r>
              <a:rPr dirty="0" err="1"/>
              <a:t>collège</a:t>
            </a:r>
            <a:r>
              <a:rPr dirty="0"/>
              <a:t>, </a:t>
            </a:r>
            <a:r>
              <a:rPr dirty="0" err="1"/>
              <a:t>soit</a:t>
            </a:r>
            <a:r>
              <a:rPr dirty="0"/>
              <a:t> 7 divisions (</a:t>
            </a:r>
            <a:r>
              <a:rPr dirty="0" err="1"/>
              <a:t>dont</a:t>
            </a:r>
            <a:r>
              <a:rPr dirty="0"/>
              <a:t> </a:t>
            </a:r>
            <a:r>
              <a:rPr lang="fr-FR" dirty="0"/>
              <a:t>2</a:t>
            </a:r>
            <a:r>
              <a:rPr dirty="0"/>
              <a:t> </a:t>
            </a:r>
            <a:r>
              <a:rPr dirty="0" err="1"/>
              <a:t>bilingue</a:t>
            </a:r>
            <a:r>
              <a:rPr lang="fr-FR" dirty="0"/>
              <a:t>s</a:t>
            </a:r>
            <a:r>
              <a:rPr dirty="0"/>
              <a:t>), 170 </a:t>
            </a:r>
            <a:r>
              <a:rPr dirty="0" err="1"/>
              <a:t>élèves</a:t>
            </a:r>
            <a:r>
              <a:rPr dirty="0"/>
              <a:t>.</a:t>
            </a:r>
          </a:p>
        </p:txBody>
      </p:sp>
      <p:sp>
        <p:nvSpPr>
          <p:cNvPr id="150" name="Ce projet fait partie d’un projet global mené pour TOUS les élèves de  l’établissement. En effet, toutes les classes bénéficient d’une journée de sensibilisation aux enjeux d’éco-citoyenneté et de développement de compétences psychosociales grâce à une sortie pleine nature, située de préférence en début d’année scolaire afin de favoriser la cohésion des groupes classes."/>
          <p:cNvSpPr txBox="1"/>
          <p:nvPr/>
        </p:nvSpPr>
        <p:spPr>
          <a:xfrm>
            <a:off x="1167333" y="6392961"/>
            <a:ext cx="10464801" cy="293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>
              <a:lnSpc>
                <a:spcPct val="130000"/>
              </a:lnSpc>
              <a:defRPr sz="2500" b="0"/>
            </a:lvl1pPr>
          </a:lstStyle>
          <a:p>
            <a:r>
              <a:t>Ce projet fait partie d’un projet global mené pour TOUS les élèves de  l’établissement. En effet, toutes les classes bénéficient d’une journée de sensibilisation aux enjeux d’éco-citoyenneté et de développement de compétences psychosociales grâce à une sortie pleine nature, située de préférence en début d’année scolaire afin de favoriser la cohésion des groupes classes. 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469B8B3-C916-4EEB-B948-B554CB3217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84" y="1485701"/>
            <a:ext cx="7972926" cy="4869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"/>
          <p:cNvSpPr/>
          <p:nvPr/>
        </p:nvSpPr>
        <p:spPr>
          <a:xfrm>
            <a:off x="-266626" y="-76200"/>
            <a:ext cx="13332719" cy="1376859"/>
          </a:xfrm>
          <a:prstGeom prst="rect">
            <a:avLst/>
          </a:prstGeom>
          <a:solidFill>
            <a:srgbClr val="599BD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59" name="Capture d’écran 2021-03-21 à 12.40.26.png" descr="Capture d’écran 2021-03-21 à 12.40.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3494" y="1631950"/>
            <a:ext cx="8255001" cy="8013700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Un espace de travail dédié au projet dans l’ENT LEIA…"/>
          <p:cNvSpPr txBox="1">
            <a:spLocks noGrp="1"/>
          </p:cNvSpPr>
          <p:nvPr>
            <p:ph type="title" idx="4294967295"/>
          </p:nvPr>
        </p:nvSpPr>
        <p:spPr>
          <a:xfrm>
            <a:off x="346447" y="-491614"/>
            <a:ext cx="12106573" cy="1763912"/>
          </a:xfrm>
          <a:prstGeom prst="rect">
            <a:avLst/>
          </a:prstGeom>
        </p:spPr>
        <p:txBody>
          <a:bodyPr anchor="b"/>
          <a:lstStyle/>
          <a:p>
            <a:pPr>
              <a:defRPr sz="2700">
                <a:solidFill>
                  <a:srgbClr val="FFFFFF"/>
                </a:solidFill>
              </a:defRPr>
            </a:pPr>
            <a:r>
              <a:t>Un espace de travail dédié au projet dans l’ENT LEIA</a:t>
            </a:r>
          </a:p>
          <a:p>
            <a:pPr>
              <a:defRPr sz="2700">
                <a:solidFill>
                  <a:srgbClr val="FFFFFF"/>
                </a:solidFill>
              </a:defRPr>
            </a:pPr>
            <a:r>
              <a:t>accessible toute l’année aux élèves et pouvant être choisi </a:t>
            </a:r>
          </a:p>
          <a:p>
            <a:pPr>
              <a:defRPr sz="2700">
                <a:solidFill>
                  <a:srgbClr val="FFFFFF"/>
                </a:solidFill>
              </a:defRPr>
            </a:pPr>
            <a:r>
              <a:t>comme thème d’étude pour l’oral du DNB</a:t>
            </a:r>
          </a:p>
        </p:txBody>
      </p:sp>
      <p:sp>
        <p:nvSpPr>
          <p:cNvPr id="161" name="( Extrait page ENT élève )"/>
          <p:cNvSpPr txBox="1"/>
          <p:nvPr/>
        </p:nvSpPr>
        <p:spPr>
          <a:xfrm>
            <a:off x="8137728" y="1310133"/>
            <a:ext cx="2241144" cy="3123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5E5E5E"/>
                </a:solidFill>
              </a:defRPr>
            </a:lvl1pPr>
          </a:lstStyle>
          <a:p>
            <a:r>
              <a:t>( Extrait page ENT élève )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Rectangle"/>
          <p:cNvSpPr/>
          <p:nvPr/>
        </p:nvSpPr>
        <p:spPr>
          <a:xfrm>
            <a:off x="0" y="-76200"/>
            <a:ext cx="13066093" cy="1376859"/>
          </a:xfrm>
          <a:prstGeom prst="rect">
            <a:avLst/>
          </a:prstGeom>
          <a:solidFill>
            <a:srgbClr val="599BD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fr-FR" dirty="0"/>
              <a:t>Des ateliers d’animation avec les responsables pédagogiques de la réserve de l’étang de Biguglia. </a:t>
            </a:r>
            <a:endParaRPr dirty="0"/>
          </a:p>
        </p:txBody>
      </p:sp>
      <p:sp>
        <p:nvSpPr>
          <p:cNvPr id="165" name="Travail d’orientation à partir de cartes plastifiées"/>
          <p:cNvSpPr txBox="1"/>
          <p:nvPr/>
        </p:nvSpPr>
        <p:spPr>
          <a:xfrm>
            <a:off x="4761972" y="276068"/>
            <a:ext cx="102656" cy="502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endParaRPr dirty="0"/>
          </a:p>
        </p:txBody>
      </p:sp>
      <p:sp>
        <p:nvSpPr>
          <p:cNvPr id="166" name="Chaque duo d’élèves aura la responsabilité, au cours de la journée,…"/>
          <p:cNvSpPr txBox="1"/>
          <p:nvPr/>
        </p:nvSpPr>
        <p:spPr>
          <a:xfrm>
            <a:off x="624128" y="8717538"/>
            <a:ext cx="11345877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0"/>
            </a:pPr>
            <a:endParaRPr dirty="0"/>
          </a:p>
        </p:txBody>
      </p:sp>
      <p:sp>
        <p:nvSpPr>
          <p:cNvPr id="170" name="( Extrait page ENT élève )"/>
          <p:cNvSpPr txBox="1"/>
          <p:nvPr/>
        </p:nvSpPr>
        <p:spPr>
          <a:xfrm>
            <a:off x="11848570" y="3714482"/>
            <a:ext cx="102657" cy="3180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5E5E5E"/>
                </a:solidFill>
              </a:defRPr>
            </a:lvl1pPr>
          </a:lstStyle>
          <a:p>
            <a:endParaRPr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BEC9427-3C84-4515-9495-754E21A27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5046">
            <a:off x="676119" y="1948883"/>
            <a:ext cx="5340878" cy="4084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7CFEBC4-C9DB-4DA2-BACF-B6D0EDCEC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6432">
            <a:off x="7631671" y="1963014"/>
            <a:ext cx="3810000" cy="3360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F727E5EF-0FCA-4C24-AB5D-4480821CC4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6052">
            <a:off x="7453196" y="5192083"/>
            <a:ext cx="3960724" cy="41388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064162D-FC27-41E6-8152-DA983B8ABA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19" y="1427747"/>
            <a:ext cx="11582398" cy="798094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2A1E0FB7-F053-484E-8736-26A6AE8D1E78}"/>
              </a:ext>
            </a:extLst>
          </p:cNvPr>
          <p:cNvSpPr txBox="1"/>
          <p:nvPr/>
        </p:nvSpPr>
        <p:spPr>
          <a:xfrm>
            <a:off x="2294021" y="975217"/>
            <a:ext cx="871086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FR" dirty="0"/>
              <a:t>Le programme de la journée</a:t>
            </a:r>
            <a:endParaRPr kumimoji="0" lang="fr-FR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0354027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0D25A6F-498A-4B39-B714-F52D653E0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53" y="1074821"/>
            <a:ext cx="11421979" cy="8021053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A8656EC-5451-4BDD-B1DA-0D505A908096}"/>
              </a:ext>
            </a:extLst>
          </p:cNvPr>
          <p:cNvSpPr txBox="1"/>
          <p:nvPr/>
        </p:nvSpPr>
        <p:spPr>
          <a:xfrm>
            <a:off x="2635723" y="558122"/>
            <a:ext cx="819269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Les </a:t>
            </a:r>
            <a:r>
              <a:rPr lang="fr-FR" dirty="0"/>
              <a:t>7 </a:t>
            </a:r>
            <a:r>
              <a:rPr kumimoji="0" lang="fr-FR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ateliers proposés aux élèves  </a:t>
            </a:r>
          </a:p>
        </p:txBody>
      </p:sp>
    </p:spTree>
    <p:extLst>
      <p:ext uri="{BB962C8B-B14F-4D97-AF65-F5344CB8AC3E}">
        <p14:creationId xmlns:p14="http://schemas.microsoft.com/office/powerpoint/2010/main" val="233244224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Rectangle"/>
          <p:cNvSpPr/>
          <p:nvPr/>
        </p:nvSpPr>
        <p:spPr>
          <a:xfrm>
            <a:off x="-266626" y="-76200"/>
            <a:ext cx="13332719" cy="1265536"/>
          </a:xfrm>
          <a:prstGeom prst="rect">
            <a:avLst/>
          </a:prstGeom>
          <a:solidFill>
            <a:srgbClr val="599BD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7" name="Faune et Flore"/>
          <p:cNvSpPr txBox="1">
            <a:spLocks noGrp="1"/>
          </p:cNvSpPr>
          <p:nvPr>
            <p:ph type="title" idx="4294967295"/>
          </p:nvPr>
        </p:nvSpPr>
        <p:spPr>
          <a:xfrm>
            <a:off x="1038572" y="-961514"/>
            <a:ext cx="10722323" cy="1763912"/>
          </a:xfrm>
          <a:prstGeom prst="rect">
            <a:avLst/>
          </a:prstGeom>
        </p:spPr>
        <p:txBody>
          <a:bodyPr anchor="b"/>
          <a:lstStyle>
            <a:lvl1pPr>
              <a:defRPr sz="4200">
                <a:solidFill>
                  <a:srgbClr val="FFFFFF"/>
                </a:solidFill>
              </a:defRPr>
            </a:lvl1pPr>
          </a:lstStyle>
          <a:p>
            <a:r>
              <a:t>Faune et Flore</a:t>
            </a:r>
          </a:p>
        </p:txBody>
      </p:sp>
      <p:sp>
        <p:nvSpPr>
          <p:cNvPr id="188" name="( Extrait page ENT élève )"/>
          <p:cNvSpPr txBox="1"/>
          <p:nvPr/>
        </p:nvSpPr>
        <p:spPr>
          <a:xfrm>
            <a:off x="9991928" y="1786928"/>
            <a:ext cx="2241144" cy="31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5E5E5E"/>
                </a:solidFill>
              </a:defRPr>
            </a:lvl1pPr>
          </a:lstStyle>
          <a:p>
            <a:r>
              <a:t>( Extrait page ENT élève )</a:t>
            </a:r>
          </a:p>
        </p:txBody>
      </p:sp>
      <p:sp>
        <p:nvSpPr>
          <p:cNvPr id="189" name="Travail interdisciplinaire mené avec les professeurs de SVT"/>
          <p:cNvSpPr txBox="1"/>
          <p:nvPr/>
        </p:nvSpPr>
        <p:spPr>
          <a:xfrm>
            <a:off x="2147722" y="740976"/>
            <a:ext cx="8709356" cy="461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Travail interdisciplinaire mené avec les professeurs de SVT </a:t>
            </a:r>
          </a:p>
        </p:txBody>
      </p:sp>
      <p:sp>
        <p:nvSpPr>
          <p:cNvPr id="190" name="Rectangle"/>
          <p:cNvSpPr/>
          <p:nvPr/>
        </p:nvSpPr>
        <p:spPr>
          <a:xfrm>
            <a:off x="3924300" y="1409700"/>
            <a:ext cx="1347738" cy="254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193" name="IMG_9349.JPG"/>
          <p:cNvGrpSpPr/>
          <p:nvPr/>
        </p:nvGrpSpPr>
        <p:grpSpPr>
          <a:xfrm>
            <a:off x="4589660" y="6749415"/>
            <a:ext cx="1847087" cy="2454315"/>
            <a:chOff x="0" y="0"/>
            <a:chExt cx="1847086" cy="2454314"/>
          </a:xfrm>
        </p:grpSpPr>
        <p:pic>
          <p:nvPicPr>
            <p:cNvPr id="192" name="IMG_9349.JPG" descr="IMG_9349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1593086" cy="212411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1" name="IMG_9349.JPG" descr="IMG_9349.JP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" y="0"/>
              <a:ext cx="1847088" cy="2454315"/>
            </a:xfrm>
            <a:prstGeom prst="rect">
              <a:avLst/>
            </a:prstGeom>
            <a:effectLst/>
          </p:spPr>
        </p:pic>
      </p:grpSp>
      <p:grpSp>
        <p:nvGrpSpPr>
          <p:cNvPr id="196" name="IMG_9350.JPG"/>
          <p:cNvGrpSpPr/>
          <p:nvPr/>
        </p:nvGrpSpPr>
        <p:grpSpPr>
          <a:xfrm rot="20863746">
            <a:off x="3123495" y="7351724"/>
            <a:ext cx="1802172" cy="2394430"/>
            <a:chOff x="0" y="0"/>
            <a:chExt cx="1802171" cy="2394429"/>
          </a:xfrm>
        </p:grpSpPr>
        <p:pic>
          <p:nvPicPr>
            <p:cNvPr id="195" name="IMG_9350.JPG" descr="IMG_9350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7000" y="88899"/>
              <a:ext cx="1548172" cy="2064231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94" name="IMG_9350.JPG" descr="IMG_9350.JPG"/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802172" cy="2394430"/>
            </a:xfrm>
            <a:prstGeom prst="rect">
              <a:avLst/>
            </a:prstGeom>
            <a:effectLst/>
          </p:spPr>
        </p:pic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A15E9F8-D83B-48A7-8DB0-507FA05368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1223">
            <a:off x="1678185" y="3008293"/>
            <a:ext cx="3038475" cy="188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6D6D387F-328E-4D3E-939B-5ABD360BE9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876">
            <a:off x="4582110" y="3263582"/>
            <a:ext cx="2428875" cy="188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0F584933-8214-469F-A3F1-BD927279C0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9274">
            <a:off x="7282979" y="3073665"/>
            <a:ext cx="2428875" cy="188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212D26AB-63D6-4106-A7F7-792ED01EF2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0052">
            <a:off x="9771756" y="3262662"/>
            <a:ext cx="2428875" cy="1887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C074EF7-7AFF-45EE-A125-242AC155EF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6682">
            <a:off x="6589458" y="4929618"/>
            <a:ext cx="2476500" cy="1885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Rectangle"/>
          <p:cNvSpPr/>
          <p:nvPr/>
        </p:nvSpPr>
        <p:spPr>
          <a:xfrm>
            <a:off x="-266626" y="-76200"/>
            <a:ext cx="13332719" cy="1265536"/>
          </a:xfrm>
          <a:prstGeom prst="rect">
            <a:avLst/>
          </a:prstGeom>
          <a:solidFill>
            <a:srgbClr val="599BD9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6" name="Compétences psycho-sociales / soft skills"/>
          <p:cNvSpPr txBox="1"/>
          <p:nvPr/>
        </p:nvSpPr>
        <p:spPr>
          <a:xfrm>
            <a:off x="3372865" y="1630963"/>
            <a:ext cx="6259069" cy="4610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Compétences psycho-sociales / soft skills</a:t>
            </a:r>
          </a:p>
        </p:txBody>
      </p:sp>
      <p:grpSp>
        <p:nvGrpSpPr>
          <p:cNvPr id="209" name="Capture d’écran 2020-10-01 à 10.37.38.png"/>
          <p:cNvGrpSpPr/>
          <p:nvPr/>
        </p:nvGrpSpPr>
        <p:grpSpPr>
          <a:xfrm>
            <a:off x="158750" y="2533650"/>
            <a:ext cx="12687300" cy="7200900"/>
            <a:chOff x="0" y="0"/>
            <a:chExt cx="12687300" cy="7200900"/>
          </a:xfrm>
        </p:grpSpPr>
        <p:pic>
          <p:nvPicPr>
            <p:cNvPr id="208" name="Capture d’écran 2020-10-01 à 10.37.38.png" descr="Capture d’écran 2020-10-01 à 10.37.38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7000" y="88900"/>
              <a:ext cx="12433300" cy="68707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07" name="Capture d’écran 2020-10-01 à 10.37.38.png" descr="Capture d’écran 2020-10-01 à 10.37.38.png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2687300" cy="7200900"/>
            </a:xfrm>
            <a:prstGeom prst="rect">
              <a:avLst/>
            </a:prstGeom>
            <a:effectLst/>
          </p:spPr>
        </p:pic>
      </p:grpSp>
      <p:sp>
        <p:nvSpPr>
          <p:cNvPr id="210" name="Rectangle"/>
          <p:cNvSpPr/>
          <p:nvPr/>
        </p:nvSpPr>
        <p:spPr>
          <a:xfrm>
            <a:off x="4255392" y="2641600"/>
            <a:ext cx="4824216" cy="233025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11" name="SOFT SKILLS.png" descr="SOFT SKILL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283" y="2542622"/>
            <a:ext cx="4152901" cy="1955801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Développer des compétences de maitrise de soi, de solidarité, et de prises de décisions responsables"/>
          <p:cNvSpPr txBox="1">
            <a:spLocks noGrp="1"/>
          </p:cNvSpPr>
          <p:nvPr>
            <p:ph type="title" idx="4294967295"/>
          </p:nvPr>
        </p:nvSpPr>
        <p:spPr>
          <a:xfrm>
            <a:off x="1141238" y="-638076"/>
            <a:ext cx="10722324" cy="1763912"/>
          </a:xfrm>
          <a:prstGeom prst="rect">
            <a:avLst/>
          </a:prstGeom>
        </p:spPr>
        <p:txBody>
          <a:bodyPr anchor="b"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t>Développer des compétences de maitrise de soi, de solidarité, et de prises de décisions responsables</a:t>
            </a:r>
          </a:p>
        </p:txBody>
      </p:sp>
      <p:sp>
        <p:nvSpPr>
          <p:cNvPr id="213" name="( Extrait page ENT élève )"/>
          <p:cNvSpPr txBox="1"/>
          <p:nvPr/>
        </p:nvSpPr>
        <p:spPr>
          <a:xfrm>
            <a:off x="10360228" y="1278928"/>
            <a:ext cx="2241144" cy="312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">
                <a:solidFill>
                  <a:srgbClr val="5E5E5E"/>
                </a:solidFill>
              </a:defRPr>
            </a:lvl1pPr>
          </a:lstStyle>
          <a:p>
            <a:r>
              <a:t>( Extrait page ENT élève )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777</TotalTime>
  <Words>275</Words>
  <Application>Microsoft Office PowerPoint</Application>
  <PresentationFormat>Personnalisé</PresentationFormat>
  <Paragraphs>25</Paragraphs>
  <Slides>9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0" baseType="lpstr">
      <vt:lpstr>White</vt:lpstr>
      <vt:lpstr>Collège Lucciana Mariana</vt:lpstr>
      <vt:lpstr>Problématique et Objectifs</vt:lpstr>
      <vt:lpstr>Présentation PowerPoint</vt:lpstr>
      <vt:lpstr>Un espace de travail dédié au projet dans l’ENT LEIA accessible toute l’année aux élèves et pouvant être choisi  comme thème d’étude pour l’oral du DNB</vt:lpstr>
      <vt:lpstr>Présentation PowerPoint</vt:lpstr>
      <vt:lpstr>Présentation PowerPoint</vt:lpstr>
      <vt:lpstr>Présentation PowerPoint</vt:lpstr>
      <vt:lpstr>Faune et Flore</vt:lpstr>
      <vt:lpstr>Développer des compétences de maitrise de soi, de solidarité, et de prises de décisions responsables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Collège Lucciana Mariana</dc:title>
  <dc:creator>SOLER Brigitte</dc:creator>
  <cp:lastModifiedBy>SOLER Brigitte</cp:lastModifiedBy>
  <cp:revision>9</cp:revision>
  <dcterms:modified xsi:type="dcterms:W3CDTF">2021-04-15T09:51:42Z</dcterms:modified>
</cp:coreProperties>
</file>