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C8077-8D6C-4971-B7C6-DB025D3369B0}" v="420" dt="2021-04-20T09:18:54.750"/>
    <p1510:client id="{48DADDB0-1079-4904-AFA1-E3EBE1847A32}" v="226" dt="2021-04-20T09:39:41.980"/>
    <p1510:client id="{92BFB053-6152-4242-B75C-640176579AC5}" v="685" dt="2021-04-20T09:01:48.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67047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79509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41173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32603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7838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02419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08048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73962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3442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78627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75562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2629638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518514"/>
            <a:ext cx="9144000" cy="2991449"/>
          </a:xfrm>
        </p:spPr>
        <p:txBody>
          <a:bodyPr>
            <a:normAutofit fontScale="90000"/>
          </a:bodyPr>
          <a:lstStyle/>
          <a:p>
            <a:br>
              <a:rPr lang="de-DE" dirty="0">
                <a:cs typeface="Calibri Light"/>
              </a:rPr>
            </a:br>
            <a:br>
              <a:rPr lang="de-DE" dirty="0">
                <a:cs typeface="Calibri Light"/>
              </a:rPr>
            </a:br>
            <a:br>
              <a:rPr lang="de-DE" dirty="0">
                <a:cs typeface="Calibri Light"/>
              </a:rPr>
            </a:br>
            <a:r>
              <a:rPr lang="de-DE" u="sng" dirty="0" err="1">
                <a:cs typeface="Calibri Light"/>
              </a:rPr>
              <a:t>Les</a:t>
            </a:r>
            <a:r>
              <a:rPr lang="de-DE" u="sng" dirty="0">
                <a:cs typeface="Calibri Light"/>
              </a:rPr>
              <a:t> </a:t>
            </a:r>
            <a:r>
              <a:rPr lang="de-DE" u="sng" dirty="0" err="1">
                <a:cs typeface="Calibri Light"/>
              </a:rPr>
              <a:t>trophées</a:t>
            </a:r>
            <a:r>
              <a:rPr lang="de-DE" u="sng" dirty="0">
                <a:cs typeface="Calibri Light"/>
              </a:rPr>
              <a:t> du </a:t>
            </a:r>
            <a:r>
              <a:rPr lang="de-DE" u="sng" dirty="0" err="1">
                <a:cs typeface="Calibri Light"/>
              </a:rPr>
              <a:t>développement</a:t>
            </a:r>
            <a:r>
              <a:rPr lang="de-DE" u="sng" dirty="0">
                <a:cs typeface="Calibri Light"/>
              </a:rPr>
              <a:t> durable</a:t>
            </a:r>
            <a:br>
              <a:rPr lang="de-DE" u="sng" dirty="0">
                <a:cs typeface="Calibri Light"/>
              </a:rPr>
            </a:br>
            <a:r>
              <a:rPr lang="de-DE" dirty="0">
                <a:cs typeface="Calibri Light"/>
              </a:rPr>
              <a:t>"</a:t>
            </a:r>
            <a:r>
              <a:rPr lang="de-DE" u="sng" dirty="0" err="1">
                <a:cs typeface="Calibri Light"/>
              </a:rPr>
              <a:t>Faim</a:t>
            </a:r>
            <a:r>
              <a:rPr lang="de-DE" u="sng" dirty="0">
                <a:cs typeface="Calibri Light"/>
              </a:rPr>
              <a:t> </a:t>
            </a:r>
            <a:r>
              <a:rPr lang="de-DE" u="sng" dirty="0" err="1">
                <a:cs typeface="Calibri Light"/>
              </a:rPr>
              <a:t>Zéro</a:t>
            </a:r>
            <a:r>
              <a:rPr lang="de-DE" u="sng" dirty="0">
                <a:cs typeface="Calibri Light"/>
              </a:rPr>
              <a:t>"</a:t>
            </a:r>
          </a:p>
        </p:txBody>
      </p:sp>
      <p:sp>
        <p:nvSpPr>
          <p:cNvPr id="3" name="Sous-titre 2"/>
          <p:cNvSpPr>
            <a:spLocks noGrp="1"/>
          </p:cNvSpPr>
          <p:nvPr>
            <p:ph type="subTitle" idx="1"/>
          </p:nvPr>
        </p:nvSpPr>
        <p:spPr>
          <a:xfrm>
            <a:off x="1524000" y="3602038"/>
            <a:ext cx="9144000" cy="2202101"/>
          </a:xfrm>
        </p:spPr>
        <p:txBody>
          <a:bodyPr vert="horz" lIns="91440" tIns="45720" rIns="91440" bIns="45720" rtlCol="0" anchor="t">
            <a:normAutofit/>
          </a:bodyPr>
          <a:lstStyle/>
          <a:p>
            <a:endParaRPr lang="de-DE">
              <a:cs typeface="Calibri"/>
            </a:endParaRPr>
          </a:p>
          <a:p>
            <a:r>
              <a:rPr lang="de-DE">
                <a:cs typeface="Calibri"/>
              </a:rPr>
              <a:t>Tom </a:t>
            </a:r>
            <a:r>
              <a:rPr lang="de-DE" err="1">
                <a:cs typeface="Calibri"/>
              </a:rPr>
              <a:t>Fortun</a:t>
            </a:r>
            <a:r>
              <a:rPr lang="de-DE">
                <a:cs typeface="Calibri"/>
              </a:rPr>
              <a:t> 6B </a:t>
            </a:r>
            <a:r>
              <a:rPr lang="de-DE" err="1">
                <a:cs typeface="Calibri"/>
              </a:rPr>
              <a:t>bilingue</a:t>
            </a:r>
            <a:r>
              <a:rPr lang="de-DE">
                <a:cs typeface="Calibri"/>
              </a:rPr>
              <a:t> </a:t>
            </a:r>
          </a:p>
          <a:p>
            <a:r>
              <a:rPr lang="de-DE">
                <a:cs typeface="Calibri"/>
              </a:rPr>
              <a:t>Collège Philippe </a:t>
            </a:r>
            <a:r>
              <a:rPr lang="de-DE" err="1">
                <a:cs typeface="Calibri"/>
              </a:rPr>
              <a:t>Pescetti</a:t>
            </a:r>
            <a:r>
              <a:rPr lang="de-DE">
                <a:cs typeface="Calibri"/>
              </a:rPr>
              <a:t> </a:t>
            </a:r>
            <a:r>
              <a:rPr lang="de-DE" err="1">
                <a:cs typeface="Calibri"/>
              </a:rPr>
              <a:t>Cervione</a:t>
            </a:r>
            <a:endParaRPr lang="de-DE">
              <a:cs typeface="Calibri"/>
            </a:endParaRPr>
          </a:p>
          <a:p>
            <a:r>
              <a:rPr lang="de-DE">
                <a:cs typeface="Calibri"/>
              </a:rPr>
              <a:t>Madame </a:t>
            </a:r>
            <a:r>
              <a:rPr lang="de-DE" err="1">
                <a:cs typeface="Calibri"/>
              </a:rPr>
              <a:t>Bariani</a:t>
            </a:r>
            <a:r>
              <a:rPr lang="de-DE">
                <a:cs typeface="Calibri"/>
              </a:rPr>
              <a:t> Virginie </a:t>
            </a:r>
            <a:r>
              <a:rPr lang="de-DE" err="1">
                <a:cs typeface="Calibri"/>
              </a:rPr>
              <a:t>Professeur</a:t>
            </a:r>
            <a:r>
              <a:rPr lang="de-DE">
                <a:cs typeface="Calibri"/>
              </a:rPr>
              <a:t> </a:t>
            </a:r>
            <a:r>
              <a:rPr lang="de-DE" err="1">
                <a:cs typeface="Calibri"/>
              </a:rPr>
              <a:t>documentaliste</a:t>
            </a:r>
            <a:r>
              <a:rPr lang="de-DE">
                <a:cs typeface="Calibri"/>
              </a:rPr>
              <a:t> au </a:t>
            </a:r>
            <a:r>
              <a:rPr lang="de-DE" err="1">
                <a:cs typeface="Calibri"/>
              </a:rPr>
              <a:t>collège</a:t>
            </a:r>
            <a:r>
              <a:rPr lang="de-DE">
                <a:cs typeface="Calibri"/>
              </a:rPr>
              <a:t> de </a:t>
            </a:r>
            <a:r>
              <a:rPr lang="de-DE" err="1">
                <a:cs typeface="Calibri"/>
              </a:rPr>
              <a:t>Cervione</a:t>
            </a:r>
            <a:endParaRPr lang="de-DE">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2D6EA-AC87-4D5D-83CE-867E17735CC1}"/>
              </a:ext>
            </a:extLst>
          </p:cNvPr>
          <p:cNvSpPr>
            <a:spLocks noGrp="1"/>
          </p:cNvSpPr>
          <p:nvPr>
            <p:ph type="title"/>
          </p:nvPr>
        </p:nvSpPr>
        <p:spPr/>
        <p:txBody>
          <a:bodyPr/>
          <a:lstStyle/>
          <a:p>
            <a:r>
              <a:rPr lang="fr-FR" dirty="0">
                <a:ea typeface="+mj-lt"/>
                <a:cs typeface="+mj-lt"/>
              </a:rPr>
              <a:t>                 </a:t>
            </a:r>
            <a:r>
              <a:rPr lang="fr-FR" dirty="0">
                <a:latin typeface="Calibri Light"/>
                <a:ea typeface="+mj-lt"/>
                <a:cs typeface="+mj-lt"/>
              </a:rPr>
              <a:t> </a:t>
            </a:r>
            <a:r>
              <a:rPr lang="fr-FR" sz="4800" u="sng" dirty="0">
                <a:latin typeface="Arial"/>
                <a:ea typeface="+mj-lt"/>
                <a:cs typeface="+mj-lt"/>
              </a:rPr>
              <a:t>La faim , fléau mondial</a:t>
            </a:r>
            <a:endParaRPr lang="fr-FR" sz="4800" u="sng">
              <a:latin typeface="Arial"/>
              <a:cs typeface="Arial"/>
            </a:endParaRPr>
          </a:p>
        </p:txBody>
      </p:sp>
      <p:sp>
        <p:nvSpPr>
          <p:cNvPr id="3" name="Espace réservé du contenu 2">
            <a:extLst>
              <a:ext uri="{FF2B5EF4-FFF2-40B4-BE49-F238E27FC236}">
                <a16:creationId xmlns:a16="http://schemas.microsoft.com/office/drawing/2014/main" id="{28F881AF-0C0A-4A27-9926-CC12CCE38EAD}"/>
              </a:ext>
            </a:extLst>
          </p:cNvPr>
          <p:cNvSpPr>
            <a:spLocks noGrp="1"/>
          </p:cNvSpPr>
          <p:nvPr>
            <p:ph idx="1"/>
          </p:nvPr>
        </p:nvSpPr>
        <p:spPr>
          <a:xfrm>
            <a:off x="47446" y="1825625"/>
            <a:ext cx="11752052" cy="4782658"/>
          </a:xfrm>
        </p:spPr>
        <p:txBody>
          <a:bodyPr vert="horz" lIns="91440" tIns="45720" rIns="91440" bIns="45720" rtlCol="0" anchor="t">
            <a:noAutofit/>
          </a:bodyPr>
          <a:lstStyle/>
          <a:p>
            <a:pPr marL="0" indent="0">
              <a:buNone/>
            </a:pPr>
            <a:r>
              <a:rPr lang="fr-FR" sz="3200" dirty="0">
                <a:latin typeface="Arial"/>
                <a:ea typeface="+mn-lt"/>
                <a:cs typeface="+mn-lt"/>
              </a:rPr>
              <a:t>La faim dans le monde a plusieurs causes .</a:t>
            </a:r>
            <a:endParaRPr lang="fr-FR" sz="3200">
              <a:latin typeface="Arial"/>
              <a:cs typeface="Calibri" panose="020F0502020204030204"/>
            </a:endParaRPr>
          </a:p>
          <a:p>
            <a:pPr marL="0" indent="0">
              <a:buNone/>
            </a:pPr>
            <a:r>
              <a:rPr lang="fr-FR" sz="3200" dirty="0">
                <a:latin typeface="Arial"/>
                <a:ea typeface="+mn-lt"/>
                <a:cs typeface="+mn-lt"/>
              </a:rPr>
              <a:t>La faim découle principalement des conflits, des inégalités et des dérèglements climatiques, tous trois sont étroitement liés.</a:t>
            </a:r>
            <a:endParaRPr lang="fr-FR" sz="3200">
              <a:latin typeface="Arial"/>
              <a:cs typeface="Arial"/>
            </a:endParaRPr>
          </a:p>
          <a:p>
            <a:pPr marL="0" indent="0">
              <a:buNone/>
            </a:pPr>
            <a:r>
              <a:rPr lang="fr-FR" sz="3200" dirty="0">
                <a:latin typeface="Arial"/>
                <a:ea typeface="+mn-lt"/>
                <a:cs typeface="+mn-lt"/>
              </a:rPr>
              <a:t>Il est donc important d’intervenir sur tous les plans afin de répondre aux besoins des populations les plus vulnérables. </a:t>
            </a:r>
            <a:endParaRPr lang="fr-FR" sz="3200">
              <a:latin typeface="Arial"/>
              <a:cs typeface="Arial"/>
            </a:endParaRPr>
          </a:p>
          <a:p>
            <a:pPr marL="0" indent="0">
              <a:buNone/>
            </a:pPr>
            <a:r>
              <a:rPr lang="fr-FR" sz="3200" dirty="0">
                <a:latin typeface="Arial"/>
                <a:ea typeface="+mn-lt"/>
                <a:cs typeface="+mn-lt"/>
              </a:rPr>
              <a:t>Il est important de continuer nos efforts pour enfin venir à bout de la faim dans le monde.</a:t>
            </a:r>
            <a:endParaRPr lang="fr-FR" sz="3200">
              <a:latin typeface="Arial"/>
              <a:cs typeface="Arial"/>
            </a:endParaRPr>
          </a:p>
          <a:p>
            <a:pPr marL="0" indent="0">
              <a:buNone/>
            </a:pPr>
            <a:r>
              <a:rPr lang="fr-FR" sz="3200" dirty="0">
                <a:latin typeface="Arial"/>
                <a:ea typeface="+mn-lt"/>
                <a:cs typeface="+mn-lt"/>
              </a:rPr>
              <a:t>Ensemble , unis , le chemin sera difficile mais reste néanmoins possible.</a:t>
            </a:r>
            <a:endParaRPr lang="fr-FR" sz="3200">
              <a:latin typeface="Arial"/>
              <a:cs typeface="Arial"/>
            </a:endParaRPr>
          </a:p>
          <a:p>
            <a:endParaRPr lang="fr-FR" dirty="0">
              <a:cs typeface="Calibri"/>
            </a:endParaRPr>
          </a:p>
        </p:txBody>
      </p:sp>
    </p:spTree>
    <p:extLst>
      <p:ext uri="{BB962C8B-B14F-4D97-AF65-F5344CB8AC3E}">
        <p14:creationId xmlns:p14="http://schemas.microsoft.com/office/powerpoint/2010/main" val="356262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5BAAC-CCCF-4AC1-8163-3810026AD4CF}"/>
              </a:ext>
            </a:extLst>
          </p:cNvPr>
          <p:cNvSpPr>
            <a:spLocks noGrp="1"/>
          </p:cNvSpPr>
          <p:nvPr>
            <p:ph type="title"/>
          </p:nvPr>
        </p:nvSpPr>
        <p:spPr/>
        <p:txBody>
          <a:bodyPr/>
          <a:lstStyle/>
          <a:p>
            <a:r>
              <a:rPr lang="fr-FR" dirty="0">
                <a:cs typeface="Calibri Light"/>
              </a:rPr>
              <a:t>               </a:t>
            </a:r>
            <a:r>
              <a:rPr lang="fr-FR" sz="4800" b="1" dirty="0">
                <a:latin typeface="Arial"/>
                <a:cs typeface="Calibri Light"/>
              </a:rPr>
              <a:t>  </a:t>
            </a:r>
            <a:r>
              <a:rPr lang="fr-FR" sz="4800" b="1" u="sng" dirty="0">
                <a:latin typeface="Arial"/>
                <a:cs typeface="Calibri Light"/>
              </a:rPr>
              <a:t>Objectif 2 : Faim Zéro</a:t>
            </a:r>
            <a:endParaRPr lang="fr-FR" sz="4800" b="1" u="sng" dirty="0">
              <a:latin typeface="Arial"/>
              <a:cs typeface="Arial"/>
            </a:endParaRPr>
          </a:p>
        </p:txBody>
      </p:sp>
      <p:sp>
        <p:nvSpPr>
          <p:cNvPr id="4" name="Espace réservé du contenu 3">
            <a:extLst>
              <a:ext uri="{FF2B5EF4-FFF2-40B4-BE49-F238E27FC236}">
                <a16:creationId xmlns:a16="http://schemas.microsoft.com/office/drawing/2014/main" id="{8325A531-49F1-42E5-8C1A-E568228BA68D}"/>
              </a:ext>
            </a:extLst>
          </p:cNvPr>
          <p:cNvSpPr>
            <a:spLocks noGrp="1"/>
          </p:cNvSpPr>
          <p:nvPr>
            <p:ph sz="half" idx="2"/>
          </p:nvPr>
        </p:nvSpPr>
        <p:spPr>
          <a:xfrm>
            <a:off x="6172200" y="1494946"/>
            <a:ext cx="5181600" cy="4682017"/>
          </a:xfrm>
        </p:spPr>
        <p:txBody>
          <a:bodyPr vert="horz" lIns="91440" tIns="45720" rIns="91440" bIns="45720" rtlCol="0" anchor="t">
            <a:normAutofit/>
          </a:bodyPr>
          <a:lstStyle/>
          <a:p>
            <a:endParaRPr lang="fr-FR">
              <a:cs typeface="Calibri"/>
            </a:endParaRPr>
          </a:p>
          <a:p>
            <a:endParaRPr lang="fr-FR">
              <a:cs typeface="Calibri"/>
            </a:endParaRPr>
          </a:p>
          <a:p>
            <a:r>
              <a:rPr lang="fr-FR">
                <a:cs typeface="Calibri"/>
              </a:rPr>
              <a:t> </a:t>
            </a:r>
            <a:r>
              <a:rPr lang="fr-FR" sz="3200">
                <a:latin typeface="Arial"/>
                <a:cs typeface="Calibri"/>
              </a:rPr>
              <a:t>Eliminer la faim </a:t>
            </a:r>
            <a:endParaRPr lang="fr-FR" sz="3200">
              <a:latin typeface="Arial"/>
              <a:cs typeface="Arial"/>
            </a:endParaRPr>
          </a:p>
          <a:p>
            <a:r>
              <a:rPr lang="fr-FR" sz="3200">
                <a:latin typeface="Arial"/>
                <a:cs typeface="Calibri"/>
              </a:rPr>
              <a:t>Assurer la sécurité alimentaire </a:t>
            </a:r>
          </a:p>
          <a:p>
            <a:r>
              <a:rPr lang="fr-FR" sz="3200">
                <a:latin typeface="Arial"/>
                <a:cs typeface="Calibri"/>
              </a:rPr>
              <a:t>Améliorer la nutrition </a:t>
            </a:r>
          </a:p>
          <a:p>
            <a:r>
              <a:rPr lang="fr-FR" sz="3200">
                <a:latin typeface="Arial"/>
                <a:cs typeface="Calibri"/>
              </a:rPr>
              <a:t>Promouvoir l'agriculture durable</a:t>
            </a:r>
          </a:p>
        </p:txBody>
      </p:sp>
      <p:pic>
        <p:nvPicPr>
          <p:cNvPr id="8" name="Image 8" descr="Une image contenant personne, groupe, posant, famille&#10;&#10;Description générée automatiquement">
            <a:extLst>
              <a:ext uri="{FF2B5EF4-FFF2-40B4-BE49-F238E27FC236}">
                <a16:creationId xmlns:a16="http://schemas.microsoft.com/office/drawing/2014/main" id="{02954827-B6F4-4F4F-B7B1-EEE2761FA118}"/>
              </a:ext>
            </a:extLst>
          </p:cNvPr>
          <p:cNvPicPr>
            <a:picLocks noGrp="1" noChangeAspect="1"/>
          </p:cNvPicPr>
          <p:nvPr>
            <p:ph sz="half" idx="1"/>
          </p:nvPr>
        </p:nvPicPr>
        <p:blipFill>
          <a:blip r:embed="rId2"/>
          <a:stretch>
            <a:fillRect/>
          </a:stretch>
        </p:blipFill>
        <p:spPr>
          <a:xfrm>
            <a:off x="494402" y="1931853"/>
            <a:ext cx="5107196" cy="4066995"/>
          </a:xfrm>
        </p:spPr>
      </p:pic>
    </p:spTree>
    <p:extLst>
      <p:ext uri="{BB962C8B-B14F-4D97-AF65-F5344CB8AC3E}">
        <p14:creationId xmlns:p14="http://schemas.microsoft.com/office/powerpoint/2010/main" val="295321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93A57-DF9F-4630-957D-91AC80B1E724}"/>
              </a:ext>
            </a:extLst>
          </p:cNvPr>
          <p:cNvSpPr>
            <a:spLocks noGrp="1"/>
          </p:cNvSpPr>
          <p:nvPr>
            <p:ph type="title"/>
          </p:nvPr>
        </p:nvSpPr>
        <p:spPr/>
        <p:txBody>
          <a:bodyPr/>
          <a:lstStyle/>
          <a:p>
            <a:r>
              <a:rPr lang="fr-FR" dirty="0">
                <a:cs typeface="Calibri Light"/>
              </a:rPr>
              <a:t>                          </a:t>
            </a:r>
            <a:r>
              <a:rPr lang="fr-FR" sz="4800" b="1" dirty="0">
                <a:latin typeface="Arial"/>
                <a:cs typeface="Calibri Light"/>
              </a:rPr>
              <a:t>  </a:t>
            </a:r>
            <a:r>
              <a:rPr lang="fr-FR" sz="4800" b="1" u="sng" dirty="0">
                <a:latin typeface="Arial"/>
                <a:cs typeface="Calibri Light"/>
              </a:rPr>
              <a:t>FAIM ZERO</a:t>
            </a:r>
          </a:p>
        </p:txBody>
      </p:sp>
      <p:pic>
        <p:nvPicPr>
          <p:cNvPr id="4" name="Image 4" descr="Une image contenant personne, arthropode&#10;&#10;Description générée automatiquement">
            <a:extLst>
              <a:ext uri="{FF2B5EF4-FFF2-40B4-BE49-F238E27FC236}">
                <a16:creationId xmlns:a16="http://schemas.microsoft.com/office/drawing/2014/main" id="{1F48EFFA-777F-4C69-A577-978E1A3F2F18}"/>
              </a:ext>
            </a:extLst>
          </p:cNvPr>
          <p:cNvPicPr>
            <a:picLocks noGrp="1" noChangeAspect="1"/>
          </p:cNvPicPr>
          <p:nvPr>
            <p:ph idx="1"/>
          </p:nvPr>
        </p:nvPicPr>
        <p:blipFill>
          <a:blip r:embed="rId2"/>
          <a:stretch>
            <a:fillRect/>
          </a:stretch>
        </p:blipFill>
        <p:spPr>
          <a:xfrm>
            <a:off x="7911322" y="75"/>
            <a:ext cx="4262525" cy="2912853"/>
          </a:xfrm>
        </p:spPr>
      </p:pic>
      <p:sp>
        <p:nvSpPr>
          <p:cNvPr id="5" name="ZoneTexte 4">
            <a:extLst>
              <a:ext uri="{FF2B5EF4-FFF2-40B4-BE49-F238E27FC236}">
                <a16:creationId xmlns:a16="http://schemas.microsoft.com/office/drawing/2014/main" id="{DD6283AD-0547-46A7-9571-42EC4C22A743}"/>
              </a:ext>
            </a:extLst>
          </p:cNvPr>
          <p:cNvSpPr txBox="1"/>
          <p:nvPr/>
        </p:nvSpPr>
        <p:spPr>
          <a:xfrm>
            <a:off x="468702" y="3301042"/>
            <a:ext cx="11614030"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Black"/>
                <a:cs typeface="Arial"/>
              </a:rPr>
              <a:t>L</a:t>
            </a:r>
            <a:r>
              <a:rPr lang="en-US" sz="1400" b="1">
                <a:latin typeface="Arial Black"/>
                <a:cs typeface="Arial"/>
              </a:rPr>
              <a:t>ors des deux </a:t>
            </a:r>
            <a:r>
              <a:rPr lang="en-US" sz="1400" b="1" err="1">
                <a:latin typeface="Arial Black"/>
                <a:cs typeface="Arial"/>
              </a:rPr>
              <a:t>dernières</a:t>
            </a:r>
            <a:r>
              <a:rPr lang="en-US" sz="1400" b="1">
                <a:latin typeface="Arial Black"/>
                <a:cs typeface="Arial"/>
              </a:rPr>
              <a:t> </a:t>
            </a:r>
            <a:r>
              <a:rPr lang="en-US" sz="1400" b="1" err="1">
                <a:latin typeface="Arial Black"/>
                <a:cs typeface="Arial"/>
              </a:rPr>
              <a:t>décennies</a:t>
            </a:r>
            <a:r>
              <a:rPr lang="en-US" sz="1400" b="1">
                <a:latin typeface="Arial Black"/>
                <a:cs typeface="Arial"/>
              </a:rPr>
              <a:t> , le </a:t>
            </a:r>
            <a:r>
              <a:rPr lang="en-US" sz="1400" b="1" err="1">
                <a:latin typeface="Arial Black"/>
                <a:cs typeface="Arial"/>
              </a:rPr>
              <a:t>nombre</a:t>
            </a:r>
            <a:r>
              <a:rPr lang="en-US" sz="1400" b="1">
                <a:latin typeface="Arial Black"/>
                <a:cs typeface="Arial"/>
              </a:rPr>
              <a:t> de </a:t>
            </a:r>
            <a:r>
              <a:rPr lang="en-US" sz="1400" b="1" err="1">
                <a:latin typeface="Arial Black"/>
                <a:cs typeface="Arial"/>
              </a:rPr>
              <a:t>personnes</a:t>
            </a:r>
            <a:r>
              <a:rPr lang="en-US" sz="1400" b="1">
                <a:latin typeface="Arial Black"/>
                <a:cs typeface="Arial"/>
              </a:rPr>
              <a:t> sous-</a:t>
            </a:r>
            <a:r>
              <a:rPr lang="en-US" sz="1400" b="1" err="1">
                <a:latin typeface="Arial Black"/>
                <a:cs typeface="Arial"/>
              </a:rPr>
              <a:t>alimentées</a:t>
            </a:r>
            <a:r>
              <a:rPr lang="en-US" sz="1400" b="1">
                <a:latin typeface="Arial Black"/>
                <a:cs typeface="Arial"/>
              </a:rPr>
              <a:t> </a:t>
            </a:r>
            <a:r>
              <a:rPr lang="en-US" sz="1400" b="1" err="1">
                <a:latin typeface="Arial Black"/>
                <a:cs typeface="Arial"/>
              </a:rPr>
              <a:t>s’est</a:t>
            </a:r>
            <a:r>
              <a:rPr lang="en-US" sz="1400" b="1">
                <a:latin typeface="Arial Black"/>
                <a:cs typeface="Arial"/>
              </a:rPr>
              <a:t> </a:t>
            </a:r>
            <a:r>
              <a:rPr lang="en-US" sz="1400" b="1" err="1">
                <a:latin typeface="Arial Black"/>
                <a:cs typeface="Arial"/>
              </a:rPr>
              <a:t>considérablement</a:t>
            </a:r>
            <a:r>
              <a:rPr lang="en-US" sz="1400" b="1">
                <a:latin typeface="Arial Black"/>
                <a:cs typeface="Arial"/>
              </a:rPr>
              <a:t> </a:t>
            </a:r>
            <a:r>
              <a:rPr lang="en-US" sz="1400" b="1" err="1">
                <a:latin typeface="Arial Black"/>
                <a:cs typeface="Arial"/>
              </a:rPr>
              <a:t>réduit</a:t>
            </a:r>
            <a:r>
              <a:rPr lang="en-US" sz="1400" b="1">
                <a:latin typeface="Arial Black"/>
                <a:cs typeface="Arial"/>
              </a:rPr>
              <a:t> .</a:t>
            </a:r>
          </a:p>
          <a:p>
            <a:r>
              <a:rPr lang="en-US" sz="1400" b="1">
                <a:latin typeface="Arial Black"/>
                <a:cs typeface="Arial"/>
              </a:rPr>
              <a:t>Beaucoup de pays </a:t>
            </a:r>
            <a:r>
              <a:rPr lang="en-US" sz="1400" b="1" err="1">
                <a:latin typeface="Arial Black"/>
                <a:cs typeface="Arial"/>
              </a:rPr>
              <a:t>parviennent</a:t>
            </a:r>
            <a:r>
              <a:rPr lang="en-US" sz="1400" b="1">
                <a:latin typeface="Arial Black"/>
                <a:cs typeface="Arial"/>
              </a:rPr>
              <a:t> </a:t>
            </a:r>
            <a:r>
              <a:rPr lang="en-US" sz="1400" b="1" err="1">
                <a:latin typeface="Arial Black"/>
                <a:cs typeface="Arial"/>
              </a:rPr>
              <a:t>désormais</a:t>
            </a:r>
            <a:r>
              <a:rPr lang="en-US" sz="1400" b="1">
                <a:latin typeface="Arial Black"/>
                <a:cs typeface="Arial"/>
              </a:rPr>
              <a:t> à </a:t>
            </a:r>
            <a:r>
              <a:rPr lang="en-US" sz="1400" b="1" err="1">
                <a:latin typeface="Arial Black"/>
                <a:cs typeface="Arial"/>
              </a:rPr>
              <a:t>palier</a:t>
            </a:r>
            <a:r>
              <a:rPr lang="en-US" sz="1400" b="1">
                <a:latin typeface="Arial Black"/>
                <a:cs typeface="Arial"/>
              </a:rPr>
              <a:t> les </a:t>
            </a:r>
            <a:r>
              <a:rPr lang="en-US" sz="1400" b="1" err="1">
                <a:latin typeface="Arial Black"/>
                <a:cs typeface="Arial"/>
              </a:rPr>
              <a:t>manques</a:t>
            </a:r>
            <a:r>
              <a:rPr lang="en-US" sz="1400" b="1">
                <a:latin typeface="Arial Black"/>
                <a:cs typeface="Arial"/>
              </a:rPr>
              <a:t> et </a:t>
            </a:r>
            <a:r>
              <a:rPr lang="en-US" sz="1400" b="1" err="1">
                <a:latin typeface="Arial Black"/>
                <a:cs typeface="Arial"/>
              </a:rPr>
              <a:t>répondre</a:t>
            </a:r>
            <a:r>
              <a:rPr lang="en-US" sz="1400" b="1">
                <a:latin typeface="Arial Black"/>
                <a:cs typeface="Arial"/>
              </a:rPr>
              <a:t> aux </a:t>
            </a:r>
            <a:r>
              <a:rPr lang="en-US" sz="1400" b="1" err="1">
                <a:latin typeface="Arial Black"/>
                <a:cs typeface="Arial"/>
              </a:rPr>
              <a:t>besoins</a:t>
            </a:r>
            <a:r>
              <a:rPr lang="en-US" sz="1400" b="1">
                <a:latin typeface="Arial Black"/>
                <a:cs typeface="Arial"/>
              </a:rPr>
              <a:t> </a:t>
            </a:r>
            <a:r>
              <a:rPr lang="en-US" sz="1400" b="1" err="1">
                <a:latin typeface="Arial Black"/>
                <a:cs typeface="Arial"/>
              </a:rPr>
              <a:t>alimentaires</a:t>
            </a:r>
            <a:r>
              <a:rPr lang="en-US" sz="1400" b="1">
                <a:latin typeface="Arial Black"/>
                <a:cs typeface="Arial"/>
              </a:rPr>
              <a:t> de </a:t>
            </a:r>
            <a:r>
              <a:rPr lang="en-US" sz="1400" b="1" err="1">
                <a:latin typeface="Arial Black"/>
                <a:cs typeface="Arial"/>
              </a:rPr>
              <a:t>leur</a:t>
            </a:r>
            <a:r>
              <a:rPr lang="en-US" sz="1400" b="1">
                <a:latin typeface="Arial Black"/>
                <a:cs typeface="Arial"/>
              </a:rPr>
              <a:t> population.</a:t>
            </a:r>
          </a:p>
          <a:p>
            <a:r>
              <a:rPr lang="en-US" sz="1400" b="1" err="1">
                <a:latin typeface="Arial Black"/>
                <a:cs typeface="Arial"/>
              </a:rPr>
              <a:t>L’Asie</a:t>
            </a:r>
            <a:r>
              <a:rPr lang="en-US" sz="1400" b="1">
                <a:latin typeface="Arial Black"/>
                <a:cs typeface="Arial"/>
              </a:rPr>
              <a:t> centrale, </a:t>
            </a:r>
            <a:r>
              <a:rPr lang="en-US" sz="1400" b="1" err="1">
                <a:latin typeface="Arial Black"/>
                <a:cs typeface="Arial"/>
              </a:rPr>
              <a:t>l’Amérique</a:t>
            </a:r>
            <a:r>
              <a:rPr lang="en-US" sz="1400" b="1">
                <a:latin typeface="Arial Black"/>
                <a:cs typeface="Arial"/>
              </a:rPr>
              <a:t> </a:t>
            </a:r>
            <a:r>
              <a:rPr lang="en-US" sz="1400" b="1" err="1">
                <a:latin typeface="Arial Black"/>
                <a:cs typeface="Arial"/>
              </a:rPr>
              <a:t>latine</a:t>
            </a:r>
            <a:r>
              <a:rPr lang="en-US" sz="1400" b="1">
                <a:latin typeface="Arial Black"/>
                <a:cs typeface="Arial"/>
              </a:rPr>
              <a:t> et les </a:t>
            </a:r>
            <a:r>
              <a:rPr lang="en-US" sz="1400" b="1" err="1">
                <a:latin typeface="Arial Black"/>
                <a:cs typeface="Arial"/>
              </a:rPr>
              <a:t>Caraïbes</a:t>
            </a:r>
            <a:r>
              <a:rPr lang="en-US" sz="1400" b="1">
                <a:latin typeface="Arial Black"/>
                <a:cs typeface="Arial"/>
              </a:rPr>
              <a:t> par </a:t>
            </a:r>
            <a:r>
              <a:rPr lang="en-US" sz="1400" b="1" err="1">
                <a:latin typeface="Arial Black"/>
                <a:cs typeface="Arial"/>
              </a:rPr>
              <a:t>exemple</a:t>
            </a:r>
            <a:r>
              <a:rPr lang="en-US" sz="1400" b="1">
                <a:latin typeface="Arial Black"/>
                <a:cs typeface="Arial"/>
              </a:rPr>
              <a:t> </a:t>
            </a:r>
            <a:r>
              <a:rPr lang="en-US" sz="1400" b="1" err="1">
                <a:latin typeface="Arial Black"/>
                <a:cs typeface="Arial"/>
              </a:rPr>
              <a:t>ont</a:t>
            </a:r>
            <a:r>
              <a:rPr lang="en-US" sz="1400" b="1">
                <a:latin typeface="Arial Black"/>
                <a:cs typeface="Arial"/>
              </a:rPr>
              <a:t> </a:t>
            </a:r>
            <a:r>
              <a:rPr lang="en-US" sz="1400" b="1" err="1">
                <a:latin typeface="Arial Black"/>
                <a:cs typeface="Arial"/>
              </a:rPr>
              <a:t>œuvré</a:t>
            </a:r>
            <a:r>
              <a:rPr lang="en-US" sz="1400" b="1">
                <a:latin typeface="Arial Black"/>
                <a:cs typeface="Arial"/>
              </a:rPr>
              <a:t> en </a:t>
            </a:r>
            <a:r>
              <a:rPr lang="en-US" sz="1400" b="1" err="1">
                <a:latin typeface="Arial Black"/>
                <a:cs typeface="Arial"/>
              </a:rPr>
              <a:t>ce</a:t>
            </a:r>
            <a:r>
              <a:rPr lang="en-US" sz="1400" b="1">
                <a:latin typeface="Arial Black"/>
                <a:cs typeface="Arial"/>
              </a:rPr>
              <a:t> </a:t>
            </a:r>
            <a:r>
              <a:rPr lang="en-US" sz="1400" b="1" err="1">
                <a:latin typeface="Arial Black"/>
                <a:cs typeface="Arial"/>
              </a:rPr>
              <a:t>sens</a:t>
            </a:r>
            <a:r>
              <a:rPr lang="en-US" sz="1400" b="1">
                <a:latin typeface="Arial Black"/>
                <a:cs typeface="Arial"/>
              </a:rPr>
              <a:t> et </a:t>
            </a:r>
            <a:r>
              <a:rPr lang="en-US" sz="1400" b="1" err="1">
                <a:latin typeface="Arial Black"/>
                <a:cs typeface="Arial"/>
              </a:rPr>
              <a:t>ont</a:t>
            </a:r>
            <a:r>
              <a:rPr lang="en-US" sz="1400" b="1">
                <a:latin typeface="Arial Black"/>
                <a:cs typeface="Arial"/>
              </a:rPr>
              <a:t> fait </a:t>
            </a:r>
            <a:r>
              <a:rPr lang="en-US" sz="1400" b="1" err="1">
                <a:latin typeface="Arial Black"/>
                <a:cs typeface="Arial"/>
              </a:rPr>
              <a:t>d’énormes</a:t>
            </a:r>
            <a:r>
              <a:rPr lang="en-US" sz="1400" b="1">
                <a:latin typeface="Arial Black"/>
                <a:cs typeface="Arial"/>
              </a:rPr>
              <a:t> </a:t>
            </a:r>
            <a:r>
              <a:rPr lang="en-US" sz="1400" b="1" err="1">
                <a:latin typeface="Arial Black"/>
                <a:cs typeface="Arial"/>
              </a:rPr>
              <a:t>progrès</a:t>
            </a:r>
            <a:r>
              <a:rPr lang="en-US" sz="1400" b="1">
                <a:latin typeface="Arial Black"/>
                <a:cs typeface="Arial"/>
              </a:rPr>
              <a:t> en </a:t>
            </a:r>
            <a:r>
              <a:rPr lang="en-US" sz="1400" b="1" err="1">
                <a:latin typeface="Arial Black"/>
                <a:cs typeface="Arial"/>
              </a:rPr>
              <a:t>vue</a:t>
            </a:r>
            <a:r>
              <a:rPr lang="en-US" sz="1400" b="1">
                <a:latin typeface="Arial Black"/>
                <a:cs typeface="Arial"/>
              </a:rPr>
              <a:t> </a:t>
            </a:r>
            <a:r>
              <a:rPr lang="en-US" sz="1400" b="1" err="1">
                <a:latin typeface="Arial Black"/>
                <a:cs typeface="Arial"/>
              </a:rPr>
              <a:t>d’éradiquer</a:t>
            </a:r>
            <a:r>
              <a:rPr lang="en-US" sz="1400" b="1">
                <a:latin typeface="Arial Black"/>
                <a:cs typeface="Arial"/>
              </a:rPr>
              <a:t> la </a:t>
            </a:r>
            <a:r>
              <a:rPr lang="en-US" sz="1400" b="1" err="1">
                <a:latin typeface="Arial Black"/>
                <a:cs typeface="Arial"/>
              </a:rPr>
              <a:t>faim</a:t>
            </a:r>
            <a:r>
              <a:rPr lang="en-US" sz="1400" b="1">
                <a:latin typeface="Arial Black"/>
                <a:cs typeface="Arial"/>
              </a:rPr>
              <a:t> </a:t>
            </a:r>
            <a:r>
              <a:rPr lang="en-US" sz="1400" b="1" err="1">
                <a:latin typeface="Arial Black"/>
                <a:cs typeface="Arial"/>
              </a:rPr>
              <a:t>extrême</a:t>
            </a:r>
            <a:r>
              <a:rPr lang="en-US" sz="1400" b="1">
                <a:latin typeface="Arial Black"/>
                <a:cs typeface="Arial"/>
              </a:rPr>
              <a:t>.</a:t>
            </a:r>
          </a:p>
          <a:p>
            <a:r>
              <a:rPr lang="en-US" sz="1400" b="1">
                <a:latin typeface="Arial Black"/>
                <a:cs typeface="Arial"/>
              </a:rPr>
              <a:t>On </a:t>
            </a:r>
            <a:r>
              <a:rPr lang="en-US" sz="1400" b="1" err="1">
                <a:latin typeface="Arial Black"/>
                <a:cs typeface="Arial"/>
              </a:rPr>
              <a:t>peut</a:t>
            </a:r>
            <a:r>
              <a:rPr lang="en-US" sz="1400" b="1">
                <a:latin typeface="Arial Black"/>
                <a:cs typeface="Arial"/>
              </a:rPr>
              <a:t> </a:t>
            </a:r>
            <a:r>
              <a:rPr lang="en-US" sz="1400" b="1" err="1">
                <a:latin typeface="Arial Black"/>
                <a:cs typeface="Arial"/>
              </a:rPr>
              <a:t>considérer</a:t>
            </a:r>
            <a:r>
              <a:rPr lang="en-US" sz="1400" b="1">
                <a:latin typeface="Arial Black"/>
                <a:cs typeface="Arial"/>
              </a:rPr>
              <a:t> que </a:t>
            </a:r>
            <a:r>
              <a:rPr lang="en-US" sz="1400" b="1" err="1">
                <a:latin typeface="Arial Black"/>
                <a:cs typeface="Arial"/>
              </a:rPr>
              <a:t>ces</a:t>
            </a:r>
            <a:r>
              <a:rPr lang="en-US" sz="1400" b="1">
                <a:latin typeface="Arial Black"/>
                <a:cs typeface="Arial"/>
              </a:rPr>
              <a:t> </a:t>
            </a:r>
            <a:r>
              <a:rPr lang="en-US" sz="1400" b="1" err="1">
                <a:latin typeface="Arial Black"/>
                <a:cs typeface="Arial"/>
              </a:rPr>
              <a:t>progrès</a:t>
            </a:r>
            <a:r>
              <a:rPr lang="en-US" sz="1400" b="1">
                <a:latin typeface="Arial Black"/>
                <a:cs typeface="Arial"/>
              </a:rPr>
              <a:t> </a:t>
            </a:r>
            <a:r>
              <a:rPr lang="en-US" sz="1400" b="1" err="1">
                <a:latin typeface="Arial Black"/>
                <a:cs typeface="Arial"/>
              </a:rPr>
              <a:t>sont</a:t>
            </a:r>
            <a:r>
              <a:rPr lang="en-US" sz="1400" b="1">
                <a:latin typeface="Arial Black"/>
                <a:cs typeface="Arial"/>
              </a:rPr>
              <a:t> </a:t>
            </a:r>
            <a:r>
              <a:rPr lang="en-US" sz="1400" b="1" err="1">
                <a:latin typeface="Arial Black"/>
                <a:cs typeface="Arial"/>
              </a:rPr>
              <a:t>une</a:t>
            </a:r>
            <a:r>
              <a:rPr lang="en-US" sz="1400" b="1">
                <a:latin typeface="Arial Black"/>
                <a:cs typeface="Arial"/>
              </a:rPr>
              <a:t> </a:t>
            </a:r>
            <a:r>
              <a:rPr lang="en-US" sz="1400" b="1" err="1">
                <a:latin typeface="Arial Black"/>
                <a:cs typeface="Arial"/>
              </a:rPr>
              <a:t>réussite</a:t>
            </a:r>
            <a:r>
              <a:rPr lang="en-US" sz="1400" b="1">
                <a:latin typeface="Arial Black"/>
                <a:cs typeface="Arial"/>
              </a:rPr>
              <a:t> pour </a:t>
            </a:r>
            <a:r>
              <a:rPr lang="en-US" sz="1400" b="1" err="1">
                <a:latin typeface="Arial Black"/>
                <a:cs typeface="Arial"/>
              </a:rPr>
              <a:t>atteindre</a:t>
            </a:r>
            <a:r>
              <a:rPr lang="en-US" sz="1400" b="1">
                <a:latin typeface="Arial Black"/>
                <a:cs typeface="Arial"/>
              </a:rPr>
              <a:t> les premiers </a:t>
            </a:r>
            <a:r>
              <a:rPr lang="en-US" sz="1400" b="1" err="1">
                <a:latin typeface="Arial Black"/>
                <a:cs typeface="Arial"/>
              </a:rPr>
              <a:t>objectifs</a:t>
            </a:r>
            <a:r>
              <a:rPr lang="en-US" sz="1400" b="1">
                <a:latin typeface="Arial Black"/>
                <a:cs typeface="Arial"/>
              </a:rPr>
              <a:t> pour le </a:t>
            </a:r>
            <a:r>
              <a:rPr lang="en-US" sz="1400" b="1" err="1">
                <a:latin typeface="Arial Black"/>
                <a:cs typeface="Arial"/>
              </a:rPr>
              <a:t>développement</a:t>
            </a:r>
            <a:r>
              <a:rPr lang="en-US" sz="1400" b="1">
                <a:latin typeface="Arial Black"/>
                <a:cs typeface="Arial"/>
              </a:rPr>
              <a:t> . </a:t>
            </a:r>
          </a:p>
          <a:p>
            <a:r>
              <a:rPr lang="en-US" sz="1400" b="1" err="1">
                <a:latin typeface="Arial Black"/>
                <a:cs typeface="Arial"/>
              </a:rPr>
              <a:t>Cependant</a:t>
            </a:r>
            <a:r>
              <a:rPr lang="en-US" sz="1400" b="1">
                <a:latin typeface="Arial Black"/>
                <a:cs typeface="Arial"/>
              </a:rPr>
              <a:t> la </a:t>
            </a:r>
            <a:r>
              <a:rPr lang="en-US" sz="1400" b="1" err="1">
                <a:latin typeface="Arial Black"/>
                <a:cs typeface="Arial"/>
              </a:rPr>
              <a:t>faim</a:t>
            </a:r>
            <a:r>
              <a:rPr lang="en-US" sz="1400" b="1">
                <a:latin typeface="Arial Black"/>
                <a:cs typeface="Arial"/>
              </a:rPr>
              <a:t> perdure dans </a:t>
            </a:r>
            <a:r>
              <a:rPr lang="en-US" sz="1400" b="1" err="1">
                <a:latin typeface="Arial Black"/>
                <a:cs typeface="Arial"/>
              </a:rPr>
              <a:t>certains</a:t>
            </a:r>
            <a:r>
              <a:rPr lang="en-US" sz="1400" b="1">
                <a:latin typeface="Arial Black"/>
                <a:cs typeface="Arial"/>
              </a:rPr>
              <a:t> pays , et de </a:t>
            </a:r>
            <a:r>
              <a:rPr lang="en-US" sz="1400" b="1" err="1">
                <a:latin typeface="Arial Black"/>
                <a:cs typeface="Arial"/>
              </a:rPr>
              <a:t>fait,provoque</a:t>
            </a:r>
            <a:r>
              <a:rPr lang="en-US" sz="1400" b="1">
                <a:latin typeface="Arial Black"/>
                <a:cs typeface="Arial"/>
              </a:rPr>
              <a:t> un </a:t>
            </a:r>
            <a:r>
              <a:rPr lang="en-US" sz="1400" b="1" err="1">
                <a:latin typeface="Arial Black"/>
                <a:cs typeface="Arial"/>
              </a:rPr>
              <a:t>frein</a:t>
            </a:r>
            <a:r>
              <a:rPr lang="en-US" sz="1400" b="1">
                <a:latin typeface="Arial Black"/>
                <a:cs typeface="Arial"/>
              </a:rPr>
              <a:t> à </a:t>
            </a:r>
            <a:r>
              <a:rPr lang="en-US" sz="1400" b="1" err="1">
                <a:latin typeface="Arial Black"/>
                <a:cs typeface="Arial"/>
              </a:rPr>
              <a:t>leur</a:t>
            </a:r>
            <a:r>
              <a:rPr lang="en-US" sz="1400" b="1">
                <a:latin typeface="Arial Black"/>
                <a:cs typeface="Arial"/>
              </a:rPr>
              <a:t> </a:t>
            </a:r>
            <a:r>
              <a:rPr lang="en-US" sz="1400" b="1" err="1">
                <a:latin typeface="Arial Black"/>
                <a:cs typeface="Arial"/>
              </a:rPr>
              <a:t>développement</a:t>
            </a:r>
            <a:r>
              <a:rPr lang="en-US" sz="1400" b="1">
                <a:latin typeface="Arial Black"/>
                <a:cs typeface="Arial"/>
              </a:rPr>
              <a:t> .</a:t>
            </a:r>
          </a:p>
          <a:p>
            <a:r>
              <a:rPr lang="en-US" sz="1400" b="1">
                <a:latin typeface="Arial Black"/>
                <a:cs typeface="Arial"/>
              </a:rPr>
              <a:t>Le </a:t>
            </a:r>
            <a:r>
              <a:rPr lang="en-US" sz="1400" b="1" err="1">
                <a:latin typeface="Arial Black"/>
                <a:cs typeface="Arial"/>
              </a:rPr>
              <a:t>nombre</a:t>
            </a:r>
            <a:r>
              <a:rPr lang="en-US" sz="1400" b="1">
                <a:latin typeface="Arial Black"/>
                <a:cs typeface="Arial"/>
              </a:rPr>
              <a:t> de </a:t>
            </a:r>
            <a:r>
              <a:rPr lang="en-US" sz="1400" b="1" err="1">
                <a:latin typeface="Arial Black"/>
                <a:cs typeface="Arial"/>
              </a:rPr>
              <a:t>personnes</a:t>
            </a:r>
            <a:r>
              <a:rPr lang="en-US" sz="1400" b="1">
                <a:latin typeface="Arial Black"/>
                <a:cs typeface="Arial"/>
              </a:rPr>
              <a:t> sous-</a:t>
            </a:r>
            <a:r>
              <a:rPr lang="en-US" sz="1400" b="1" err="1">
                <a:latin typeface="Arial Black"/>
                <a:cs typeface="Arial"/>
              </a:rPr>
              <a:t>alimentées</a:t>
            </a:r>
            <a:r>
              <a:rPr lang="en-US" sz="1400" b="1">
                <a:latin typeface="Arial Black"/>
                <a:cs typeface="Arial"/>
              </a:rPr>
              <a:t> se </a:t>
            </a:r>
            <a:r>
              <a:rPr lang="en-US" sz="1400" b="1" err="1">
                <a:latin typeface="Arial Black"/>
                <a:cs typeface="Arial"/>
              </a:rPr>
              <a:t>chiffrait</a:t>
            </a:r>
            <a:r>
              <a:rPr lang="en-US" sz="1400" b="1">
                <a:latin typeface="Arial Black"/>
                <a:cs typeface="Arial"/>
              </a:rPr>
              <a:t> en millions en 2017, et les enfants </a:t>
            </a:r>
            <a:r>
              <a:rPr lang="en-US" sz="1400" b="1" err="1">
                <a:latin typeface="Arial Black"/>
                <a:cs typeface="Arial"/>
              </a:rPr>
              <a:t>sont</a:t>
            </a:r>
            <a:r>
              <a:rPr lang="en-US" sz="1400" b="1">
                <a:latin typeface="Arial Black"/>
                <a:cs typeface="Arial"/>
              </a:rPr>
              <a:t> les </a:t>
            </a:r>
            <a:r>
              <a:rPr lang="en-US" sz="1400" b="1" err="1">
                <a:latin typeface="Arial Black"/>
                <a:cs typeface="Arial"/>
              </a:rPr>
              <a:t>personnes</a:t>
            </a:r>
            <a:r>
              <a:rPr lang="en-US" sz="1400" b="1">
                <a:latin typeface="Arial Black"/>
                <a:cs typeface="Arial"/>
              </a:rPr>
              <a:t> les plus </a:t>
            </a:r>
            <a:r>
              <a:rPr lang="en-US" sz="1400" b="1" err="1">
                <a:latin typeface="Arial Black"/>
                <a:cs typeface="Arial"/>
              </a:rPr>
              <a:t>particulièrement</a:t>
            </a:r>
            <a:r>
              <a:rPr lang="en-US" sz="1400" b="1">
                <a:latin typeface="Arial Black"/>
                <a:cs typeface="Arial"/>
              </a:rPr>
              <a:t> </a:t>
            </a:r>
            <a:r>
              <a:rPr lang="en-US" sz="1400" b="1" err="1">
                <a:latin typeface="Arial Black"/>
                <a:cs typeface="Arial"/>
              </a:rPr>
              <a:t>concernées</a:t>
            </a:r>
            <a:r>
              <a:rPr lang="en-US" sz="1400" b="1">
                <a:latin typeface="Arial Black"/>
                <a:cs typeface="Arial"/>
              </a:rPr>
              <a:t>.</a:t>
            </a:r>
          </a:p>
          <a:p>
            <a:r>
              <a:rPr lang="en-US" sz="1400" b="1">
                <a:latin typeface="Arial Black"/>
                <a:cs typeface="Arial"/>
              </a:rPr>
              <a:t>La </a:t>
            </a:r>
            <a:r>
              <a:rPr lang="en-US" sz="1400" b="1" err="1">
                <a:latin typeface="Arial Black"/>
                <a:cs typeface="Arial"/>
              </a:rPr>
              <a:t>sous</a:t>
            </a:r>
            <a:r>
              <a:rPr lang="en-US" sz="1400" b="1">
                <a:latin typeface="Arial Black"/>
                <a:cs typeface="Arial"/>
              </a:rPr>
              <a:t>-nutrition </a:t>
            </a:r>
            <a:r>
              <a:rPr lang="en-US" sz="1400" b="1" err="1">
                <a:latin typeface="Arial Black"/>
                <a:cs typeface="Arial"/>
              </a:rPr>
              <a:t>n’a</a:t>
            </a:r>
            <a:r>
              <a:rPr lang="en-US" sz="1400" b="1">
                <a:latin typeface="Arial Black"/>
                <a:cs typeface="Arial"/>
              </a:rPr>
              <a:t> de </a:t>
            </a:r>
            <a:r>
              <a:rPr lang="en-US" sz="1400" b="1" err="1">
                <a:latin typeface="Arial Black"/>
                <a:cs typeface="Arial"/>
              </a:rPr>
              <a:t>cesse</a:t>
            </a:r>
            <a:r>
              <a:rPr lang="en-US" sz="1400" b="1">
                <a:latin typeface="Arial Black"/>
                <a:cs typeface="Arial"/>
              </a:rPr>
              <a:t> </a:t>
            </a:r>
            <a:r>
              <a:rPr lang="en-US" sz="1400" b="1" err="1">
                <a:latin typeface="Arial Black"/>
                <a:cs typeface="Arial"/>
              </a:rPr>
              <a:t>d’augmenter</a:t>
            </a:r>
            <a:r>
              <a:rPr lang="en-US" sz="1400" b="1">
                <a:latin typeface="Arial Black"/>
                <a:cs typeface="Arial"/>
              </a:rPr>
              <a:t> dans les pays encore mal </a:t>
            </a:r>
            <a:r>
              <a:rPr lang="en-US" sz="1400" b="1" err="1">
                <a:latin typeface="Arial Black"/>
                <a:cs typeface="Arial"/>
              </a:rPr>
              <a:t>développés</a:t>
            </a:r>
            <a:r>
              <a:rPr lang="en-US" sz="1400" b="1">
                <a:latin typeface="Arial Black"/>
                <a:cs typeface="Arial"/>
              </a:rPr>
              <a:t> </a:t>
            </a:r>
            <a:r>
              <a:rPr lang="en-US" sz="1400" b="1" err="1">
                <a:latin typeface="Arial Black"/>
                <a:cs typeface="Arial"/>
              </a:rPr>
              <a:t>d’Afrique</a:t>
            </a:r>
            <a:r>
              <a:rPr lang="en-US" sz="1400" b="1">
                <a:latin typeface="Arial Black"/>
                <a:cs typeface="Arial"/>
              </a:rPr>
              <a:t> et </a:t>
            </a:r>
            <a:r>
              <a:rPr lang="en-US" sz="1400" b="1" err="1">
                <a:latin typeface="Arial Black"/>
                <a:cs typeface="Arial"/>
              </a:rPr>
              <a:t>d’Amérique</a:t>
            </a:r>
            <a:r>
              <a:rPr lang="en-US" sz="1400" b="1">
                <a:latin typeface="Arial Black"/>
                <a:cs typeface="Arial"/>
              </a:rPr>
              <a:t> du Sud.</a:t>
            </a:r>
          </a:p>
          <a:p>
            <a:r>
              <a:rPr lang="en-US" sz="1400" b="1" err="1">
                <a:latin typeface="Arial Black"/>
                <a:cs typeface="Arial"/>
              </a:rPr>
              <a:t>C’est</a:t>
            </a:r>
            <a:r>
              <a:rPr lang="en-US" sz="1400" b="1">
                <a:latin typeface="Arial Black"/>
                <a:cs typeface="Arial"/>
              </a:rPr>
              <a:t> </a:t>
            </a:r>
            <a:r>
              <a:rPr lang="en-US" sz="1400" b="1" err="1">
                <a:latin typeface="Arial Black"/>
                <a:cs typeface="Arial"/>
              </a:rPr>
              <a:t>pourquoi</a:t>
            </a:r>
            <a:r>
              <a:rPr lang="en-US" sz="1400" b="1">
                <a:latin typeface="Arial Black"/>
                <a:cs typeface="Arial"/>
              </a:rPr>
              <a:t> les </a:t>
            </a:r>
            <a:r>
              <a:rPr lang="en-US" sz="1400" b="1" err="1">
                <a:latin typeface="Arial Black"/>
                <a:cs typeface="Arial"/>
              </a:rPr>
              <a:t>objectifs</a:t>
            </a:r>
            <a:r>
              <a:rPr lang="en-US" sz="1400" b="1">
                <a:latin typeface="Arial Black"/>
                <a:cs typeface="Arial"/>
              </a:rPr>
              <a:t> du </a:t>
            </a:r>
            <a:r>
              <a:rPr lang="en-US" sz="1400" b="1" err="1">
                <a:latin typeface="Arial Black"/>
                <a:cs typeface="Arial"/>
              </a:rPr>
              <a:t>développement</a:t>
            </a:r>
            <a:r>
              <a:rPr lang="en-US" sz="1400" b="1">
                <a:latin typeface="Arial Black"/>
                <a:cs typeface="Arial"/>
              </a:rPr>
              <a:t> durable </a:t>
            </a:r>
            <a:r>
              <a:rPr lang="en-US" sz="1400" b="1" err="1">
                <a:latin typeface="Arial Black"/>
                <a:cs typeface="Arial"/>
              </a:rPr>
              <a:t>sont</a:t>
            </a:r>
            <a:r>
              <a:rPr lang="en-US" sz="1400" b="1">
                <a:latin typeface="Arial Black"/>
                <a:cs typeface="Arial"/>
              </a:rPr>
              <a:t> </a:t>
            </a:r>
            <a:r>
              <a:rPr lang="en-US" sz="1400" b="1" err="1">
                <a:latin typeface="Arial Black"/>
                <a:cs typeface="Arial"/>
              </a:rPr>
              <a:t>là</a:t>
            </a:r>
            <a:r>
              <a:rPr lang="en-US" sz="1400" b="1">
                <a:latin typeface="Arial Black"/>
                <a:cs typeface="Arial"/>
              </a:rPr>
              <a:t> pour faire en </a:t>
            </a:r>
            <a:r>
              <a:rPr lang="en-US" sz="1400" b="1" err="1">
                <a:latin typeface="Arial Black"/>
                <a:cs typeface="Arial"/>
              </a:rPr>
              <a:t>sorte</a:t>
            </a:r>
            <a:r>
              <a:rPr lang="en-US" sz="1400" b="1">
                <a:latin typeface="Arial Black"/>
                <a:cs typeface="Arial"/>
              </a:rPr>
              <a:t> </a:t>
            </a:r>
            <a:r>
              <a:rPr lang="en-US" sz="1400" b="1" err="1">
                <a:latin typeface="Arial Black"/>
                <a:cs typeface="Arial"/>
              </a:rPr>
              <a:t>d’en</a:t>
            </a:r>
            <a:r>
              <a:rPr lang="en-US" sz="1400" b="1">
                <a:latin typeface="Arial Black"/>
                <a:cs typeface="Arial"/>
              </a:rPr>
              <a:t> </a:t>
            </a:r>
            <a:r>
              <a:rPr lang="en-US" sz="1400" b="1" err="1">
                <a:latin typeface="Arial Black"/>
                <a:cs typeface="Arial"/>
              </a:rPr>
              <a:t>finir</a:t>
            </a:r>
            <a:r>
              <a:rPr lang="en-US" sz="1400" b="1">
                <a:latin typeface="Arial Black"/>
                <a:cs typeface="Arial"/>
              </a:rPr>
              <a:t> avec la </a:t>
            </a:r>
            <a:r>
              <a:rPr lang="en-US" sz="1400" b="1" err="1">
                <a:latin typeface="Arial Black"/>
                <a:cs typeface="Arial"/>
              </a:rPr>
              <a:t>faim</a:t>
            </a:r>
            <a:r>
              <a:rPr lang="en-US" sz="1400" b="1">
                <a:latin typeface="Arial Black"/>
                <a:cs typeface="Arial"/>
              </a:rPr>
              <a:t> et la malnutrition dans le monde , en </a:t>
            </a:r>
            <a:r>
              <a:rPr lang="en-US" sz="1400" b="1" err="1">
                <a:latin typeface="Arial Black"/>
                <a:cs typeface="Arial"/>
              </a:rPr>
              <a:t>donnant</a:t>
            </a:r>
            <a:r>
              <a:rPr lang="en-US" sz="1400" b="1">
                <a:latin typeface="Arial Black"/>
                <a:cs typeface="Arial"/>
              </a:rPr>
              <a:t> </a:t>
            </a:r>
            <a:r>
              <a:rPr lang="en-US" sz="1400" b="1" err="1">
                <a:latin typeface="Arial Black"/>
                <a:cs typeface="Arial"/>
              </a:rPr>
              <a:t>accès</a:t>
            </a:r>
            <a:r>
              <a:rPr lang="en-US" sz="1400" b="1">
                <a:latin typeface="Arial Black"/>
                <a:cs typeface="Arial"/>
              </a:rPr>
              <a:t> aux enfants et aux </a:t>
            </a:r>
            <a:r>
              <a:rPr lang="en-US" sz="1400" b="1" err="1">
                <a:latin typeface="Arial Black"/>
                <a:cs typeface="Arial"/>
              </a:rPr>
              <a:t>personnes</a:t>
            </a:r>
            <a:r>
              <a:rPr lang="en-US" sz="1400" b="1">
                <a:latin typeface="Arial Black"/>
                <a:cs typeface="Arial"/>
              </a:rPr>
              <a:t> les plus </a:t>
            </a:r>
            <a:r>
              <a:rPr lang="en-US" sz="1400" b="1" err="1">
                <a:latin typeface="Arial Black"/>
                <a:cs typeface="Arial"/>
              </a:rPr>
              <a:t>fragiles</a:t>
            </a:r>
            <a:r>
              <a:rPr lang="en-US" sz="1400" b="1">
                <a:latin typeface="Arial Black"/>
                <a:cs typeface="Arial"/>
              </a:rPr>
              <a:t> , </a:t>
            </a:r>
            <a:r>
              <a:rPr lang="en-US" sz="1400" b="1" err="1">
                <a:latin typeface="Arial Black"/>
                <a:cs typeface="Arial"/>
              </a:rPr>
              <a:t>l’accès</a:t>
            </a:r>
            <a:r>
              <a:rPr lang="en-US" sz="1400" b="1">
                <a:latin typeface="Arial Black"/>
                <a:cs typeface="Arial"/>
              </a:rPr>
              <a:t> à </a:t>
            </a:r>
            <a:r>
              <a:rPr lang="en-US" sz="1400" b="1" err="1">
                <a:latin typeface="Arial Black"/>
                <a:cs typeface="Arial"/>
              </a:rPr>
              <a:t>une</a:t>
            </a:r>
            <a:r>
              <a:rPr lang="en-US" sz="1400" b="1">
                <a:latin typeface="Arial Black"/>
                <a:cs typeface="Arial"/>
              </a:rPr>
              <a:t> alimentation suffisante et de </a:t>
            </a:r>
            <a:r>
              <a:rPr lang="en-US" sz="1400" b="1" err="1">
                <a:latin typeface="Arial Black"/>
                <a:cs typeface="Arial"/>
              </a:rPr>
              <a:t>qualité</a:t>
            </a:r>
            <a:r>
              <a:rPr lang="en-US" sz="1400" b="1">
                <a:latin typeface="Arial Black"/>
                <a:cs typeface="Arial"/>
              </a:rPr>
              <a:t> </a:t>
            </a:r>
            <a:r>
              <a:rPr lang="en-US" sz="1400" b="1" err="1">
                <a:latin typeface="Arial Black"/>
                <a:cs typeface="Arial"/>
              </a:rPr>
              <a:t>toute</a:t>
            </a:r>
            <a:r>
              <a:rPr lang="en-US" sz="1400" b="1">
                <a:latin typeface="Arial Black"/>
                <a:cs typeface="Arial"/>
              </a:rPr>
              <a:t> </a:t>
            </a:r>
            <a:r>
              <a:rPr lang="en-US" sz="1400" b="1" err="1">
                <a:latin typeface="Arial Black"/>
                <a:cs typeface="Arial"/>
              </a:rPr>
              <a:t>l’année</a:t>
            </a:r>
            <a:r>
              <a:rPr lang="en-US" sz="1400" b="1">
                <a:latin typeface="Arial Black"/>
                <a:cs typeface="Arial"/>
              </a:rPr>
              <a:t> : </a:t>
            </a:r>
            <a:r>
              <a:rPr lang="en-US" sz="1400" b="1" err="1">
                <a:latin typeface="Arial Black"/>
                <a:cs typeface="Arial"/>
              </a:rPr>
              <a:t>manger</a:t>
            </a:r>
            <a:r>
              <a:rPr lang="en-US" sz="1400" b="1">
                <a:latin typeface="Arial Black"/>
                <a:cs typeface="Arial"/>
              </a:rPr>
              <a:t> à </a:t>
            </a:r>
            <a:r>
              <a:rPr lang="en-US" sz="1400" b="1" err="1">
                <a:latin typeface="Arial Black"/>
                <a:cs typeface="Arial"/>
              </a:rPr>
              <a:t>leur</a:t>
            </a:r>
            <a:r>
              <a:rPr lang="en-US" sz="1400" b="1">
                <a:latin typeface="Arial Black"/>
                <a:cs typeface="Arial"/>
              </a:rPr>
              <a:t> </a:t>
            </a:r>
            <a:r>
              <a:rPr lang="en-US" sz="1400" b="1" err="1">
                <a:latin typeface="Arial Black"/>
                <a:cs typeface="Arial"/>
              </a:rPr>
              <a:t>faim</a:t>
            </a:r>
            <a:r>
              <a:rPr lang="en-US" sz="1400" b="1">
                <a:latin typeface="Arial Black"/>
                <a:cs typeface="Arial"/>
              </a:rPr>
              <a:t> et de bons </a:t>
            </a:r>
            <a:r>
              <a:rPr lang="en-US" sz="1400" b="1" err="1">
                <a:latin typeface="Arial Black"/>
                <a:cs typeface="Arial"/>
              </a:rPr>
              <a:t>produits</a:t>
            </a:r>
            <a:r>
              <a:rPr lang="en-US" sz="1400" b="1">
                <a:latin typeface="Arial Black"/>
                <a:cs typeface="Arial"/>
              </a:rPr>
              <a:t> . </a:t>
            </a:r>
          </a:p>
          <a:p>
            <a:r>
              <a:rPr lang="en-US" sz="1400" b="1">
                <a:latin typeface="Arial Black"/>
                <a:cs typeface="Arial"/>
              </a:rPr>
              <a:t>Pour </a:t>
            </a:r>
            <a:r>
              <a:rPr lang="en-US" sz="1400" b="1" err="1">
                <a:latin typeface="Arial Black"/>
                <a:cs typeface="Arial"/>
              </a:rPr>
              <a:t>cela</a:t>
            </a:r>
            <a:r>
              <a:rPr lang="en-US" sz="1400" b="1">
                <a:latin typeface="Arial Black"/>
                <a:cs typeface="Arial"/>
              </a:rPr>
              <a:t> il faut encourager </a:t>
            </a:r>
            <a:r>
              <a:rPr lang="en-US" sz="1400" b="1" err="1">
                <a:latin typeface="Arial Black"/>
                <a:cs typeface="Arial"/>
              </a:rPr>
              <a:t>l’agriculture</a:t>
            </a:r>
            <a:r>
              <a:rPr lang="en-US" sz="1400" b="1">
                <a:latin typeface="Arial Black"/>
                <a:cs typeface="Arial"/>
              </a:rPr>
              <a:t> , et donne</a:t>
            </a:r>
            <a:r>
              <a:rPr lang="en-US" sz="1400" b="1">
                <a:latin typeface="Arial Black"/>
              </a:rPr>
              <a:t>r les </a:t>
            </a:r>
            <a:r>
              <a:rPr lang="en-US" sz="1400" b="1" err="1">
                <a:latin typeface="Arial Black"/>
              </a:rPr>
              <a:t>moyens</a:t>
            </a:r>
            <a:r>
              <a:rPr lang="en-US" sz="1400" b="1">
                <a:latin typeface="Arial Black"/>
              </a:rPr>
              <a:t> aux </a:t>
            </a:r>
            <a:r>
              <a:rPr lang="en-US" sz="1400" b="1" err="1">
                <a:latin typeface="Arial Black"/>
              </a:rPr>
              <a:t>agriculteurs</a:t>
            </a:r>
            <a:r>
              <a:rPr lang="en-US" sz="1400" b="1">
                <a:latin typeface="Arial Black"/>
              </a:rPr>
              <a:t> de </a:t>
            </a:r>
            <a:r>
              <a:rPr lang="en-US" sz="1400" b="1" err="1">
                <a:latin typeface="Arial Black"/>
              </a:rPr>
              <a:t>pouvoir</a:t>
            </a:r>
            <a:r>
              <a:rPr lang="en-US" sz="1400" b="1">
                <a:latin typeface="Arial Black"/>
              </a:rPr>
              <a:t> assurer </a:t>
            </a:r>
            <a:r>
              <a:rPr lang="en-US" sz="1400" b="1" err="1">
                <a:latin typeface="Arial Black"/>
              </a:rPr>
              <a:t>une</a:t>
            </a:r>
            <a:r>
              <a:rPr lang="en-US" sz="1400" b="1">
                <a:latin typeface="Arial Black"/>
              </a:rPr>
              <a:t> bonne </a:t>
            </a:r>
            <a:r>
              <a:rPr lang="en-US" sz="1400" b="1" err="1">
                <a:latin typeface="Arial Black"/>
              </a:rPr>
              <a:t>productivité</a:t>
            </a:r>
            <a:r>
              <a:rPr lang="en-US" sz="1400" b="1">
                <a:latin typeface="Arial Black"/>
              </a:rPr>
              <a:t> </a:t>
            </a:r>
            <a:r>
              <a:rPr lang="en-US" sz="1400" b="1" err="1">
                <a:latin typeface="Arial Black"/>
              </a:rPr>
              <a:t>agricole</a:t>
            </a:r>
            <a:r>
              <a:rPr lang="en-US" sz="1400" b="1">
                <a:latin typeface="Arial Black"/>
              </a:rPr>
              <a:t> , que </a:t>
            </a:r>
            <a:r>
              <a:rPr lang="en-US" sz="1400" b="1" err="1">
                <a:latin typeface="Arial Black"/>
              </a:rPr>
              <a:t>ce</a:t>
            </a:r>
            <a:r>
              <a:rPr lang="en-US" sz="1400" b="1">
                <a:latin typeface="Arial Black"/>
              </a:rPr>
              <a:t> </a:t>
            </a:r>
            <a:r>
              <a:rPr lang="en-US" sz="1400" b="1" err="1">
                <a:latin typeface="Arial Black"/>
              </a:rPr>
              <a:t>soit</a:t>
            </a:r>
            <a:r>
              <a:rPr lang="en-US" sz="1400" b="1">
                <a:latin typeface="Arial Black"/>
              </a:rPr>
              <a:t> </a:t>
            </a:r>
            <a:r>
              <a:rPr lang="en-US" sz="1400" b="1" err="1">
                <a:latin typeface="Arial Black"/>
              </a:rPr>
              <a:t>l’accès</a:t>
            </a:r>
            <a:r>
              <a:rPr lang="en-US" sz="1400" b="1">
                <a:latin typeface="Arial Black"/>
              </a:rPr>
              <a:t> aux </a:t>
            </a:r>
            <a:r>
              <a:rPr lang="en-US" sz="1400" b="1" err="1">
                <a:latin typeface="Arial Black"/>
              </a:rPr>
              <a:t>terres</a:t>
            </a:r>
            <a:r>
              <a:rPr lang="en-US" sz="1400" b="1">
                <a:latin typeface="Arial Black"/>
              </a:rPr>
              <a:t> , aux technologies et aux </a:t>
            </a:r>
            <a:r>
              <a:rPr lang="en-US" sz="1400" b="1" err="1">
                <a:latin typeface="Arial Black"/>
              </a:rPr>
              <a:t>marchés</a:t>
            </a:r>
            <a:r>
              <a:rPr lang="en-US" sz="1400" b="1">
                <a:latin typeface="Arial Black"/>
              </a:rPr>
              <a:t> . </a:t>
            </a:r>
            <a:endParaRPr lang="en-US" sz="1400" b="1">
              <a:latin typeface="Arial Black"/>
              <a:cs typeface="Calibri"/>
            </a:endParaRPr>
          </a:p>
        </p:txBody>
      </p:sp>
      <p:pic>
        <p:nvPicPr>
          <p:cNvPr id="6" name="Image 6">
            <a:extLst>
              <a:ext uri="{FF2B5EF4-FFF2-40B4-BE49-F238E27FC236}">
                <a16:creationId xmlns:a16="http://schemas.microsoft.com/office/drawing/2014/main" id="{8BB32411-4036-44BB-ADFB-DA3773096213}"/>
              </a:ext>
            </a:extLst>
          </p:cNvPr>
          <p:cNvPicPr>
            <a:picLocks noChangeAspect="1"/>
          </p:cNvPicPr>
          <p:nvPr/>
        </p:nvPicPr>
        <p:blipFill>
          <a:blip r:embed="rId2"/>
          <a:stretch>
            <a:fillRect/>
          </a:stretch>
        </p:blipFill>
        <p:spPr>
          <a:xfrm>
            <a:off x="3774" y="-11502"/>
            <a:ext cx="4492564" cy="2927230"/>
          </a:xfrm>
          <a:prstGeom prst="rect">
            <a:avLst/>
          </a:prstGeom>
        </p:spPr>
      </p:pic>
    </p:spTree>
    <p:extLst>
      <p:ext uri="{BB962C8B-B14F-4D97-AF65-F5344CB8AC3E}">
        <p14:creationId xmlns:p14="http://schemas.microsoft.com/office/powerpoint/2010/main" val="13010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Une image contenant personne&#10;&#10;Description générée automatiquement">
            <a:extLst>
              <a:ext uri="{FF2B5EF4-FFF2-40B4-BE49-F238E27FC236}">
                <a16:creationId xmlns:a16="http://schemas.microsoft.com/office/drawing/2014/main" id="{FE89495A-28E7-4D4A-8D08-E529E235775C}"/>
              </a:ext>
            </a:extLst>
          </p:cNvPr>
          <p:cNvPicPr>
            <a:picLocks noChangeAspect="1"/>
          </p:cNvPicPr>
          <p:nvPr/>
        </p:nvPicPr>
        <p:blipFill>
          <a:blip r:embed="rId2"/>
          <a:stretch>
            <a:fillRect/>
          </a:stretch>
        </p:blipFill>
        <p:spPr>
          <a:xfrm>
            <a:off x="564132" y="669266"/>
            <a:ext cx="6218567" cy="5519467"/>
          </a:xfrm>
          <a:prstGeom prst="rect">
            <a:avLst/>
          </a:prstGeom>
        </p:spPr>
      </p:pic>
      <p:sp>
        <p:nvSpPr>
          <p:cNvPr id="3" name="ZoneTexte 2">
            <a:extLst>
              <a:ext uri="{FF2B5EF4-FFF2-40B4-BE49-F238E27FC236}">
                <a16:creationId xmlns:a16="http://schemas.microsoft.com/office/drawing/2014/main" id="{6BF411D5-AD3D-480F-A7EC-E27B9AC584B3}"/>
              </a:ext>
            </a:extLst>
          </p:cNvPr>
          <p:cNvSpPr txBox="1"/>
          <p:nvPr/>
        </p:nvSpPr>
        <p:spPr>
          <a:xfrm>
            <a:off x="6967267" y="2754702"/>
            <a:ext cx="517297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Arial Black"/>
                <a:cs typeface="Calibri"/>
              </a:rPr>
              <a:t>Les femmes et les enfants sont les personnes les plus touchées par la famine . 690 millions de personnes souffrent de la faim dans le monde </a:t>
            </a:r>
            <a:endParaRPr lang="fr-FR">
              <a:cs typeface="Calibri"/>
            </a:endParaRPr>
          </a:p>
        </p:txBody>
      </p:sp>
    </p:spTree>
    <p:extLst>
      <p:ext uri="{BB962C8B-B14F-4D97-AF65-F5344CB8AC3E}">
        <p14:creationId xmlns:p14="http://schemas.microsoft.com/office/powerpoint/2010/main" val="421559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18237-7AD1-4DF1-A51E-95DA318C150D}"/>
              </a:ext>
            </a:extLst>
          </p:cNvPr>
          <p:cNvSpPr>
            <a:spLocks noGrp="1"/>
          </p:cNvSpPr>
          <p:nvPr>
            <p:ph type="title"/>
          </p:nvPr>
        </p:nvSpPr>
        <p:spPr/>
        <p:txBody>
          <a:bodyPr/>
          <a:lstStyle/>
          <a:p>
            <a:r>
              <a:rPr lang="fr-FR" dirty="0">
                <a:cs typeface="Calibri Light"/>
              </a:rPr>
              <a:t>              </a:t>
            </a:r>
            <a:r>
              <a:rPr lang="fr-FR" sz="4800" u="sng" dirty="0">
                <a:latin typeface="Arial"/>
                <a:cs typeface="Calibri Light"/>
              </a:rPr>
              <a:t>Le développement durable</a:t>
            </a:r>
            <a:endParaRPr lang="fr-FR" sz="4800" u="sng" dirty="0">
              <a:latin typeface="Arial"/>
              <a:cs typeface="Arial"/>
            </a:endParaRPr>
          </a:p>
        </p:txBody>
      </p:sp>
      <p:pic>
        <p:nvPicPr>
          <p:cNvPr id="5" name="Image 5">
            <a:extLst>
              <a:ext uri="{FF2B5EF4-FFF2-40B4-BE49-F238E27FC236}">
                <a16:creationId xmlns:a16="http://schemas.microsoft.com/office/drawing/2014/main" id="{2A9AAB34-DF82-4BA8-878E-19560C025D94}"/>
              </a:ext>
            </a:extLst>
          </p:cNvPr>
          <p:cNvPicPr>
            <a:picLocks noGrp="1" noChangeAspect="1"/>
          </p:cNvPicPr>
          <p:nvPr>
            <p:ph sz="half" idx="1"/>
          </p:nvPr>
        </p:nvPicPr>
        <p:blipFill>
          <a:blip r:embed="rId2"/>
          <a:stretch>
            <a:fillRect/>
          </a:stretch>
        </p:blipFill>
        <p:spPr>
          <a:xfrm>
            <a:off x="254569" y="1610879"/>
            <a:ext cx="5514974" cy="4881472"/>
          </a:xfrm>
        </p:spPr>
      </p:pic>
      <p:sp>
        <p:nvSpPr>
          <p:cNvPr id="4" name="Espace réservé du contenu 3">
            <a:extLst>
              <a:ext uri="{FF2B5EF4-FFF2-40B4-BE49-F238E27FC236}">
                <a16:creationId xmlns:a16="http://schemas.microsoft.com/office/drawing/2014/main" id="{CE541CCD-98EB-47C3-90F2-0BC6CF36ADB9}"/>
              </a:ext>
            </a:extLst>
          </p:cNvPr>
          <p:cNvSpPr>
            <a:spLocks noGrp="1"/>
          </p:cNvSpPr>
          <p:nvPr>
            <p:ph sz="half" idx="2"/>
          </p:nvPr>
        </p:nvSpPr>
        <p:spPr>
          <a:xfrm>
            <a:off x="6172200" y="1825625"/>
            <a:ext cx="5181600" cy="4538244"/>
          </a:xfrm>
        </p:spPr>
        <p:txBody>
          <a:bodyPr vert="horz" lIns="91440" tIns="45720" rIns="91440" bIns="45720" rtlCol="0" anchor="t">
            <a:normAutofit fontScale="85000" lnSpcReduction="20000"/>
          </a:bodyPr>
          <a:lstStyle/>
          <a:p>
            <a:r>
              <a:rPr lang="fr-FR">
                <a:ea typeface="+mn-lt"/>
                <a:cs typeface="+mn-lt"/>
              </a:rPr>
              <a:t>Le développement durable est un concept que l’on résume aujourd’hui d’une simple phrase: «Un développement qui répond aux besoins du présent sans compromettre la capacité des générations futures à répondre aux leurs».</a:t>
            </a:r>
            <a:endParaRPr lang="fr-FR">
              <a:cs typeface="Calibri" panose="020F0502020204030204"/>
            </a:endParaRPr>
          </a:p>
          <a:p>
            <a:r>
              <a:rPr lang="fr-FR">
                <a:ea typeface="+mn-lt"/>
                <a:cs typeface="+mn-lt"/>
              </a:rPr>
              <a:t>Les modes de production et de consommation doivent respecter l’environnement humain ou naturel ,et permettre à tous les habitants de la Terre de satisfaire leurs besoins fondamentaux: se nourrir, se loger, se vêtir, s’instruire, travailler, vivre dans un environnement sain .</a:t>
            </a:r>
            <a:endParaRPr lang="fr-FR"/>
          </a:p>
          <a:p>
            <a:endParaRPr lang="fr-FR">
              <a:cs typeface="Calibri"/>
            </a:endParaRPr>
          </a:p>
        </p:txBody>
      </p:sp>
    </p:spTree>
    <p:extLst>
      <p:ext uri="{BB962C8B-B14F-4D97-AF65-F5344CB8AC3E}">
        <p14:creationId xmlns:p14="http://schemas.microsoft.com/office/powerpoint/2010/main" val="265277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DB4BB-6EDB-4909-94C8-955CBBC094F4}"/>
              </a:ext>
            </a:extLst>
          </p:cNvPr>
          <p:cNvSpPr>
            <a:spLocks noGrp="1"/>
          </p:cNvSpPr>
          <p:nvPr>
            <p:ph type="title"/>
          </p:nvPr>
        </p:nvSpPr>
        <p:spPr>
          <a:xfrm>
            <a:off x="636917" y="365125"/>
            <a:ext cx="10716883" cy="1339940"/>
          </a:xfrm>
        </p:spPr>
        <p:txBody>
          <a:bodyPr/>
          <a:lstStyle/>
          <a:p>
            <a:r>
              <a:rPr lang="fr-FR" dirty="0">
                <a:cs typeface="Calibri Light"/>
              </a:rPr>
              <a:t>                               </a:t>
            </a:r>
            <a:r>
              <a:rPr lang="fr-FR" sz="4800" dirty="0">
                <a:latin typeface="Arial"/>
                <a:cs typeface="Calibri Light"/>
              </a:rPr>
              <a:t> </a:t>
            </a:r>
            <a:r>
              <a:rPr lang="fr-FR" sz="4800" u="sng" dirty="0">
                <a:latin typeface="Arial"/>
                <a:cs typeface="Calibri Light"/>
              </a:rPr>
              <a:t>Le climat</a:t>
            </a:r>
            <a:endParaRPr lang="fr-FR" sz="4800" u="sng" dirty="0">
              <a:latin typeface="Arial"/>
              <a:cs typeface="Arial"/>
            </a:endParaRPr>
          </a:p>
        </p:txBody>
      </p:sp>
      <p:pic>
        <p:nvPicPr>
          <p:cNvPr id="5" name="Image 5" descr="Une image contenant personne&#10;&#10;Description générée automatiquement">
            <a:extLst>
              <a:ext uri="{FF2B5EF4-FFF2-40B4-BE49-F238E27FC236}">
                <a16:creationId xmlns:a16="http://schemas.microsoft.com/office/drawing/2014/main" id="{B6F740D6-6965-4075-89FF-DDC99FEFFE62}"/>
              </a:ext>
            </a:extLst>
          </p:cNvPr>
          <p:cNvPicPr>
            <a:picLocks noGrp="1" noChangeAspect="1"/>
          </p:cNvPicPr>
          <p:nvPr>
            <p:ph sz="half" idx="1"/>
          </p:nvPr>
        </p:nvPicPr>
        <p:blipFill>
          <a:blip r:embed="rId2"/>
          <a:stretch>
            <a:fillRect/>
          </a:stretch>
        </p:blipFill>
        <p:spPr>
          <a:xfrm>
            <a:off x="7726752" y="-4685"/>
            <a:ext cx="4401628" cy="2189131"/>
          </a:xfrm>
        </p:spPr>
      </p:pic>
      <p:sp>
        <p:nvSpPr>
          <p:cNvPr id="4" name="Espace réservé du contenu 3">
            <a:extLst>
              <a:ext uri="{FF2B5EF4-FFF2-40B4-BE49-F238E27FC236}">
                <a16:creationId xmlns:a16="http://schemas.microsoft.com/office/drawing/2014/main" id="{8896CEAC-B706-4CFD-99A2-247D3ACBE1B3}"/>
              </a:ext>
            </a:extLst>
          </p:cNvPr>
          <p:cNvSpPr>
            <a:spLocks noGrp="1"/>
          </p:cNvSpPr>
          <p:nvPr>
            <p:ph sz="half" idx="2"/>
          </p:nvPr>
        </p:nvSpPr>
        <p:spPr>
          <a:xfrm>
            <a:off x="90579" y="2242567"/>
            <a:ext cx="11910201" cy="4423226"/>
          </a:xfrm>
        </p:spPr>
        <p:txBody>
          <a:bodyPr vert="horz" lIns="91440" tIns="45720" rIns="91440" bIns="45720" rtlCol="0" anchor="t">
            <a:noAutofit/>
          </a:bodyPr>
          <a:lstStyle/>
          <a:p>
            <a:r>
              <a:rPr lang="fr-FR" sz="1600">
                <a:latin typeface="Arial Black"/>
                <a:ea typeface="+mn-lt"/>
                <a:cs typeface="+mn-lt"/>
              </a:rPr>
              <a:t>Le climat actuel est considéré comme anormal par rapport à celui des précédents millénaires. Ce changement climatique a des causes naturelles et des causes humaines. Il serait dû à l’accumulation des gaz à effet de serre dans l’atmosphère.</a:t>
            </a:r>
            <a:endParaRPr lang="fr-FR" sz="1600">
              <a:latin typeface="Arial Black"/>
              <a:cs typeface="Calibri" panose="020F0502020204030204"/>
            </a:endParaRPr>
          </a:p>
          <a:p>
            <a:r>
              <a:rPr lang="fr-FR" sz="1600">
                <a:latin typeface="Arial Black"/>
                <a:ea typeface="+mn-lt"/>
                <a:cs typeface="+mn-lt"/>
              </a:rPr>
              <a:t>Les activités humaines comme l’utilisation des énergies fossiles, la déforestation, et l’urbanisation sont responsables d’une concentration excessive des gaz à effet de serre dans l’atmosphère. </a:t>
            </a:r>
            <a:endParaRPr lang="fr-FR" sz="1600">
              <a:latin typeface="Arial Black"/>
            </a:endParaRPr>
          </a:p>
          <a:p>
            <a:r>
              <a:rPr lang="fr-FR" sz="1600">
                <a:latin typeface="Arial Black"/>
                <a:ea typeface="+mn-lt"/>
                <a:cs typeface="+mn-lt"/>
              </a:rPr>
              <a:t>Aujourd’hui c’est 30 milliards de tonnes émises. En piégeant la chaleur émise par les rayons du soleil , c’est cette concentration excessive des gaz à effet de serre qui provoque un réchauffement climatique aussi rapide.</a:t>
            </a:r>
            <a:endParaRPr lang="fr-FR" sz="1600">
              <a:latin typeface="Arial Black"/>
            </a:endParaRPr>
          </a:p>
          <a:p>
            <a:r>
              <a:rPr lang="fr-FR" sz="1600">
                <a:latin typeface="Arial Black"/>
                <a:ea typeface="+mn-lt"/>
                <a:cs typeface="+mn-lt"/>
              </a:rPr>
              <a:t>Cette augmentation a commencé à s’accélérer au début du XX° siècle. Des scientifiques annoncent même que d’</a:t>
            </a:r>
            <a:r>
              <a:rPr lang="fr-FR" sz="1600" err="1">
                <a:latin typeface="Arial Black"/>
                <a:ea typeface="+mn-lt"/>
                <a:cs typeface="+mn-lt"/>
              </a:rPr>
              <a:t>içi</a:t>
            </a:r>
            <a:r>
              <a:rPr lang="fr-FR" sz="1600">
                <a:latin typeface="Arial Black"/>
                <a:ea typeface="+mn-lt"/>
                <a:cs typeface="+mn-lt"/>
              </a:rPr>
              <a:t> 2100 , la température pourrait encore augmenter de 4°C .</a:t>
            </a:r>
            <a:endParaRPr lang="fr-FR" sz="1600">
              <a:latin typeface="Arial Black"/>
            </a:endParaRPr>
          </a:p>
          <a:p>
            <a:r>
              <a:rPr lang="fr-FR" sz="1600">
                <a:latin typeface="Arial Black"/>
                <a:ea typeface="+mn-lt"/>
                <a:cs typeface="+mn-lt"/>
              </a:rPr>
              <a:t>L’augmentation de la température de la Terre est responsable du réchauffement des océans, et de la fonte des glaciers et banquises , la montée des eaux , les inondations, les incendies de forêts , la sécheresse et l’érosion du littoral .</a:t>
            </a:r>
            <a:endParaRPr lang="fr-FR" sz="1600">
              <a:latin typeface="Arial Black"/>
            </a:endParaRPr>
          </a:p>
          <a:p>
            <a:r>
              <a:rPr lang="fr-FR" sz="1600">
                <a:latin typeface="Arial Black"/>
                <a:ea typeface="+mn-lt"/>
                <a:cs typeface="+mn-lt"/>
              </a:rPr>
              <a:t>Certains pays ont déjà pris des dispositions pour réduire leurs émissions des gaz à effet de serre .</a:t>
            </a:r>
            <a:endParaRPr lang="fr-FR" sz="1600">
              <a:latin typeface="Arial Black"/>
            </a:endParaRPr>
          </a:p>
          <a:p>
            <a:r>
              <a:rPr lang="fr-FR" sz="1600">
                <a:latin typeface="Arial Black"/>
                <a:ea typeface="+mn-lt"/>
                <a:cs typeface="+mn-lt"/>
              </a:rPr>
              <a:t>Le protocole de Kyoto entré en vigueur en 2005 réunit justement bon nombre de pays soucieux et désireux de lutter contre le réchauffement climatique .</a:t>
            </a:r>
            <a:endParaRPr lang="fr-FR" sz="1600">
              <a:latin typeface="Arial Black"/>
            </a:endParaRPr>
          </a:p>
          <a:p>
            <a:endParaRPr lang="fr-FR" sz="1600">
              <a:cs typeface="Calibri"/>
            </a:endParaRPr>
          </a:p>
        </p:txBody>
      </p:sp>
      <p:pic>
        <p:nvPicPr>
          <p:cNvPr id="6" name="Image 6">
            <a:extLst>
              <a:ext uri="{FF2B5EF4-FFF2-40B4-BE49-F238E27FC236}">
                <a16:creationId xmlns:a16="http://schemas.microsoft.com/office/drawing/2014/main" id="{5698BC4A-D3C5-4425-8ADE-0870195B1960}"/>
              </a:ext>
            </a:extLst>
          </p:cNvPr>
          <p:cNvPicPr>
            <a:picLocks noChangeAspect="1"/>
          </p:cNvPicPr>
          <p:nvPr/>
        </p:nvPicPr>
        <p:blipFill>
          <a:blip r:embed="rId2"/>
          <a:stretch>
            <a:fillRect/>
          </a:stretch>
        </p:blipFill>
        <p:spPr>
          <a:xfrm>
            <a:off x="85186" y="-1887"/>
            <a:ext cx="4387250" cy="2246641"/>
          </a:xfrm>
          <a:prstGeom prst="rect">
            <a:avLst/>
          </a:prstGeom>
        </p:spPr>
      </p:pic>
    </p:spTree>
    <p:extLst>
      <p:ext uri="{BB962C8B-B14F-4D97-AF65-F5344CB8AC3E}">
        <p14:creationId xmlns:p14="http://schemas.microsoft.com/office/powerpoint/2010/main" val="51309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60C3A-F439-4AEA-9720-2E189496A7CA}"/>
              </a:ext>
            </a:extLst>
          </p:cNvPr>
          <p:cNvSpPr>
            <a:spLocks noGrp="1"/>
          </p:cNvSpPr>
          <p:nvPr>
            <p:ph type="title"/>
          </p:nvPr>
        </p:nvSpPr>
        <p:spPr/>
        <p:txBody>
          <a:bodyPr/>
          <a:lstStyle/>
          <a:p>
            <a:r>
              <a:rPr lang="fr-FR" dirty="0">
                <a:ea typeface="+mj-lt"/>
                <a:cs typeface="+mj-lt"/>
              </a:rPr>
              <a:t>   </a:t>
            </a:r>
            <a:r>
              <a:rPr lang="fr-FR" u="sng" dirty="0">
                <a:ea typeface="+mj-lt"/>
                <a:cs typeface="+mj-lt"/>
              </a:rPr>
              <a:t>Sécurité alimentaire et agriculture durable</a:t>
            </a:r>
            <a:endParaRPr lang="fr-FR" u="sng" dirty="0">
              <a:cs typeface="Calibri Light"/>
            </a:endParaRPr>
          </a:p>
        </p:txBody>
      </p:sp>
      <p:sp>
        <p:nvSpPr>
          <p:cNvPr id="3" name="Espace réservé du contenu 2">
            <a:extLst>
              <a:ext uri="{FF2B5EF4-FFF2-40B4-BE49-F238E27FC236}">
                <a16:creationId xmlns:a16="http://schemas.microsoft.com/office/drawing/2014/main" id="{BBC53C5E-9E08-4306-BB3D-C37C4245A5FE}"/>
              </a:ext>
            </a:extLst>
          </p:cNvPr>
          <p:cNvSpPr>
            <a:spLocks noGrp="1"/>
          </p:cNvSpPr>
          <p:nvPr>
            <p:ph sz="half" idx="1"/>
          </p:nvPr>
        </p:nvSpPr>
        <p:spPr>
          <a:xfrm>
            <a:off x="133710" y="1653097"/>
            <a:ext cx="7654505" cy="5156469"/>
          </a:xfrm>
        </p:spPr>
        <p:txBody>
          <a:bodyPr vert="horz" lIns="91440" tIns="45720" rIns="91440" bIns="45720" rtlCol="0" anchor="t">
            <a:noAutofit/>
          </a:bodyPr>
          <a:lstStyle/>
          <a:p>
            <a:r>
              <a:rPr lang="fr-FR" sz="2000">
                <a:latin typeface="Arial Black"/>
                <a:ea typeface="+mn-lt"/>
                <a:cs typeface="+mn-lt"/>
              </a:rPr>
              <a:t>L’agriculture doit être plus durable et performante sur les plan économique , social , et environnemental afin d’assurer la sécurité alimentaire et la santé des individus  mais aussi le développement des pays .Pour cela les pays doivent :</a:t>
            </a:r>
            <a:endParaRPr lang="fr-FR" sz="2000">
              <a:latin typeface="Arial Black"/>
              <a:cs typeface="Calibri" panose="020F0502020204030204"/>
            </a:endParaRPr>
          </a:p>
          <a:p>
            <a:r>
              <a:rPr lang="fr-FR" sz="2000">
                <a:latin typeface="Arial Black"/>
                <a:ea typeface="+mn-lt"/>
                <a:cs typeface="+mn-lt"/>
              </a:rPr>
              <a:t> Donner une place de choix aux agriculteurs et à la ruralité ...</a:t>
            </a:r>
            <a:endParaRPr lang="fr-FR" sz="2000">
              <a:latin typeface="Arial Black"/>
            </a:endParaRPr>
          </a:p>
          <a:p>
            <a:r>
              <a:rPr lang="fr-FR" sz="2000">
                <a:latin typeface="Arial Black"/>
                <a:ea typeface="+mn-lt"/>
                <a:cs typeface="+mn-lt"/>
              </a:rPr>
              <a:t> Améliorer la production et les rendements alimentaires. ...</a:t>
            </a:r>
            <a:endParaRPr lang="fr-FR" sz="2000">
              <a:latin typeface="Arial Black"/>
            </a:endParaRPr>
          </a:p>
          <a:p>
            <a:r>
              <a:rPr lang="fr-FR" sz="2000">
                <a:latin typeface="Arial Black"/>
                <a:ea typeface="+mn-lt"/>
                <a:cs typeface="+mn-lt"/>
              </a:rPr>
              <a:t>Favoriser la biodiversité ...</a:t>
            </a:r>
            <a:endParaRPr lang="fr-FR" sz="2000">
              <a:latin typeface="Arial Black"/>
            </a:endParaRPr>
          </a:p>
          <a:p>
            <a:r>
              <a:rPr lang="fr-FR" sz="2000">
                <a:latin typeface="Arial Black"/>
                <a:ea typeface="+mn-lt"/>
                <a:cs typeface="+mn-lt"/>
              </a:rPr>
              <a:t>Préserver la santé des sols. …</a:t>
            </a:r>
            <a:endParaRPr lang="fr-FR" sz="2000">
              <a:latin typeface="Arial Black"/>
            </a:endParaRPr>
          </a:p>
          <a:p>
            <a:r>
              <a:rPr lang="fr-FR" sz="2000">
                <a:latin typeface="Arial Black"/>
                <a:ea typeface="+mn-lt"/>
                <a:cs typeface="+mn-lt"/>
              </a:rPr>
              <a:t> Choisir des méthodes écologiques pour lutter contre les parasites. ...</a:t>
            </a:r>
            <a:endParaRPr lang="fr-FR" sz="2000">
              <a:latin typeface="Arial Black"/>
            </a:endParaRPr>
          </a:p>
          <a:p>
            <a:r>
              <a:rPr lang="fr-FR" sz="2000">
                <a:latin typeface="Arial Black"/>
                <a:ea typeface="+mn-lt"/>
                <a:cs typeface="+mn-lt"/>
              </a:rPr>
              <a:t> Développer la résistance des systèmes alimentaires.</a:t>
            </a:r>
            <a:endParaRPr lang="fr-FR" sz="2000">
              <a:latin typeface="Arial Black"/>
            </a:endParaRPr>
          </a:p>
          <a:p>
            <a:endParaRPr lang="fr-FR" sz="2000">
              <a:latin typeface="Arial Black"/>
            </a:endParaRPr>
          </a:p>
          <a:p>
            <a:endParaRPr lang="fr-FR"/>
          </a:p>
          <a:p>
            <a:endParaRPr lang="fr-FR">
              <a:cs typeface="Calibri"/>
            </a:endParaRPr>
          </a:p>
        </p:txBody>
      </p:sp>
      <p:pic>
        <p:nvPicPr>
          <p:cNvPr id="5" name="Image 5">
            <a:extLst>
              <a:ext uri="{FF2B5EF4-FFF2-40B4-BE49-F238E27FC236}">
                <a16:creationId xmlns:a16="http://schemas.microsoft.com/office/drawing/2014/main" id="{ED2D08D0-AFF7-42DF-97E3-ECDA180F75A0}"/>
              </a:ext>
            </a:extLst>
          </p:cNvPr>
          <p:cNvPicPr>
            <a:picLocks noGrp="1" noChangeAspect="1"/>
          </p:cNvPicPr>
          <p:nvPr>
            <p:ph sz="half" idx="2"/>
          </p:nvPr>
        </p:nvPicPr>
        <p:blipFill>
          <a:blip r:embed="rId2"/>
          <a:stretch>
            <a:fillRect/>
          </a:stretch>
        </p:blipFill>
        <p:spPr>
          <a:xfrm>
            <a:off x="10208003" y="1696228"/>
            <a:ext cx="1782637" cy="2396018"/>
          </a:xfrm>
        </p:spPr>
      </p:pic>
      <p:pic>
        <p:nvPicPr>
          <p:cNvPr id="4" name="Image 5" descr="Une image contenant herbe, ciel, extérieur, thé&#10;&#10;Description générée automatiquement">
            <a:extLst>
              <a:ext uri="{FF2B5EF4-FFF2-40B4-BE49-F238E27FC236}">
                <a16:creationId xmlns:a16="http://schemas.microsoft.com/office/drawing/2014/main" id="{06775876-12E7-497D-ACB5-BAC00176792C}"/>
              </a:ext>
            </a:extLst>
          </p:cNvPr>
          <p:cNvPicPr>
            <a:picLocks noChangeAspect="1"/>
          </p:cNvPicPr>
          <p:nvPr/>
        </p:nvPicPr>
        <p:blipFill>
          <a:blip r:embed="rId3"/>
          <a:stretch>
            <a:fillRect/>
          </a:stretch>
        </p:blipFill>
        <p:spPr>
          <a:xfrm>
            <a:off x="8184132" y="4623040"/>
            <a:ext cx="3429359" cy="1752600"/>
          </a:xfrm>
          <a:prstGeom prst="rect">
            <a:avLst/>
          </a:prstGeom>
        </p:spPr>
      </p:pic>
      <p:pic>
        <p:nvPicPr>
          <p:cNvPr id="6" name="Image 6">
            <a:extLst>
              <a:ext uri="{FF2B5EF4-FFF2-40B4-BE49-F238E27FC236}">
                <a16:creationId xmlns:a16="http://schemas.microsoft.com/office/drawing/2014/main" id="{C78C0332-0285-48DF-A2F4-A3A1B69A1B12}"/>
              </a:ext>
            </a:extLst>
          </p:cNvPr>
          <p:cNvPicPr>
            <a:picLocks noChangeAspect="1"/>
          </p:cNvPicPr>
          <p:nvPr/>
        </p:nvPicPr>
        <p:blipFill>
          <a:blip r:embed="rId4"/>
          <a:stretch>
            <a:fillRect/>
          </a:stretch>
        </p:blipFill>
        <p:spPr>
          <a:xfrm>
            <a:off x="7622965" y="2246283"/>
            <a:ext cx="2466975" cy="1847850"/>
          </a:xfrm>
          <a:prstGeom prst="rect">
            <a:avLst/>
          </a:prstGeom>
        </p:spPr>
      </p:pic>
    </p:spTree>
    <p:extLst>
      <p:ext uri="{BB962C8B-B14F-4D97-AF65-F5344CB8AC3E}">
        <p14:creationId xmlns:p14="http://schemas.microsoft.com/office/powerpoint/2010/main" val="160453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891A5-5D12-4888-9F7C-1828AC8B9356}"/>
              </a:ext>
            </a:extLst>
          </p:cNvPr>
          <p:cNvSpPr>
            <a:spLocks noGrp="1"/>
          </p:cNvSpPr>
          <p:nvPr>
            <p:ph type="title"/>
          </p:nvPr>
        </p:nvSpPr>
        <p:spPr>
          <a:xfrm>
            <a:off x="838200" y="365125"/>
            <a:ext cx="10515600" cy="621073"/>
          </a:xfrm>
        </p:spPr>
        <p:txBody>
          <a:bodyPr>
            <a:normAutofit fontScale="90000"/>
          </a:bodyPr>
          <a:lstStyle/>
          <a:p>
            <a:r>
              <a:rPr lang="fr-FR" sz="4800" dirty="0">
                <a:latin typeface="Arial"/>
                <a:ea typeface="+mj-lt"/>
                <a:cs typeface="+mj-lt"/>
              </a:rPr>
              <a:t>                         </a:t>
            </a:r>
            <a:r>
              <a:rPr lang="fr-FR" sz="4800" u="sng" dirty="0">
                <a:latin typeface="Arial"/>
                <a:ea typeface="+mj-lt"/>
                <a:cs typeface="+mj-lt"/>
              </a:rPr>
              <a:t> Le Verger</a:t>
            </a:r>
            <a:endParaRPr lang="fr-FR" sz="4800" u="sng">
              <a:latin typeface="Arial"/>
              <a:cs typeface="Arial"/>
            </a:endParaRPr>
          </a:p>
        </p:txBody>
      </p:sp>
      <p:sp>
        <p:nvSpPr>
          <p:cNvPr id="3" name="Espace réservé du contenu 2">
            <a:extLst>
              <a:ext uri="{FF2B5EF4-FFF2-40B4-BE49-F238E27FC236}">
                <a16:creationId xmlns:a16="http://schemas.microsoft.com/office/drawing/2014/main" id="{B8DE86FD-C4A9-4F47-B2A8-A07DFD62EDA6}"/>
              </a:ext>
            </a:extLst>
          </p:cNvPr>
          <p:cNvSpPr>
            <a:spLocks noGrp="1"/>
          </p:cNvSpPr>
          <p:nvPr>
            <p:ph sz="half" idx="1"/>
          </p:nvPr>
        </p:nvSpPr>
        <p:spPr>
          <a:xfrm>
            <a:off x="90577" y="1523701"/>
            <a:ext cx="12197752" cy="3201149"/>
          </a:xfrm>
        </p:spPr>
        <p:txBody>
          <a:bodyPr vert="horz" lIns="91440" tIns="45720" rIns="91440" bIns="45720" rtlCol="0" anchor="t">
            <a:noAutofit/>
          </a:bodyPr>
          <a:lstStyle/>
          <a:p>
            <a:r>
              <a:rPr lang="fr-FR" sz="1600" dirty="0">
                <a:latin typeface="Arial"/>
                <a:ea typeface="+mn-lt"/>
                <a:cs typeface="Arial"/>
              </a:rPr>
              <a:t>Du printemps à l’automne, le verger nous régale de ses fruits. La cueillette doit se faire au bon moment . Chaque fruit a sa période de cueillette . </a:t>
            </a:r>
            <a:endParaRPr lang="fr-FR" sz="1600">
              <a:latin typeface="Arial"/>
              <a:cs typeface="Arial"/>
            </a:endParaRPr>
          </a:p>
          <a:p>
            <a:r>
              <a:rPr lang="fr-FR" sz="1600" dirty="0">
                <a:latin typeface="Arial"/>
                <a:ea typeface="+mn-lt"/>
                <a:cs typeface="Arial"/>
              </a:rPr>
              <a:t>Il est préférable de cueillir les fruits lors d’une journée ensoleillée de façon à ne pas avoir de fruits mouillés , ce qui provoquerait une mauvaise conservation.</a:t>
            </a:r>
            <a:endParaRPr lang="fr-FR" sz="1600">
              <a:latin typeface="Arial"/>
              <a:cs typeface="Arial"/>
            </a:endParaRPr>
          </a:p>
          <a:p>
            <a:r>
              <a:rPr lang="fr-FR" sz="1600" dirty="0">
                <a:latin typeface="Arial"/>
                <a:ea typeface="+mn-lt"/>
                <a:cs typeface="Arial"/>
              </a:rPr>
              <a:t>Les arbres fruitiers ont besoin d’être pollinisés pour donner des fruits . </a:t>
            </a:r>
            <a:endParaRPr lang="fr-FR" sz="1600">
              <a:latin typeface="Arial"/>
              <a:cs typeface="Arial"/>
            </a:endParaRPr>
          </a:p>
          <a:p>
            <a:r>
              <a:rPr lang="fr-FR" sz="1600" dirty="0">
                <a:latin typeface="Arial"/>
                <a:ea typeface="+mn-lt"/>
                <a:cs typeface="Arial"/>
              </a:rPr>
              <a:t>Le pollen apporté par le vent sur les fleurs de l’arbre et les abeilles qui butinent ces fleurs , permet de transformer la fleur en fruit. </a:t>
            </a:r>
            <a:endParaRPr lang="fr-FR" sz="1600">
              <a:latin typeface="Arial"/>
              <a:cs typeface="Arial"/>
            </a:endParaRPr>
          </a:p>
          <a:p>
            <a:r>
              <a:rPr lang="fr-FR" sz="1600" dirty="0">
                <a:latin typeface="Arial"/>
                <a:ea typeface="+mn-lt"/>
                <a:cs typeface="Arial"/>
              </a:rPr>
              <a:t>Les conditions climatiques ont un impact direct sur la production des fruits : lorsqu’il gèle ou lorsqu’il pleut lors de la floraison , le pollen coule et la production sera moins abondante .</a:t>
            </a:r>
            <a:endParaRPr lang="fr-FR" sz="1600">
              <a:latin typeface="Arial"/>
              <a:cs typeface="Arial"/>
            </a:endParaRPr>
          </a:p>
          <a:p>
            <a:r>
              <a:rPr lang="fr-FR" sz="1600" dirty="0">
                <a:latin typeface="Arial"/>
                <a:ea typeface="+mn-lt"/>
                <a:cs typeface="Arial"/>
              </a:rPr>
              <a:t>Il est donc important de choisir sa variété en fonction de sa période de floraison et de sa région pour éviter les périodes de gel et de forte humidité.</a:t>
            </a:r>
            <a:endParaRPr lang="fr-FR" sz="1600">
              <a:latin typeface="Arial"/>
              <a:cs typeface="Arial"/>
            </a:endParaRPr>
          </a:p>
          <a:p>
            <a:r>
              <a:rPr lang="fr-FR" sz="1600" dirty="0">
                <a:latin typeface="Arial"/>
                <a:ea typeface="+mn-lt"/>
                <a:cs typeface="Arial"/>
              </a:rPr>
              <a:t>Les fruits sont cueillis pour la plupart à maturité lors du développement maximal de leur saveur . </a:t>
            </a:r>
            <a:endParaRPr lang="fr-FR" sz="1600">
              <a:latin typeface="Arial"/>
              <a:cs typeface="Arial"/>
            </a:endParaRPr>
          </a:p>
          <a:p>
            <a:r>
              <a:rPr lang="fr-FR" sz="1600" dirty="0">
                <a:latin typeface="Arial"/>
                <a:ea typeface="+mn-lt"/>
                <a:cs typeface="Arial"/>
              </a:rPr>
              <a:t>Comme ils sont fragiles, l’arboriculteur devra veiller à les cueillir délicatement sans les entrechoquer . </a:t>
            </a:r>
            <a:endParaRPr lang="fr-FR" sz="1600">
              <a:latin typeface="Arial"/>
              <a:cs typeface="Arial"/>
            </a:endParaRPr>
          </a:p>
          <a:p>
            <a:r>
              <a:rPr lang="fr-FR" sz="1600" dirty="0">
                <a:latin typeface="Arial"/>
                <a:ea typeface="+mn-lt"/>
                <a:cs typeface="Arial"/>
              </a:rPr>
              <a:t>Les pommes , elles , par exemple ,  peuvent être cueillies avant maturité car elles ont une longue conservation.</a:t>
            </a:r>
            <a:endParaRPr lang="fr-FR" sz="1600">
              <a:latin typeface="Arial"/>
              <a:cs typeface="Arial"/>
            </a:endParaRPr>
          </a:p>
          <a:p>
            <a:r>
              <a:rPr lang="fr-FR" sz="1600" dirty="0">
                <a:latin typeface="Arial"/>
                <a:ea typeface="+mn-lt"/>
                <a:cs typeface="Arial"/>
              </a:rPr>
              <a:t>La récolte ayant eu lieu du printemps à l’automne selon la variété des fruits , laisse place au repos du verger durant l’hiver , ce qui permettra à l’arboriculteur de remplacer les arbres trop vieux ou abîmés , et de l’agrandir au besoin .</a:t>
            </a:r>
            <a:endParaRPr lang="fr-FR" sz="1600">
              <a:latin typeface="Arial"/>
              <a:cs typeface="Arial"/>
            </a:endParaRPr>
          </a:p>
          <a:p>
            <a:r>
              <a:rPr lang="fr-FR" sz="1600" dirty="0">
                <a:latin typeface="Arial"/>
                <a:ea typeface="+mn-lt"/>
                <a:cs typeface="Arial"/>
              </a:rPr>
              <a:t>Les fruits récoltés peuvent être destinés à la consommation personnelle ou bien être distribués dans les grandes surfaces , les marchés et les collectivités pour leur mise en vente . </a:t>
            </a:r>
            <a:endParaRPr lang="fr-FR" sz="1600">
              <a:latin typeface="Arial"/>
              <a:cs typeface="Arial"/>
            </a:endParaRPr>
          </a:p>
          <a:p>
            <a:endParaRPr lang="fr-FR" sz="1600" dirty="0">
              <a:latin typeface="Arial"/>
              <a:cs typeface="Arial"/>
            </a:endParaRPr>
          </a:p>
        </p:txBody>
      </p:sp>
      <p:pic>
        <p:nvPicPr>
          <p:cNvPr id="5" name="Image 5">
            <a:extLst>
              <a:ext uri="{FF2B5EF4-FFF2-40B4-BE49-F238E27FC236}">
                <a16:creationId xmlns:a16="http://schemas.microsoft.com/office/drawing/2014/main" id="{D8B467C2-2950-4DB0-9D3C-4C982F97BF6F}"/>
              </a:ext>
            </a:extLst>
          </p:cNvPr>
          <p:cNvPicPr>
            <a:picLocks noGrp="1" noChangeAspect="1"/>
          </p:cNvPicPr>
          <p:nvPr>
            <p:ph sz="half" idx="2"/>
          </p:nvPr>
        </p:nvPicPr>
        <p:blipFill>
          <a:blip r:embed="rId2"/>
          <a:stretch>
            <a:fillRect/>
          </a:stretch>
        </p:blipFill>
        <p:spPr>
          <a:xfrm>
            <a:off x="8990162" y="89407"/>
            <a:ext cx="2967487" cy="1339587"/>
          </a:xfrm>
        </p:spPr>
      </p:pic>
      <p:pic>
        <p:nvPicPr>
          <p:cNvPr id="6" name="Image 6" descr="Une image contenant arbre, herbe, extérieur, fruit&#10;&#10;Description générée automatiquement">
            <a:extLst>
              <a:ext uri="{FF2B5EF4-FFF2-40B4-BE49-F238E27FC236}">
                <a16:creationId xmlns:a16="http://schemas.microsoft.com/office/drawing/2014/main" id="{3677FCAE-243B-493A-B8CB-6D1FDCF680E7}"/>
              </a:ext>
            </a:extLst>
          </p:cNvPr>
          <p:cNvPicPr>
            <a:picLocks noChangeAspect="1"/>
          </p:cNvPicPr>
          <p:nvPr/>
        </p:nvPicPr>
        <p:blipFill>
          <a:blip r:embed="rId3"/>
          <a:stretch>
            <a:fillRect/>
          </a:stretch>
        </p:blipFill>
        <p:spPr>
          <a:xfrm>
            <a:off x="166777" y="1093"/>
            <a:ext cx="3347049" cy="1521815"/>
          </a:xfrm>
          <a:prstGeom prst="rect">
            <a:avLst/>
          </a:prstGeom>
        </p:spPr>
      </p:pic>
    </p:spTree>
    <p:extLst>
      <p:ext uri="{BB962C8B-B14F-4D97-AF65-F5344CB8AC3E}">
        <p14:creationId xmlns:p14="http://schemas.microsoft.com/office/powerpoint/2010/main" val="150478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5F372-C931-4180-A785-A95A09210C1E}"/>
              </a:ext>
            </a:extLst>
          </p:cNvPr>
          <p:cNvSpPr>
            <a:spLocks noGrp="1"/>
          </p:cNvSpPr>
          <p:nvPr>
            <p:ph type="title"/>
          </p:nvPr>
        </p:nvSpPr>
        <p:spPr/>
        <p:txBody>
          <a:bodyPr>
            <a:normAutofit/>
          </a:bodyPr>
          <a:lstStyle/>
          <a:p>
            <a:r>
              <a:rPr lang="fr-FR" sz="4800" dirty="0">
                <a:latin typeface="Arial"/>
                <a:ea typeface="+mj-lt"/>
                <a:cs typeface="+mj-lt"/>
              </a:rPr>
              <a:t>              </a:t>
            </a:r>
            <a:r>
              <a:rPr lang="fr-FR" sz="4800" u="sng" dirty="0">
                <a:latin typeface="Arial"/>
                <a:ea typeface="+mj-lt"/>
                <a:cs typeface="+mj-lt"/>
              </a:rPr>
              <a:t> L’aide humanitaire</a:t>
            </a:r>
            <a:endParaRPr lang="fr-FR" sz="4800" u="sng">
              <a:latin typeface="Arial"/>
              <a:cs typeface="Arial"/>
            </a:endParaRPr>
          </a:p>
        </p:txBody>
      </p:sp>
      <p:pic>
        <p:nvPicPr>
          <p:cNvPr id="5" name="Image 5">
            <a:extLst>
              <a:ext uri="{FF2B5EF4-FFF2-40B4-BE49-F238E27FC236}">
                <a16:creationId xmlns:a16="http://schemas.microsoft.com/office/drawing/2014/main" id="{FB3B8843-806C-4C11-89FC-B1001C2A1EE5}"/>
              </a:ext>
            </a:extLst>
          </p:cNvPr>
          <p:cNvPicPr>
            <a:picLocks noGrp="1" noChangeAspect="1"/>
          </p:cNvPicPr>
          <p:nvPr>
            <p:ph sz="half" idx="1"/>
          </p:nvPr>
        </p:nvPicPr>
        <p:blipFill>
          <a:blip r:embed="rId2"/>
          <a:stretch>
            <a:fillRect/>
          </a:stretch>
        </p:blipFill>
        <p:spPr>
          <a:xfrm>
            <a:off x="348651" y="1697323"/>
            <a:ext cx="4651075" cy="4622320"/>
          </a:xfrm>
        </p:spPr>
      </p:pic>
      <p:sp>
        <p:nvSpPr>
          <p:cNvPr id="4" name="Espace réservé du contenu 3">
            <a:extLst>
              <a:ext uri="{FF2B5EF4-FFF2-40B4-BE49-F238E27FC236}">
                <a16:creationId xmlns:a16="http://schemas.microsoft.com/office/drawing/2014/main" id="{1B9AA457-EB96-4355-9200-9C47E476DC98}"/>
              </a:ext>
            </a:extLst>
          </p:cNvPr>
          <p:cNvSpPr>
            <a:spLocks noGrp="1"/>
          </p:cNvSpPr>
          <p:nvPr>
            <p:ph sz="half" idx="2"/>
          </p:nvPr>
        </p:nvSpPr>
        <p:spPr>
          <a:xfrm>
            <a:off x="5194540" y="1768116"/>
            <a:ext cx="6763109" cy="4624507"/>
          </a:xfrm>
        </p:spPr>
        <p:txBody>
          <a:bodyPr vert="horz" lIns="91440" tIns="45720" rIns="91440" bIns="45720" rtlCol="0" anchor="t">
            <a:noAutofit/>
          </a:bodyPr>
          <a:lstStyle/>
          <a:p>
            <a:r>
              <a:rPr lang="fr-FR" sz="2000" dirty="0">
                <a:latin typeface="Arial"/>
                <a:ea typeface="+mn-lt"/>
                <a:cs typeface="+mn-lt"/>
              </a:rPr>
              <a:t>Des mesures rapides sont nécessaires pour garantir que les chaînes d’approvisionnement alimentaire soient maintenues en vie afin d’atténuer le risque de chocs importants ayant un impact considérable sur l’humanité, en particulier sur les pauvres et les plus vulnérables. Les pays les plus riches sont donc sollicités pour :</a:t>
            </a:r>
            <a:endParaRPr lang="fr-FR" sz="2000">
              <a:latin typeface="Arial"/>
              <a:cs typeface="Calibri" panose="020F0502020204030204"/>
            </a:endParaRPr>
          </a:p>
          <a:p>
            <a:r>
              <a:rPr lang="fr-FR" sz="2000" dirty="0">
                <a:latin typeface="Arial"/>
                <a:ea typeface="+mn-lt"/>
                <a:cs typeface="+mn-lt"/>
              </a:rPr>
              <a:t>Répondre aux besoins alimentaires immédiats des populations vulnérables ;</a:t>
            </a:r>
            <a:endParaRPr lang="fr-FR" sz="2000">
              <a:latin typeface="Arial"/>
              <a:cs typeface="Arial"/>
            </a:endParaRPr>
          </a:p>
          <a:p>
            <a:r>
              <a:rPr lang="fr-FR" sz="2000" dirty="0">
                <a:latin typeface="Arial"/>
                <a:ea typeface="+mn-lt"/>
                <a:cs typeface="+mn-lt"/>
              </a:rPr>
              <a:t>Renforcer les programmes de protection sociale ;</a:t>
            </a:r>
            <a:endParaRPr lang="fr-FR" sz="2000">
              <a:latin typeface="Arial"/>
              <a:cs typeface="Arial"/>
            </a:endParaRPr>
          </a:p>
          <a:p>
            <a:r>
              <a:rPr lang="fr-FR" sz="2000" dirty="0">
                <a:latin typeface="Arial"/>
                <a:ea typeface="+mn-lt"/>
                <a:cs typeface="+mn-lt"/>
              </a:rPr>
              <a:t> Maintenir le commerce alimentaire mondial ;</a:t>
            </a:r>
            <a:endParaRPr lang="fr-FR" sz="2000">
              <a:latin typeface="Arial"/>
              <a:cs typeface="Arial"/>
            </a:endParaRPr>
          </a:p>
          <a:p>
            <a:r>
              <a:rPr lang="fr-FR" sz="2000" dirty="0">
                <a:latin typeface="Arial"/>
                <a:ea typeface="+mn-lt"/>
                <a:cs typeface="+mn-lt"/>
              </a:rPr>
              <a:t> Maintenir les rouages de la chaîne d’approvisionnement nationale en mouvement ;</a:t>
            </a:r>
            <a:endParaRPr lang="fr-FR" sz="2000">
              <a:latin typeface="Arial"/>
              <a:cs typeface="Arial"/>
            </a:endParaRPr>
          </a:p>
          <a:p>
            <a:r>
              <a:rPr lang="fr-FR" sz="2000" dirty="0">
                <a:latin typeface="Arial"/>
                <a:ea typeface="+mn-lt"/>
                <a:cs typeface="+mn-lt"/>
              </a:rPr>
              <a:t> Appuyer les capacités des petits exploitants agricoles pour relancer la production alimentaire</a:t>
            </a:r>
            <a:endParaRPr lang="fr-FR" sz="2000">
              <a:latin typeface="Arial"/>
              <a:cs typeface="Arial"/>
            </a:endParaRPr>
          </a:p>
          <a:p>
            <a:endParaRPr lang="fr-FR" sz="2000" dirty="0">
              <a:cs typeface="Calibri"/>
            </a:endParaRPr>
          </a:p>
        </p:txBody>
      </p:sp>
    </p:spTree>
    <p:extLst>
      <p:ext uri="{BB962C8B-B14F-4D97-AF65-F5344CB8AC3E}">
        <p14:creationId xmlns:p14="http://schemas.microsoft.com/office/powerpoint/2010/main" val="4154343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10</Slides>
  <Notes>0</Notes>
  <HiddenSlides>0</HiddenSlide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   Les trophées du développement durable "Faim Zéro"</vt:lpstr>
      <vt:lpstr>                 Objectif 2 : Faim Zéro</vt:lpstr>
      <vt:lpstr>                            FAIM ZERO</vt:lpstr>
      <vt:lpstr>Présentation PowerPoint</vt:lpstr>
      <vt:lpstr>              Le développement durable</vt:lpstr>
      <vt:lpstr>                                Le climat</vt:lpstr>
      <vt:lpstr>   Sécurité alimentaire et agriculture durable</vt:lpstr>
      <vt:lpstr>                          Le Verger</vt:lpstr>
      <vt:lpstr>               L’aide humanitaire</vt:lpstr>
      <vt:lpstr>                  La faim , fléau mondial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159</cp:revision>
  <dcterms:created xsi:type="dcterms:W3CDTF">2021-04-20T08:31:39Z</dcterms:created>
  <dcterms:modified xsi:type="dcterms:W3CDTF">2021-04-20T09:40:57Z</dcterms:modified>
</cp:coreProperties>
</file>