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0080625" cy="5670550" type="screen4x3"/>
  <p:notesSz cx="7772400" cy="10058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014" y="108"/>
      </p:cViewPr>
      <p:guideLst>
        <p:guide orient="horz" pos="1786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Espace réservé de la date 2"/>
          <p:cNvSpPr txBox="1">
            <a:spLocks noGrp="1"/>
          </p:cNvSpPr>
          <p:nvPr>
            <p:ph type="dt" sz="quarter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Espace réservé du pied de page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>
            <p:ph type="sldNum" sz="quarter" idx="3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A09EC529-0944-49F4-90C7-1A05FA3A37BC}" type="slidenum">
              <a:t>‹N°›</a:t>
            </a:fld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4259010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 idx="2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3"/>
          </p:nvPr>
        </p:nvSpPr>
        <p:spPr>
          <a:xfrm>
            <a:off x="777239" y="4777560"/>
            <a:ext cx="621756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Espace réservé de l'en-tête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/>
          <a:lstStyle>
            <a:lvl1pPr lvl="0" rt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Espace réservé de la date 4"/>
          <p:cNvSpPr txBox="1">
            <a:spLocks noGrp="1"/>
          </p:cNvSpPr>
          <p:nvPr>
            <p:ph type="dt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/>
          <a:lstStyle>
            <a:lvl1pPr lvl="0" algn="r" rt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Espace réservé du pied de page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/>
          <a:lstStyle>
            <a:lvl1pPr lvl="0" rt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Espace réservé du numéro de diapositive 6"/>
          <p:cNvSpPr txBox="1">
            <a:spLocks noGrp="1"/>
          </p:cNvSpPr>
          <p:nvPr>
            <p:ph type="sldNum" sz="quarter" idx="5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/>
          <a:lstStyle>
            <a:lvl1pPr lvl="0" algn="r" rt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BFF9195A-5C6E-435C-BA13-AE7EC29F62B6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260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hangingPunct="0">
      <a:tabLst/>
      <a:defRPr lang="en-US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650" y="1762125"/>
            <a:ext cx="8569325" cy="121443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12888" y="3213100"/>
            <a:ext cx="7056437" cy="14493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BFB81AF-0A1F-4FBC-8A98-A7AAC937F307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36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E75AC91-6F8D-454C-8D5C-F27F2DA273D9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743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08850" y="225425"/>
            <a:ext cx="2266950" cy="43894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03238" y="225425"/>
            <a:ext cx="6653212" cy="43894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0FCF469-FAAA-4243-9AAD-F358C3D2D7F2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01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B146DF6-E1F0-49EC-A82E-2D00E47D9BF2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864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96925" y="3643313"/>
            <a:ext cx="8567738" cy="1127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96925" y="2403475"/>
            <a:ext cx="8567738" cy="12398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16D1843-3B27-4D76-9765-34E010D44663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764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03238" y="1327150"/>
            <a:ext cx="4459287" cy="3287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14925" y="1327150"/>
            <a:ext cx="4460875" cy="3287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A56B79A-29B2-4AAD-8AC3-0A89586D8CA7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53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5" y="227013"/>
            <a:ext cx="9072563" cy="944562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04825" y="1270000"/>
            <a:ext cx="4452938" cy="528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4825" y="1798638"/>
            <a:ext cx="4452938" cy="3267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121275" y="1270000"/>
            <a:ext cx="4456113" cy="528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121275" y="1798638"/>
            <a:ext cx="4456113" cy="3267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C0723C7-5837-4036-B638-F2AEDFA9D18D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230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AC0474-BDA8-4E4C-9F8E-01B1D0B19B42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972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1495737-6705-4555-ADEA-057597861378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670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5" y="225425"/>
            <a:ext cx="3316288" cy="9604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41763" y="225425"/>
            <a:ext cx="5635625" cy="48402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04825" y="1185863"/>
            <a:ext cx="3316288" cy="3879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E9544A2-D2C2-435F-A79F-15075D9E99EB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645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76438" y="3968750"/>
            <a:ext cx="6048375" cy="4699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76438" y="506413"/>
            <a:ext cx="6048375" cy="34020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76438" y="4438650"/>
            <a:ext cx="6048375" cy="665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B1F5FD3-D421-431A-933F-C5F0906DC456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077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 txBox="1">
            <a:spLocks noGrp="1"/>
          </p:cNvSpPr>
          <p:nvPr>
            <p:ph type="title"/>
          </p:nvPr>
        </p:nvSpPr>
        <p:spPr>
          <a:xfrm>
            <a:off x="503999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en-US"/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1"/>
          </p:nvPr>
        </p:nvSpPr>
        <p:spPr>
          <a:xfrm>
            <a:off x="503999" y="1326600"/>
            <a:ext cx="9071640" cy="32882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None/>
              <a:defRPr lang="en-US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1134"/>
              </a:spcBef>
              <a:spcAft>
                <a:spcPts val="0"/>
              </a:spcAft>
              <a:buSzPct val="75000"/>
              <a:buFont typeface="StarSymbol"/>
              <a:buChar char="–"/>
              <a:defRPr lang="en-US" sz="28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850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567"/>
              </a:spcBef>
              <a:spcAft>
                <a:spcPts val="0"/>
              </a:spcAft>
              <a:buSzPct val="75000"/>
              <a:buFont typeface="StarSymbol"/>
              <a:buChar char="–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 txBox="1">
            <a:spLocks noGrp="1"/>
          </p:cNvSpPr>
          <p:nvPr>
            <p:ph type="dt" sz="half" idx="2"/>
          </p:nvPr>
        </p:nvSpPr>
        <p:spPr>
          <a:xfrm>
            <a:off x="503999" y="516528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/>
          <a:lstStyle>
            <a:lvl1pPr lvl="0" rt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Espace réservé du pied de page 4"/>
          <p:cNvSpPr txBox="1">
            <a:spLocks noGrp="1"/>
          </p:cNvSpPr>
          <p:nvPr>
            <p:ph type="ftr" sz="quarter" idx="3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/>
          <a:lstStyle>
            <a:lvl1pPr lvl="0" algn="ctr" rt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Espace réservé du numéro de diapositive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/>
          <a:lstStyle>
            <a:lvl1pPr lvl="0" algn="r" rt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CA37CB72-0B2E-4CB0-B6A0-282480E5D9E5}" type="slidenum"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hangingPunct="0">
        <a:tabLst/>
        <a:defRPr lang="en-US" sz="440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  <a:cs typeface="Mangal" pitchFamily="2"/>
        </a:defRPr>
      </a:lvl1pPr>
    </p:titleStyle>
    <p:bodyStyle>
      <a:lvl1pPr marL="0" marR="0" indent="0" hangingPunct="0">
        <a:spcBef>
          <a:spcPts val="1417"/>
        </a:spcBef>
        <a:spcAft>
          <a:spcPts val="0"/>
        </a:spcAft>
        <a:tabLst/>
        <a:defRPr lang="en-US" sz="320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  <a:cs typeface="Mangal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>
          <a:xfrm>
            <a:off x="1008359" y="-731519"/>
            <a:ext cx="9071640" cy="2609640"/>
          </a:xfrm>
        </p:spPr>
        <p:txBody>
          <a:bodyPr vert="horz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rtl="0">
              <a:buNone/>
            </a:pPr>
            <a:r>
              <a:rPr lang="en-US" sz="2600">
                <a:solidFill>
                  <a:srgbClr val="1D2228"/>
                </a:solidFill>
                <a:highlight>
                  <a:srgbClr val="FFFF00"/>
                </a:highlight>
                <a:latin typeface="New" pitchFamily="18"/>
              </a:rPr>
              <a:t>« I trufei scularii di u sviluppu à longu andà »</a:t>
            </a:r>
            <a:br>
              <a:rPr lang="en-US" sz="2600">
                <a:solidFill>
                  <a:srgbClr val="1D2228"/>
                </a:solidFill>
                <a:highlight>
                  <a:srgbClr val="FFFF00"/>
                </a:highlight>
                <a:latin typeface="New" pitchFamily="18"/>
              </a:rPr>
            </a:br>
            <a:r>
              <a:rPr lang="en-US" sz="2600">
                <a:solidFill>
                  <a:srgbClr val="1D2228"/>
                </a:solidFill>
                <a:highlight>
                  <a:srgbClr val="FFFF00"/>
                </a:highlight>
                <a:latin typeface="New" pitchFamily="18"/>
              </a:rPr>
              <a:t>« Les trophées scolaires du développement durable »</a:t>
            </a:r>
            <a:br>
              <a:rPr lang="en-US" sz="2600">
                <a:solidFill>
                  <a:srgbClr val="1D2228"/>
                </a:solidFill>
                <a:highlight>
                  <a:srgbClr val="FFFF00"/>
                </a:highlight>
                <a:latin typeface="New" pitchFamily="18"/>
              </a:rPr>
            </a:br>
            <a:r>
              <a:rPr lang="en-US" sz="2600">
                <a:solidFill>
                  <a:srgbClr val="1D2228"/>
                </a:solidFill>
                <a:highlight>
                  <a:srgbClr val="FFFF00"/>
                </a:highlight>
                <a:latin typeface="New" pitchFamily="18"/>
              </a:rPr>
              <a:t>Année 2020-2021</a:t>
            </a:r>
          </a:p>
        </p:txBody>
      </p:sp>
      <p:sp>
        <p:nvSpPr>
          <p:cNvPr id="3" name="Sous-titre 2"/>
          <p:cNvSpPr txBox="1">
            <a:spLocks noGrp="1"/>
          </p:cNvSpPr>
          <p:nvPr>
            <p:ph type="subTitle" idx="4294967295"/>
          </p:nvPr>
        </p:nvSpPr>
        <p:spPr>
          <a:xfrm>
            <a:off x="3729960" y="-274320"/>
            <a:ext cx="9071640" cy="3288239"/>
          </a:xfrm>
        </p:spPr>
        <p:txBody>
          <a:bodyPr vert="horz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 rtl="0">
              <a:buNone/>
            </a:pPr>
            <a:endParaRPr lang="en-US"/>
          </a:p>
          <a:p>
            <a:pPr marL="0" lvl="0" indent="0" algn="ctr" rtl="0">
              <a:buNone/>
            </a:pPr>
            <a:endParaRPr lang="en-US"/>
          </a:p>
          <a:p>
            <a:pPr marL="0" lvl="0" indent="0" algn="ctr" rtl="0">
              <a:buNone/>
            </a:pPr>
            <a:endParaRPr lang="en-US"/>
          </a:p>
          <a:p>
            <a:pPr marL="0" lvl="0" indent="0" algn="ctr" rtl="0">
              <a:buNone/>
            </a:pPr>
            <a:r>
              <a:rPr lang="en-US">
                <a:highlight>
                  <a:srgbClr val="FF0000"/>
                </a:highlight>
              </a:rPr>
              <a:t>Collège de Calvi </a:t>
            </a:r>
            <a:r>
              <a:rPr lang="en-US"/>
              <a:t>:</a:t>
            </a:r>
          </a:p>
          <a:p>
            <a:pPr marL="0" lvl="0" indent="0" algn="ctr" rtl="0">
              <a:buNone/>
            </a:pPr>
            <a:endParaRPr lang="en-US"/>
          </a:p>
        </p:txBody>
      </p:sp>
    </p:spTree>
  </p:cSld>
  <p:clrMapOvr>
    <a:masterClrMapping/>
  </p:clrMapOvr>
  <p:transition spd="med" advTm="10000">
    <p:wheel spokes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>
          <a:xfrm>
            <a:off x="503999" y="74160"/>
            <a:ext cx="9071640" cy="1250280"/>
          </a:xfrm>
        </p:spPr>
        <p:txBody>
          <a:bodyPr vert="horz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rtl="0">
              <a:buNone/>
            </a:pPr>
            <a:r>
              <a:rPr lang="en-US"/>
              <a:t>Exemple: une journée à la Revallata avec M. Montecattini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38240" y="1463039"/>
            <a:ext cx="7268400" cy="316188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8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rPr>
              <a:t>Objectifs des 7 animations :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8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rPr>
              <a:t>1. Connaissance de la Corse, de la Balagne et de la Revellata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8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rPr>
              <a:t>2. Connaitre la flore de la Revellata : plantes du maquis et espèces invasives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8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rPr>
              <a:t>3. Représenter un paysage par le dessin, initiation au land art, patrimoine bâti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8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rPr>
              <a:t>4. La protection d’un site naturel : le propriétaire le CDL et le gestionnaire la CDC, missions….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8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rPr>
              <a:t>5. Patrimoine historique, (ruines du Prince Pierre Napoléon Bonaparte) et grotte des veaux marins…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8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rPr>
              <a:t>6. La protection des sites pour préserver la biodiversité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8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rPr>
              <a:t>7. Retour au calme, ressenti…</a:t>
            </a:r>
          </a:p>
        </p:txBody>
      </p:sp>
      <p:pic>
        <p:nvPicPr>
          <p:cNvPr id="4" name="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886360" y="3957480"/>
            <a:ext cx="1794600" cy="1346040"/>
          </a:xfrm>
        </p:spPr>
      </p:pic>
      <p:pic>
        <p:nvPicPr>
          <p:cNvPr id="5" name=""/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7693200" y="809280"/>
            <a:ext cx="2090880" cy="1568160"/>
          </a:xfrm>
        </p:spPr>
      </p:pic>
      <p:pic>
        <p:nvPicPr>
          <p:cNvPr id="6" name=""/>
          <p:cNvPicPr>
            <a:picLocks noGrp="1" noChangeAspect="1"/>
          </p:cNvPicPr>
          <p:nvPr>
            <p:ph type="pic" idx="4294967295"/>
          </p:nvPr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8425440" y="3003840"/>
            <a:ext cx="1175760" cy="1568160"/>
          </a:xfrm>
        </p:spPr>
      </p:pic>
      <p:sp>
        <p:nvSpPr>
          <p:cNvPr id="7" name="ZoneTexte 6"/>
          <p:cNvSpPr txBox="1"/>
          <p:nvPr/>
        </p:nvSpPr>
        <p:spPr>
          <a:xfrm>
            <a:off x="6583679" y="5303520"/>
            <a:ext cx="1097280" cy="34632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8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rPr>
              <a:t>La 4°D</a:t>
            </a:r>
          </a:p>
        </p:txBody>
      </p:sp>
    </p:spTree>
  </p:cSld>
  <p:clrMapOvr>
    <a:masterClrMapping/>
  </p:clrMapOvr>
  <p:transition spd="med" advTm="10000">
    <p:wheel spokes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/>
        <p:txBody>
          <a:bodyPr vert="horz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rtl="0">
              <a:buNone/>
            </a:pPr>
            <a:r>
              <a:rPr lang="en-US"/>
              <a:t>Les enseignants et les élèves</a:t>
            </a:r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4294967295"/>
          </p:nvPr>
        </p:nvSpPr>
        <p:spPr>
          <a:xfrm>
            <a:off x="660600" y="1172520"/>
            <a:ext cx="9071640" cy="4181760"/>
          </a:xfrm>
        </p:spPr>
        <p:txBody>
          <a:bodyPr vert="horz"/>
          <a:lstStyle>
            <a:defPPr marL="432000" marR="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None/>
              <a:defRPr lang="en-US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1134"/>
              </a:spcBef>
              <a:spcAft>
                <a:spcPts val="0"/>
              </a:spcAft>
              <a:buSzPct val="75000"/>
              <a:buFont typeface="StarSymbol"/>
              <a:buChar char="–"/>
              <a:defRPr lang="en-US" sz="28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850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567"/>
              </a:spcBef>
              <a:spcAft>
                <a:spcPts val="0"/>
              </a:spcAft>
              <a:buSzPct val="75000"/>
              <a:buFont typeface="StarSymbol"/>
              <a:buChar char="–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9pPr>
          </a:lstStyle>
          <a:p>
            <a:pPr lvl="0" rtl="0">
              <a:buNone/>
            </a:pPr>
            <a:r>
              <a:rPr lang="en-US" sz="4000" b="1"/>
              <a:t>Responsable du projet: Christelle Magnard</a:t>
            </a:r>
          </a:p>
          <a:p>
            <a:pPr lvl="0" rtl="0">
              <a:buNone/>
            </a:pPr>
            <a:r>
              <a:rPr lang="en-US"/>
              <a:t>Avec l’équipe EPS: Mme Marchetti, Mme Susini,M. Duval</a:t>
            </a:r>
          </a:p>
          <a:p>
            <a:pPr lvl="0" rtl="0">
              <a:buNone/>
            </a:pPr>
            <a:r>
              <a:rPr lang="en-US"/>
              <a:t>Et en collaboration avec les autres professeurs du collège:</a:t>
            </a:r>
          </a:p>
          <a:p>
            <a:pPr lvl="0" rtl="0">
              <a:buNone/>
            </a:pPr>
            <a:r>
              <a:rPr lang="en-US"/>
              <a:t> Arts plastiques: Mme Orsoni, de LCC: M. Serra, de Mathématiques: M. Stebe, Mme Achaboune,  d’Histoire-Géographie, de Français, Mmes Damiens et Orsini, professeurs d’anglais,… et avec l’accompagnement logistiques du personnel administratif du collège.</a:t>
            </a:r>
          </a:p>
          <a:p>
            <a:pPr lvl="0" rtl="0">
              <a:buNone/>
            </a:pPr>
            <a:endParaRPr lang="en-US"/>
          </a:p>
          <a:p>
            <a:pPr lvl="0" algn="ctr" rtl="0">
              <a:buNone/>
            </a:pPr>
            <a:r>
              <a:rPr lang="en-US" sz="4400" b="1">
                <a:highlight>
                  <a:srgbClr val="FFFF00"/>
                </a:highlight>
              </a:rPr>
              <a:t>5 classes de 4° et 4 classes de 3°</a:t>
            </a:r>
          </a:p>
          <a:p>
            <a:pPr lvl="0" algn="ctr" rtl="0">
              <a:buNone/>
            </a:pPr>
            <a:r>
              <a:rPr lang="en-US" sz="4400" b="1">
                <a:highlight>
                  <a:srgbClr val="FFFF00"/>
                </a:highlight>
              </a:rPr>
              <a:t>Bilingues et non bilingues</a:t>
            </a:r>
          </a:p>
          <a:p>
            <a:pPr lvl="0" algn="ctr" rtl="0">
              <a:buNone/>
            </a:pPr>
            <a:r>
              <a:rPr lang="en-US" sz="4400" b="1">
                <a:highlight>
                  <a:srgbClr val="FFFF00"/>
                </a:highlight>
              </a:rPr>
              <a:t>Environ 225 élèves</a:t>
            </a:r>
          </a:p>
          <a:p>
            <a:pPr lvl="0" algn="ctr" rtl="0">
              <a:buNone/>
            </a:pPr>
            <a:r>
              <a:rPr lang="en-US" sz="8000" b="1">
                <a:highlight>
                  <a:srgbClr val="FFFF00"/>
                </a:highlight>
              </a:rPr>
              <a:t>Catégorie: élèves du 4° cycle</a:t>
            </a:r>
          </a:p>
          <a:p>
            <a:pPr lvl="0" rtl="0">
              <a:buNone/>
            </a:pPr>
            <a:endParaRPr lang="en-US"/>
          </a:p>
        </p:txBody>
      </p:sp>
    </p:spTree>
  </p:cSld>
  <p:clrMapOvr>
    <a:masterClrMapping/>
  </p:clrMapOvr>
  <p:transition spd="med" advTm="10000">
    <p:wheel spokes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/>
        <p:txBody>
          <a:bodyPr vert="horz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rtl="0">
              <a:buNone/>
            </a:pPr>
            <a:r>
              <a:rPr lang="en-US"/>
              <a:t>Partenaires associés</a:t>
            </a:r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4294967295"/>
          </p:nvPr>
        </p:nvSpPr>
        <p:spPr>
          <a:xfrm>
            <a:off x="365760" y="1192319"/>
            <a:ext cx="9071640" cy="3288239"/>
          </a:xfrm>
        </p:spPr>
        <p:txBody>
          <a:bodyPr vert="horz"/>
          <a:lstStyle>
            <a:defPPr marL="432000" marR="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None/>
              <a:defRPr lang="en-US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1134"/>
              </a:spcBef>
              <a:spcAft>
                <a:spcPts val="0"/>
              </a:spcAft>
              <a:buSzPct val="75000"/>
              <a:buFont typeface="StarSymbol"/>
              <a:buChar char="–"/>
              <a:defRPr lang="en-US" sz="28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850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567"/>
              </a:spcBef>
              <a:spcAft>
                <a:spcPts val="0"/>
              </a:spcAft>
              <a:buSzPct val="75000"/>
              <a:buFont typeface="StarSymbol"/>
              <a:buChar char="–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9pPr>
          </a:lstStyle>
          <a:p>
            <a:pPr lvl="0" algn="ctr" rtl="0">
              <a:buNone/>
            </a:pPr>
            <a:r>
              <a:rPr lang="en-US"/>
              <a:t>Le conservatoire du littoral</a:t>
            </a:r>
          </a:p>
          <a:p>
            <a:pPr lvl="0" algn="ctr" rtl="0">
              <a:buNone/>
            </a:pPr>
            <a:r>
              <a:rPr lang="en-US"/>
              <a:t>La CTC</a:t>
            </a:r>
          </a:p>
          <a:p>
            <a:pPr lvl="0" rtl="0">
              <a:buNone/>
            </a:pPr>
            <a:endParaRPr lang="en-US"/>
          </a:p>
          <a:p>
            <a:pPr lvl="0" rtl="0">
              <a:buNone/>
            </a:pPr>
            <a:endParaRPr lang="en-US"/>
          </a:p>
          <a:p>
            <a:pPr lvl="0" rtl="0">
              <a:buNone/>
            </a:pPr>
            <a:r>
              <a:rPr lang="en-US"/>
              <a:t>Nous remercions particulièrement</a:t>
            </a:r>
          </a:p>
          <a:p>
            <a:pPr lvl="0" algn="ctr" rtl="0">
              <a:buNone/>
            </a:pPr>
            <a:r>
              <a:rPr lang="en-US"/>
              <a:t> M. Montecattini pour son accompagnement.</a:t>
            </a: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 flipH="1">
            <a:off x="347040" y="1005840"/>
            <a:ext cx="1664639" cy="2103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10000">
    <p:wheel spokes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>
          <a:xfrm>
            <a:off x="457200" y="457200"/>
            <a:ext cx="9071640" cy="1875240"/>
          </a:xfrm>
        </p:spPr>
        <p:txBody>
          <a:bodyPr vert="horz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rtl="0">
              <a:buNone/>
            </a:pPr>
            <a:r>
              <a:rPr lang="en-US"/>
              <a:t>Le projet: découvrir son environnement proche et sensibiliser à sa protection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31519" y="3027240"/>
            <a:ext cx="8503920" cy="17276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US" sz="18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rPr>
              <a:t>Découverte de l’environnement : flore, faune, avifaune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US" sz="18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rPr>
              <a:t>Découverte du patrimoine historique et bâti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US" sz="18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rPr>
              <a:t>Protection des sites naturels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8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rPr>
              <a:t>Travail interdisciplinaire: Histoire, géographie, arts plastiques, mathématiques</a:t>
            </a:r>
          </a:p>
        </p:txBody>
      </p:sp>
    </p:spTree>
  </p:cSld>
  <p:clrMapOvr>
    <a:masterClrMapping/>
  </p:clrMapOvr>
  <p:transition spd="med" advTm="10000">
    <p:wheel spokes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>
          <a:xfrm>
            <a:off x="503999" y="74160"/>
            <a:ext cx="9071640" cy="1250280"/>
          </a:xfrm>
        </p:spPr>
        <p:txBody>
          <a:bodyPr vert="horz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rtl="0">
              <a:buNone/>
            </a:pPr>
            <a:r>
              <a:rPr lang="en-US"/>
              <a:t>Organisations et actions menées lors du projet</a:t>
            </a:r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4294967295"/>
          </p:nvPr>
        </p:nvSpPr>
        <p:spPr>
          <a:xfrm>
            <a:off x="503999" y="1558079"/>
            <a:ext cx="9071640" cy="3288239"/>
          </a:xfrm>
        </p:spPr>
        <p:txBody>
          <a:bodyPr vert="horz"/>
          <a:lstStyle>
            <a:defPPr marL="432000" marR="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None/>
              <a:defRPr lang="en-US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1134"/>
              </a:spcBef>
              <a:spcAft>
                <a:spcPts val="0"/>
              </a:spcAft>
              <a:buSzPct val="75000"/>
              <a:buFont typeface="StarSymbol"/>
              <a:buChar char="–"/>
              <a:defRPr lang="en-US" sz="28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850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567"/>
              </a:spcBef>
              <a:spcAft>
                <a:spcPts val="0"/>
              </a:spcAft>
              <a:buSzPct val="75000"/>
              <a:buFont typeface="StarSymbol"/>
              <a:buChar char="–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9pPr>
          </a:lstStyle>
          <a:p>
            <a:pPr lvl="0" rtl="0">
              <a:buNone/>
            </a:pPr>
            <a:r>
              <a:rPr lang="en-US"/>
              <a:t>Les classes de 4° ont toutes participé à des sorties de sensibilisisation dans le cadre des ateliers de la CTC:</a:t>
            </a:r>
          </a:p>
          <a:p>
            <a:pPr lvl="0" rtl="0">
              <a:buNone/>
            </a:pPr>
            <a:endParaRPr lang="en-US"/>
          </a:p>
          <a:p>
            <a:pPr lvl="0" rtl="0"/>
            <a:r>
              <a:rPr lang="en-US"/>
              <a:t>Atelier 9: A 10 km de ton école (La Revellata, découvrir, comprendre, savoir être dans les espaces fragiles)</a:t>
            </a:r>
          </a:p>
          <a:p>
            <a:pPr lvl="0" rtl="0"/>
            <a:r>
              <a:rPr lang="en-US"/>
              <a:t>Atelier 3: Fêtez la nature avec les Laro-liminicoles à Bodri</a:t>
            </a:r>
          </a:p>
          <a:p>
            <a:pPr lvl="0" rtl="0"/>
            <a:r>
              <a:rPr lang="en-US"/>
              <a:t>Atelier 7: La vallée de l’Ostriconi (point de vue historique, économique, géographique et scientifique)</a:t>
            </a:r>
          </a:p>
        </p:txBody>
      </p:sp>
    </p:spTree>
  </p:cSld>
  <p:clrMapOvr>
    <a:masterClrMapping/>
  </p:clrMapOvr>
  <p:transition spd="med" advTm="10000">
    <p:wheel spokes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/>
        <p:txBody>
          <a:bodyPr vert="horz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rtl="0">
              <a:buNone/>
            </a:pPr>
            <a:r>
              <a:rPr lang="en-US"/>
              <a:t>Les randonnées des 3°</a:t>
            </a:r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4294967295"/>
          </p:nvPr>
        </p:nvSpPr>
        <p:spPr/>
        <p:txBody>
          <a:bodyPr vert="horz"/>
          <a:lstStyle>
            <a:defPPr marL="432000" marR="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None/>
              <a:defRPr lang="en-US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1134"/>
              </a:spcBef>
              <a:spcAft>
                <a:spcPts val="0"/>
              </a:spcAft>
              <a:buSzPct val="75000"/>
              <a:buFont typeface="StarSymbol"/>
              <a:buChar char="–"/>
              <a:defRPr lang="en-US" sz="28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850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567"/>
              </a:spcBef>
              <a:spcAft>
                <a:spcPts val="0"/>
              </a:spcAft>
              <a:buSzPct val="75000"/>
              <a:buFont typeface="StarSymbol"/>
              <a:buChar char="–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9pPr>
          </a:lstStyle>
          <a:p>
            <a:pPr lvl="0" rtl="0"/>
            <a:r>
              <a:rPr lang="en-US"/>
              <a:t>Les classes de 3° ont participé à 3 randonnées:</a:t>
            </a:r>
          </a:p>
          <a:p>
            <a:pPr lvl="0" rtl="0"/>
            <a:r>
              <a:rPr lang="en-US"/>
              <a:t>Le littoral (baie de Calvi)</a:t>
            </a:r>
          </a:p>
          <a:p>
            <a:pPr lvl="0" rtl="0"/>
            <a:r>
              <a:rPr lang="en-US"/>
              <a:t>Le village d’Occi et ses environs</a:t>
            </a:r>
          </a:p>
          <a:p>
            <a:pPr lvl="0" rtl="0"/>
            <a:r>
              <a:rPr lang="en-US"/>
              <a:t>Capu di a Veta (“La croix de Autrichiens”)</a:t>
            </a:r>
          </a:p>
          <a:p>
            <a:pPr lvl="0" rtl="0"/>
            <a:endParaRPr lang="en-US"/>
          </a:p>
          <a:p>
            <a:pPr lvl="0" rtl="0"/>
            <a:r>
              <a:rPr lang="en-US"/>
              <a:t>Un travail pluridisciplinaire à été réalisé à ces occasions.</a:t>
            </a:r>
          </a:p>
        </p:txBody>
      </p:sp>
    </p:spTree>
  </p:cSld>
  <p:clrMapOvr>
    <a:masterClrMapping/>
  </p:clrMapOvr>
  <p:transition spd="med" advTm="10000">
    <p:wheel spokes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>
          <a:xfrm>
            <a:off x="438119" y="347040"/>
            <a:ext cx="9071640" cy="1636920"/>
          </a:xfrm>
        </p:spPr>
        <p:txBody>
          <a:bodyPr vert="horz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rtl="0">
              <a:buNone/>
            </a:pPr>
            <a:r>
              <a:rPr lang="en-US" sz="3200"/>
              <a:t>Exemple de travail en arts plastiques:</a:t>
            </a:r>
            <a:r>
              <a:rPr lang="en-US"/>
              <a:t/>
            </a:r>
            <a:br>
              <a:rPr lang="en-US"/>
            </a:br>
            <a:r>
              <a:rPr lang="en-US"/>
              <a:t>Le Land Art à Occi</a:t>
            </a:r>
          </a:p>
        </p:txBody>
      </p:sp>
      <p:pic>
        <p:nvPicPr>
          <p:cNvPr id="3" name="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65760" y="548640"/>
            <a:ext cx="1175760" cy="1568160"/>
          </a:xfrm>
        </p:spPr>
      </p:pic>
      <p:pic>
        <p:nvPicPr>
          <p:cNvPr id="4" name=""/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975240" y="2286000"/>
            <a:ext cx="1585080" cy="1188719"/>
          </a:xfrm>
        </p:spPr>
      </p:pic>
      <p:pic>
        <p:nvPicPr>
          <p:cNvPr id="5" name=""/>
          <p:cNvPicPr>
            <a:picLocks noGrp="1" noChangeAspect="1"/>
          </p:cNvPicPr>
          <p:nvPr>
            <p:ph type="pic" idx="4294967295"/>
          </p:nvPr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8399880" y="443520"/>
            <a:ext cx="1175760" cy="1568160"/>
          </a:xfrm>
        </p:spPr>
      </p:pic>
      <p:pic>
        <p:nvPicPr>
          <p:cNvPr id="6" name=""/>
          <p:cNvPicPr>
            <a:picLocks noGrp="1" noChangeAspect="1"/>
          </p:cNvPicPr>
          <p:nvPr>
            <p:ph type="pic" idx="4294967295"/>
          </p:nvPr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378000" y="3840479"/>
            <a:ext cx="2090880" cy="1568160"/>
          </a:xfrm>
        </p:spPr>
      </p:pic>
      <p:pic>
        <p:nvPicPr>
          <p:cNvPr id="7" name=""/>
          <p:cNvPicPr>
            <a:picLocks noGrp="1" noChangeAspect="1"/>
          </p:cNvPicPr>
          <p:nvPr>
            <p:ph type="pic" idx="4294967295"/>
          </p:nvPr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2664000" y="3826799"/>
            <a:ext cx="2090880" cy="1568160"/>
          </a:xfrm>
        </p:spPr>
      </p:pic>
      <p:pic>
        <p:nvPicPr>
          <p:cNvPr id="8" name=""/>
          <p:cNvPicPr>
            <a:picLocks noGrp="1" noChangeAspect="1"/>
          </p:cNvPicPr>
          <p:nvPr>
            <p:ph type="pic" idx="4294967295"/>
          </p:nvPr>
        </p:nvPicPr>
        <p:blipFill>
          <a:blip r:embed="rId8">
            <a:lum/>
            <a:alphaModFix/>
          </a:blip>
          <a:srcRect/>
          <a:stretch>
            <a:fillRect/>
          </a:stretch>
        </p:blipFill>
        <p:spPr>
          <a:xfrm>
            <a:off x="3657600" y="2103120"/>
            <a:ext cx="2090880" cy="1568160"/>
          </a:xfrm>
        </p:spPr>
      </p:pic>
      <p:pic>
        <p:nvPicPr>
          <p:cNvPr id="9" name=""/>
          <p:cNvPicPr>
            <a:picLocks noChangeAspect="1"/>
          </p:cNvPicPr>
          <p:nvPr/>
        </p:nvPicPr>
        <p:blipFill>
          <a:blip r:embed="rId9">
            <a:lum/>
            <a:alphaModFix/>
          </a:blip>
          <a:srcRect/>
          <a:stretch>
            <a:fillRect/>
          </a:stretch>
        </p:blipFill>
        <p:spPr>
          <a:xfrm>
            <a:off x="7376039" y="3566160"/>
            <a:ext cx="2699640" cy="202463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ous-titre 9"/>
          <p:cNvSpPr txBox="1">
            <a:spLocks noGrp="1"/>
          </p:cNvSpPr>
          <p:nvPr>
            <p:ph type="subTitle" idx="4294967295"/>
          </p:nvPr>
        </p:nvSpPr>
        <p:spPr>
          <a:xfrm>
            <a:off x="412560" y="5349960"/>
            <a:ext cx="5622479" cy="320040"/>
          </a:xfrm>
        </p:spPr>
        <p:txBody>
          <a:bodyPr vert="horz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 rtl="0">
              <a:buNone/>
            </a:pPr>
            <a:r>
              <a:rPr lang="en-US" sz="1100"/>
              <a:t>Oeuvres des 3°</a:t>
            </a:r>
          </a:p>
        </p:txBody>
      </p:sp>
      <p:pic>
        <p:nvPicPr>
          <p:cNvPr id="11" name=""/>
          <p:cNvPicPr>
            <a:picLocks noChangeAspect="1"/>
          </p:cNvPicPr>
          <p:nvPr/>
        </p:nvPicPr>
        <p:blipFill>
          <a:blip r:embed="rId10">
            <a:lum/>
            <a:alphaModFix/>
          </a:blip>
          <a:srcRect/>
          <a:stretch>
            <a:fillRect/>
          </a:stretch>
        </p:blipFill>
        <p:spPr>
          <a:xfrm>
            <a:off x="6035040" y="1743119"/>
            <a:ext cx="1455120" cy="1091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"/>
          <p:cNvPicPr>
            <a:picLocks noChangeAspect="1"/>
          </p:cNvPicPr>
          <p:nvPr/>
        </p:nvPicPr>
        <p:blipFill>
          <a:blip r:embed="rId11">
            <a:lum/>
            <a:alphaModFix/>
          </a:blip>
          <a:srcRect/>
          <a:stretch>
            <a:fillRect/>
          </a:stretch>
        </p:blipFill>
        <p:spPr>
          <a:xfrm>
            <a:off x="5029200" y="3785400"/>
            <a:ext cx="1275840" cy="170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"/>
          <p:cNvPicPr>
            <a:picLocks noChangeAspect="1"/>
          </p:cNvPicPr>
          <p:nvPr/>
        </p:nvPicPr>
        <p:blipFill>
          <a:blip r:embed="rId12">
            <a:lum/>
            <a:alphaModFix/>
          </a:blip>
          <a:srcRect/>
          <a:stretch>
            <a:fillRect/>
          </a:stretch>
        </p:blipFill>
        <p:spPr>
          <a:xfrm>
            <a:off x="7680960" y="2103120"/>
            <a:ext cx="1790280" cy="134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10000">
    <p:wheel spokes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/>
        <p:txBody>
          <a:bodyPr vert="horz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rtl="0">
              <a:buNone/>
            </a:pPr>
            <a:r>
              <a:rPr lang="en-US" b="1"/>
              <a:t>Les mathématiques en plein air</a:t>
            </a:r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4294967295"/>
          </p:nvPr>
        </p:nvSpPr>
        <p:spPr>
          <a:xfrm>
            <a:off x="503999" y="1326600"/>
            <a:ext cx="9071640" cy="1568160"/>
          </a:xfrm>
        </p:spPr>
        <p:txBody>
          <a:bodyPr vert="horz"/>
          <a:lstStyle>
            <a:defPPr marL="432000" marR="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None/>
              <a:defRPr lang="en-US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1134"/>
              </a:spcBef>
              <a:spcAft>
                <a:spcPts val="0"/>
              </a:spcAft>
              <a:buSzPct val="75000"/>
              <a:buFont typeface="StarSymbol"/>
              <a:buChar char="–"/>
              <a:defRPr lang="en-US" sz="28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850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567"/>
              </a:spcBef>
              <a:spcAft>
                <a:spcPts val="0"/>
              </a:spcAft>
              <a:buSzPct val="75000"/>
              <a:buFont typeface="StarSymbol"/>
              <a:buChar char="–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9pPr>
          </a:lstStyle>
          <a:p>
            <a:pPr lvl="0" rtl="0"/>
            <a:r>
              <a:rPr lang="en-US"/>
              <a:t>Mesures d’un puit génois</a:t>
            </a:r>
          </a:p>
          <a:p>
            <a:pPr lvl="0" rtl="0"/>
            <a:r>
              <a:rPr lang="en-US"/>
              <a:t>Calcul de distance et de rythme en randonnée</a:t>
            </a:r>
          </a:p>
        </p:txBody>
      </p:sp>
      <p:sp>
        <p:nvSpPr>
          <p:cNvPr id="4" name="Espace réservé du texte 3"/>
          <p:cNvSpPr txBox="1">
            <a:spLocks noGrp="1"/>
          </p:cNvSpPr>
          <p:nvPr>
            <p:ph type="body" idx="4294967295"/>
          </p:nvPr>
        </p:nvSpPr>
        <p:spPr>
          <a:xfrm>
            <a:off x="91440" y="3186720"/>
            <a:ext cx="9071640" cy="1568160"/>
          </a:xfrm>
        </p:spPr>
        <p:txBody>
          <a:bodyPr vert="horz"/>
          <a:lstStyle>
            <a:defPPr marL="432000" marR="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None/>
              <a:defRPr lang="en-US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1134"/>
              </a:spcBef>
              <a:spcAft>
                <a:spcPts val="0"/>
              </a:spcAft>
              <a:buSzPct val="75000"/>
              <a:buFont typeface="StarSymbol"/>
              <a:buChar char="–"/>
              <a:defRPr lang="en-US" sz="28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850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567"/>
              </a:spcBef>
              <a:spcAft>
                <a:spcPts val="0"/>
              </a:spcAft>
              <a:buSzPct val="75000"/>
              <a:buFont typeface="StarSymbol"/>
              <a:buChar char="–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9pPr>
          </a:lstStyle>
          <a:p>
            <a:pPr lvl="0" rtl="0">
              <a:buNone/>
            </a:pPr>
            <a:r>
              <a:rPr lang="en-US" b="1"/>
              <a:t>Et la cartographie</a:t>
            </a:r>
          </a:p>
          <a:p>
            <a:pPr lvl="0" rtl="0"/>
            <a:r>
              <a:rPr lang="en-US" b="1"/>
              <a:t>Se situer sur une carte</a:t>
            </a:r>
          </a:p>
          <a:p>
            <a:pPr lvl="0" rtl="0"/>
            <a:r>
              <a:rPr lang="en-US" b="1"/>
              <a:t>Préparer une randonnée</a:t>
            </a:r>
          </a:p>
          <a:p>
            <a:pPr lvl="0" rtl="0"/>
            <a:endParaRPr lang="en-US"/>
          </a:p>
        </p:txBody>
      </p:sp>
      <p:pic>
        <p:nvPicPr>
          <p:cNvPr id="5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029200" y="2646360"/>
            <a:ext cx="4723920" cy="2657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10000">
    <p:wheel spokes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/>
        <p:txBody>
          <a:bodyPr vert="horz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rtl="0">
              <a:buNone/>
            </a:pPr>
            <a:r>
              <a:rPr lang="en-US" b="1"/>
              <a:t>Occi, village en ruine</a:t>
            </a:r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4294967295"/>
          </p:nvPr>
        </p:nvSpPr>
        <p:spPr>
          <a:xfrm>
            <a:off x="503999" y="1326600"/>
            <a:ext cx="4426920" cy="3288239"/>
          </a:xfrm>
        </p:spPr>
        <p:txBody>
          <a:bodyPr vert="horz"/>
          <a:lstStyle>
            <a:defPPr marL="432000" marR="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None/>
              <a:defRPr lang="en-US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1134"/>
              </a:spcBef>
              <a:spcAft>
                <a:spcPts val="0"/>
              </a:spcAft>
              <a:buSzPct val="75000"/>
              <a:buFont typeface="StarSymbol"/>
              <a:buChar char="–"/>
              <a:defRPr lang="en-US" sz="28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850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567"/>
              </a:spcBef>
              <a:spcAft>
                <a:spcPts val="0"/>
              </a:spcAft>
              <a:buSzPct val="75000"/>
              <a:buFont typeface="StarSymbol"/>
              <a:buChar char="–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en-U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Mangal" pitchFamily="2"/>
              </a:defRPr>
            </a:lvl9pPr>
          </a:lstStyle>
          <a:p>
            <a:pPr lvl="0" rtl="0">
              <a:buNone/>
            </a:pPr>
            <a:r>
              <a:rPr lang="en-US"/>
              <a:t>L’histoire du village</a:t>
            </a:r>
          </a:p>
        </p:txBody>
      </p:sp>
      <p:pic>
        <p:nvPicPr>
          <p:cNvPr id="4" name="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453359" y="1371599"/>
            <a:ext cx="2233440" cy="2233440"/>
          </a:xfrm>
        </p:spPr>
      </p:pic>
      <p:sp>
        <p:nvSpPr>
          <p:cNvPr id="5" name="ZoneTexte 4"/>
          <p:cNvSpPr txBox="1"/>
          <p:nvPr/>
        </p:nvSpPr>
        <p:spPr>
          <a:xfrm rot="2400">
            <a:off x="218993" y="2427760"/>
            <a:ext cx="5958360" cy="1735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4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rPr>
              <a:t>Occi est un village abandonné qui est fascinant. Son histoire remonterait au Moyen-âge, les attaques sarrasines dévastent alors la Corse, semant terreur et destruction. Sur le littoral, les habitants du lieu-dit Spano se réfugient dans les hauteurs et s’y installent peu à peu. En 1589, ils sont 150 à vivre à Occi mais 300 ans plus tard, en 1852, il n’en reste qu’une soixantaine. Le hameau finit par être abandonné au profit de Lumio, son dernier habitant, Félix Giudicelli, y décède en 1918. (texte de Wiaam 3°B)</a:t>
            </a:r>
          </a:p>
        </p:txBody>
      </p:sp>
      <p:pic>
        <p:nvPicPr>
          <p:cNvPr id="6" name="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1252800" y="3997080"/>
            <a:ext cx="2221920" cy="1666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10000">
    <p:wheel spokes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572</Words>
  <Application>Microsoft Office PowerPoint</Application>
  <PresentationFormat>Affichage à l'écran (4:3)</PresentationFormat>
  <Paragraphs>62</Paragraphs>
  <Slides>10</Slides>
  <Notes>10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Default</vt:lpstr>
      <vt:lpstr>« I trufei scularii di u sviluppu à longu andà » « Les trophées scolaires du développement durable » Année 2020-2021</vt:lpstr>
      <vt:lpstr>Les enseignants et les élèves</vt:lpstr>
      <vt:lpstr>Partenaires associés</vt:lpstr>
      <vt:lpstr>Le projet: découvrir son environnement proche et sensibiliser à sa protection</vt:lpstr>
      <vt:lpstr>Organisations et actions menées lors du projet</vt:lpstr>
      <vt:lpstr>Les randonnées des 3°</vt:lpstr>
      <vt:lpstr>Exemple de travail en arts plastiques: Le Land Art à Occi</vt:lpstr>
      <vt:lpstr>Les mathématiques en plein air</vt:lpstr>
      <vt:lpstr>Occi, village en ruine</vt:lpstr>
      <vt:lpstr>Exemple: une journée à la Revallata avec M. Montecattini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 I trufei scularii di u sviluppu à longu andà » « Les trophées scolaires du développement durable » Année 2020-2021</dc:title>
  <dc:creator>SOLER Brigitte</dc:creator>
  <cp:lastModifiedBy>SOLER Brigitte</cp:lastModifiedBy>
  <cp:revision>10</cp:revision>
  <dcterms:created xsi:type="dcterms:W3CDTF">2017-10-20T23:41:18Z</dcterms:created>
  <dcterms:modified xsi:type="dcterms:W3CDTF">2021-04-07T13:10:09Z</dcterms:modified>
</cp:coreProperties>
</file>