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912" y="1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5100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-101600" y="-76200"/>
            <a:ext cx="13355985" cy="1498799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Collège Lucciana Mariana"/>
          <p:cNvSpPr txBox="1">
            <a:spLocks noGrp="1"/>
          </p:cNvSpPr>
          <p:nvPr>
            <p:ph type="ctrTitle"/>
          </p:nvPr>
        </p:nvSpPr>
        <p:spPr>
          <a:xfrm>
            <a:off x="1471438" y="-567814"/>
            <a:ext cx="10722324" cy="1763912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t>Collège Lucciana Mariana</a:t>
            </a:r>
          </a:p>
        </p:txBody>
      </p:sp>
      <p:sp>
        <p:nvSpPr>
          <p:cNvPr id="121" name="Une EPS Créatrice de Solidarité"/>
          <p:cNvSpPr txBox="1">
            <a:spLocks noGrp="1"/>
          </p:cNvSpPr>
          <p:nvPr>
            <p:ph type="subTitle" sz="quarter" idx="1"/>
          </p:nvPr>
        </p:nvSpPr>
        <p:spPr>
          <a:xfrm>
            <a:off x="570061" y="3181350"/>
            <a:ext cx="11864678" cy="1130300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4400" b="1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</a:defRPr>
            </a:lvl1pPr>
          </a:lstStyle>
          <a:p>
            <a:r>
              <a:t>Une EPS Créatrice de Solidarité</a:t>
            </a:r>
          </a:p>
        </p:txBody>
      </p:sp>
      <p:sp>
        <p:nvSpPr>
          <p:cNvPr id="122" name="Equipe EPS représentée par Fournier Sandrine"/>
          <p:cNvSpPr txBox="1"/>
          <p:nvPr/>
        </p:nvSpPr>
        <p:spPr>
          <a:xfrm>
            <a:off x="6016853" y="9116302"/>
            <a:ext cx="6432094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i="1">
                <a:solidFill>
                  <a:srgbClr val="929292"/>
                </a:solidFill>
              </a:defRPr>
            </a:lvl1pPr>
          </a:lstStyle>
          <a:p>
            <a:r>
              <a:t>Equipe EPS représentée par Fournier Sandrine </a:t>
            </a:r>
          </a:p>
        </p:txBody>
      </p:sp>
      <p:pic>
        <p:nvPicPr>
          <p:cNvPr id="12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00" y="37657"/>
            <a:ext cx="1798483" cy="132188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Nature Santé et Citoyenneté"/>
          <p:cNvSpPr txBox="1"/>
          <p:nvPr/>
        </p:nvSpPr>
        <p:spPr>
          <a:xfrm>
            <a:off x="4395774" y="2347570"/>
            <a:ext cx="421325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Nature Santé et Citoyenneté</a:t>
            </a:r>
          </a:p>
        </p:txBody>
      </p:sp>
      <p:pic>
        <p:nvPicPr>
          <p:cNvPr id="125" name="74C6A34D-68A0-4EB8-BB15-4CB38543543F-L0-001.jpeg" descr="74C6A34D-68A0-4EB8-BB15-4CB38543543F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7159" y="4347532"/>
            <a:ext cx="6390667" cy="3778804"/>
          </a:xfrm>
          <a:prstGeom prst="rect">
            <a:avLst/>
          </a:prstGeom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2020"/>
          <p:cNvSpPr txBox="1"/>
          <p:nvPr/>
        </p:nvSpPr>
        <p:spPr>
          <a:xfrm>
            <a:off x="7129437" y="8932005"/>
            <a:ext cx="7921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2020</a:t>
            </a:r>
          </a:p>
        </p:txBody>
      </p:sp>
      <p:pic>
        <p:nvPicPr>
          <p:cNvPr id="209" name="DDE61F16-4E2B-4E6C-A43A-AD808FC84E4A-L0-001.jpeg" descr="DDE61F16-4E2B-4E6C-A43A-AD808FC84E4A-L0-001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69" y="241595"/>
            <a:ext cx="3911097" cy="303157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0" name="5B7B500F-B10C-4F26-8678-4A4E94BD3437-L0-001.jpeg" descr="5B7B500F-B10C-4F26-8678-4A4E94BD3437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3656" y="6336918"/>
            <a:ext cx="4203281" cy="329216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1" name="51FAE30C-E4C2-477C-8C95-E220946CE6DB-L0-001.jpeg" descr="51FAE30C-E4C2-477C-8C95-E220946CE6DB-L0-001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8227" y="183760"/>
            <a:ext cx="3137082" cy="245599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2" name="ADA9B4C7-379B-4B14-A76B-40F2BC426C8C-L0-001.jpeg" descr="ADA9B4C7-379B-4B14-A76B-40F2BC426C8C-L0-001.jpe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82531">
            <a:off x="6495899" y="1385475"/>
            <a:ext cx="5754306" cy="421997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3" name="B799B9BD-2C70-48EB-B622-A52A5457E8A3-L0-001.jpeg" descr="B799B9BD-2C70-48EB-B622-A52A5457E8A3-L0-001.jpe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930731">
            <a:off x="579779" y="6223369"/>
            <a:ext cx="3943761" cy="309752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4" name="2D5708CE-D2E9-4C11-9F01-9C59DB3DC49F-L0-001.jpeg" descr="2D5708CE-D2E9-4C11-9F01-9C59DB3DC49F-L0-001.jpe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666243">
            <a:off x="733295" y="2836638"/>
            <a:ext cx="3636729" cy="286724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5" name="09482047-12CD-4C51-9F2D-D2CD3A6954EE-L0-001.jpeg" descr="09482047-12CD-4C51-9F2D-D2CD3A6954EE-L0-001.jpe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0742087">
            <a:off x="3251586" y="4717072"/>
            <a:ext cx="5878209" cy="435190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6" name="4189C075-A6B2-4602-AE16-570B7B157B0E-L0-001.jpeg" descr="4189C075-A6B2-4602-AE16-570B7B157B0E-L0-001.jpe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054147">
            <a:off x="4345637" y="579555"/>
            <a:ext cx="3180175" cy="415373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8" name="Problématique et Objectifs"/>
          <p:cNvSpPr txBox="1">
            <a:spLocks noGrp="1"/>
          </p:cNvSpPr>
          <p:nvPr>
            <p:ph type="title" idx="4294967295"/>
          </p:nvPr>
        </p:nvSpPr>
        <p:spPr>
          <a:xfrm>
            <a:off x="1141238" y="-777170"/>
            <a:ext cx="10722324" cy="1763912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Problématique et Objectifs</a:t>
            </a:r>
          </a:p>
        </p:txBody>
      </p:sp>
      <p:sp>
        <p:nvSpPr>
          <p:cNvPr id="129" name="Acquérir des connaissances historiques et scientifiques…"/>
          <p:cNvSpPr txBox="1"/>
          <p:nvPr/>
        </p:nvSpPr>
        <p:spPr>
          <a:xfrm>
            <a:off x="2008111" y="6940602"/>
            <a:ext cx="8732445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3375" indent="-333375">
              <a:buSzPct val="50000"/>
              <a:buBlip>
                <a:blip r:embed="rId2"/>
              </a:buBlip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Acquérir des connaissances historiques et scientifiques </a:t>
            </a:r>
          </a:p>
          <a:p>
            <a:pPr algn="l"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du patrimoine naturel et bâti .</a:t>
            </a:r>
          </a:p>
        </p:txBody>
      </p:sp>
      <p:sp>
        <p:nvSpPr>
          <p:cNvPr id="130" name="Développer des compétences de maitrise de soi, de solidarité,…"/>
          <p:cNvSpPr txBox="1"/>
          <p:nvPr/>
        </p:nvSpPr>
        <p:spPr>
          <a:xfrm>
            <a:off x="1993900" y="8054345"/>
            <a:ext cx="9803892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3375" indent="-333375" algn="l">
              <a:buSzPct val="50000"/>
              <a:buBlip>
                <a:blip r:embed="rId2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Développer des compétences de maitrise de soi, de solidarité,</a:t>
            </a:r>
          </a:p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et de prises de décisions responsables, grâce à l’orientation et la </a:t>
            </a:r>
          </a:p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gestion de l’effort en randonnée.</a:t>
            </a:r>
          </a:p>
        </p:txBody>
      </p:sp>
      <p:sp>
        <p:nvSpPr>
          <p:cNvPr id="131" name="Eduquer à la santé, aux soft skills et à l’éco-citoyenneté, avec comme point d’appui la protection de la flore et de la faune, et une meilleure connaissance historique et scientifique du patrimoine corse."/>
          <p:cNvSpPr txBox="1"/>
          <p:nvPr/>
        </p:nvSpPr>
        <p:spPr>
          <a:xfrm>
            <a:off x="804156" y="1548273"/>
            <a:ext cx="11191154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/>
          </a:lstStyle>
          <a:p>
            <a:r>
              <a:t>Eduquer à la santé, aux soft skills et à l’éco-citoyenneté, avec comme point d’appui la protection de la flore et de la faune, et une meilleure connaissance historique et scientifique du patrimoine corse.</a:t>
            </a:r>
          </a:p>
        </p:txBody>
      </p:sp>
      <p:grpSp>
        <p:nvGrpSpPr>
          <p:cNvPr id="134" name="F04CC182-E117-4198-9F51-754E5FB4BB03-L0-001.jpeg"/>
          <p:cNvGrpSpPr/>
          <p:nvPr/>
        </p:nvGrpSpPr>
        <p:grpSpPr>
          <a:xfrm rot="21283531">
            <a:off x="6541841" y="3483741"/>
            <a:ext cx="4095117" cy="3211039"/>
            <a:chOff x="0" y="0"/>
            <a:chExt cx="4095116" cy="3211037"/>
          </a:xfrm>
        </p:grpSpPr>
        <p:pic>
          <p:nvPicPr>
            <p:cNvPr id="133" name="F04CC182-E117-4198-9F51-754E5FB4BB03-L0-001.jpeg" descr="F04CC182-E117-4198-9F51-754E5FB4BB03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999" y="88900"/>
              <a:ext cx="3841118" cy="28808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" name="F04CC182-E117-4198-9F51-754E5FB4BB03-L0-001.jpeg" descr="F04CC182-E117-4198-9F51-754E5FB4BB03-L0-001.jpe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95117" cy="3211038"/>
            </a:xfrm>
            <a:prstGeom prst="rect">
              <a:avLst/>
            </a:prstGeom>
            <a:effectLst/>
          </p:spPr>
        </p:pic>
      </p:grpSp>
      <p:pic>
        <p:nvPicPr>
          <p:cNvPr id="135" name="9C456AEA-44DE-4571-8275-0BE7795185A6-L0-001.jpeg" descr="9C456AEA-44DE-4571-8275-0BE7795185A6-L0-001.jpe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692672">
            <a:off x="1046374" y="4042034"/>
            <a:ext cx="3461002" cy="271621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6" name="C759917C-5F69-4DB6-A490-500E94F9C143-L0-001.jpeg" descr="C759917C-5F69-4DB6-A490-500E94F9C143-L0-001.jpe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14313">
            <a:off x="10399912" y="2525464"/>
            <a:ext cx="2417037" cy="318540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7" name="BE916E92-16B7-49BB-A497-0B54C2BF0096-L0-001.jpeg" descr="BE916E92-16B7-49BB-A497-0B54C2BF0096-L0-001.jpe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796013">
            <a:off x="194279" y="2843476"/>
            <a:ext cx="2354063" cy="190524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8" name="563CB31F-013C-4AD5-A433-D6186C82ED28-L0-001.jpeg" descr="563CB31F-013C-4AD5-A433-D6186C82ED28-L0-001.jpe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113148">
            <a:off x="4123044" y="3061949"/>
            <a:ext cx="3225195" cy="252492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"/>
          <p:cNvSpPr/>
          <p:nvPr/>
        </p:nvSpPr>
        <p:spPr>
          <a:xfrm>
            <a:off x="-266626" y="-76200"/>
            <a:ext cx="13332719" cy="1384102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Classes concernées : toute la cohorte des élèves de 4ème du collège, soit 6 divisions (dont 1 bilingue), 146 élèves.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139600"/>
            <a:ext cx="10464800" cy="1130301"/>
          </a:xfrm>
          <a:prstGeom prst="rect">
            <a:avLst/>
          </a:prstGeom>
        </p:spPr>
        <p:txBody>
          <a:bodyPr/>
          <a:lstStyle>
            <a:lvl1pPr defTabSz="461518">
              <a:lnSpc>
                <a:spcPct val="110000"/>
              </a:lnSpc>
              <a:defRPr sz="2923" b="1">
                <a:solidFill>
                  <a:srgbClr val="FFFFFF"/>
                </a:solidFill>
              </a:defRPr>
            </a:lvl1pPr>
          </a:lstStyle>
          <a:p>
            <a:r>
              <a:t>Classes concernées : toute la cohorte des élèves de 4ème du collège, soit 6 divisions (dont 1 bilingue), 146 élèves.</a:t>
            </a:r>
          </a:p>
        </p:txBody>
      </p:sp>
      <p:sp>
        <p:nvSpPr>
          <p:cNvPr id="142" name="Ce projet fait partie d’un projet global mené pour TOUS les élèves de  l’établissement. En effet, toutes les classes bénéficient d’une journée de sensibilisation aux enjeux d’éco-citoyenneté et de développement de compétences psychosociales grâce à une sortie pleine nature, située de préférence en début d’année scolaire afin de favoriser la cohésion des groupes classes."/>
          <p:cNvSpPr txBox="1"/>
          <p:nvPr/>
        </p:nvSpPr>
        <p:spPr>
          <a:xfrm>
            <a:off x="1589796" y="3657904"/>
            <a:ext cx="10464801" cy="2437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30000"/>
              </a:lnSpc>
              <a:defRPr sz="2500" b="0"/>
            </a:pPr>
            <a:r>
              <a:rPr sz="2300">
                <a:latin typeface="Bradley Hand ITC TT-Bold"/>
                <a:ea typeface="Bradley Hand ITC TT-Bold"/>
                <a:cs typeface="Bradley Hand ITC TT-Bold"/>
                <a:sym typeface="Bradley Hand ITC TT-Bold"/>
              </a:rPr>
              <a:t>Ce projet fait partie d’un projet global mené pour TOUS les élèves de  l’établissement. En effet, toutes les classes bénéficient d’une journée de sensibilisation aux enjeux d’éco-citoyenneté et de développement de compétences psychosociales grâce à une sortie pleine nature, située de préférence en début d’année scolaire afin de favoriser la cohésion des groupes classes</a:t>
            </a:r>
            <a:r>
              <a:t>. </a:t>
            </a:r>
          </a:p>
        </p:txBody>
      </p:sp>
      <p:pic>
        <p:nvPicPr>
          <p:cNvPr id="143" name="9AE6E249-F539-473A-A80D-47EDDAAD1A51-L0-001.jpeg" descr="9AE6E249-F539-473A-A80D-47EDDAAD1A51-L0-001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83085">
            <a:off x="3468869" y="6420836"/>
            <a:ext cx="3351484" cy="265331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4" name="C77680DE-B137-41BB-9760-550C3676D40D-L0-001.jpeg" descr="C77680DE-B137-41BB-9760-550C3676D40D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08835">
            <a:off x="256947" y="6774833"/>
            <a:ext cx="3393711" cy="268498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5" name="8BCCFAD1-801A-437C-B0E1-D7F0EBFF2BFA-L0-001.jpeg" descr="8BCCFAD1-801A-437C-B0E1-D7F0EBFF2BFA-L0-001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787059">
            <a:off x="6739970" y="6539320"/>
            <a:ext cx="3549219" cy="280161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6" name="303B8841-810D-4EEB-83A5-BB8D2D00EDDB-L0-001.jpeg" descr="303B8841-810D-4EEB-83A5-BB8D2D00EDDB-L0-001.jpe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008318">
            <a:off x="9484499" y="5846063"/>
            <a:ext cx="3341217" cy="264561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7" name="9DEB3AEE-E56F-4BEC-870E-888CB9AEF77B-L0-001.jpeg" descr="9DEB3AEE-E56F-4BEC-870E-888CB9AEF77B-L0-001.jpe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9598" y="1225130"/>
            <a:ext cx="2903949" cy="227702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8" name="B43DD1E4-8AC4-4C0E-BF37-82CE4EBF0B41-L0-001.jpeg" descr="B43DD1E4-8AC4-4C0E-BF37-82CE4EBF0B41-L0-001.jpe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15920" y="1201541"/>
            <a:ext cx="3054572" cy="232420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9" name="E33ECD03-367A-4D48-86C4-6C341F0BD871-L0-001.jpeg" descr="E33ECD03-367A-4D48-86C4-6C341F0BD871-L0-001.jpe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82257" y="1231900"/>
            <a:ext cx="3034953" cy="241591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688BF59F-130B-4720-8474-AB6D737D41D2-L0-001.jpeg" descr="688BF59F-130B-4720-8474-AB6D737D41D2-L0-001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575" y="1570929"/>
            <a:ext cx="8450922" cy="614169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2" name="Rectangle"/>
          <p:cNvSpPr/>
          <p:nvPr/>
        </p:nvSpPr>
        <p:spPr>
          <a:xfrm>
            <a:off x="-266626" y="-76200"/>
            <a:ext cx="13332719" cy="1376859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3" name="Randonnée à partir de cartes plastifiées"/>
          <p:cNvSpPr txBox="1"/>
          <p:nvPr/>
        </p:nvSpPr>
        <p:spPr>
          <a:xfrm>
            <a:off x="1610499" y="278207"/>
            <a:ext cx="6405602" cy="49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t>Randonnée à partir de cartes plastifiées</a:t>
            </a:r>
          </a:p>
        </p:txBody>
      </p:sp>
      <p:sp>
        <p:nvSpPr>
          <p:cNvPr id="154" name="Chaque duo d’élèves aura la responsabilité, au cours de la journée,…"/>
          <p:cNvSpPr txBox="1"/>
          <p:nvPr/>
        </p:nvSpPr>
        <p:spPr>
          <a:xfrm>
            <a:off x="624128" y="8354517"/>
            <a:ext cx="11345877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/>
            </a:pPr>
            <a:r>
              <a:t>Chaque duo d’élèves aura la responsabilité, au cours de la journée, </a:t>
            </a:r>
          </a:p>
          <a:p>
            <a:pPr>
              <a:defRPr b="0"/>
            </a:pPr>
            <a:r>
              <a:t> de conduire le groupe au point suivant en étant vigilant </a:t>
            </a:r>
          </a:p>
          <a:p>
            <a:pPr>
              <a:defRPr b="0"/>
            </a:pPr>
            <a:r>
              <a:t>à la vitesse de déplacement, la fatigue, les capacités de chacun. </a:t>
            </a:r>
          </a:p>
        </p:txBody>
      </p:sp>
      <p:pic>
        <p:nvPicPr>
          <p:cNvPr id="155" name="3A36D878-0AEE-4C6C-B0AF-A9850B9E0D3F-L0-001.jpeg" descr="3A36D878-0AEE-4C6C-B0AF-A9850B9E0D3F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07264">
            <a:off x="8925235" y="632535"/>
            <a:ext cx="3266427" cy="250608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6" name="6508650E-63E9-4777-B5E4-CBA5725DE2AC-L0-001.jpeg" descr="6508650E-63E9-4777-B5E4-CBA5725DE2AC-L0-001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90074">
            <a:off x="286320" y="3959030"/>
            <a:ext cx="3530812" cy="266575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7" name="82356C36-9067-4096-83A9-FB678DE7009C-L0-001.jpeg" descr="82356C36-9067-4096-83A9-FB678DE7009C-L0-001.jpe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984341">
            <a:off x="472229" y="6138342"/>
            <a:ext cx="2957092" cy="217850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8" name="E7C0326B-6345-46F7-A5DA-940E382A3494-L0-001.jpeg" descr="E7C0326B-6345-46F7-A5DA-940E382A3494-L0-001.jpe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758299">
            <a:off x="9783134" y="3865526"/>
            <a:ext cx="2223007" cy="439734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1" name="Patrimoine bâti et histoire"/>
          <p:cNvSpPr txBox="1">
            <a:spLocks noGrp="1"/>
          </p:cNvSpPr>
          <p:nvPr>
            <p:ph type="title" idx="4294967295"/>
          </p:nvPr>
        </p:nvSpPr>
        <p:spPr>
          <a:xfrm>
            <a:off x="1141238" y="-1025014"/>
            <a:ext cx="10722324" cy="1763912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Patrimoine bâti et histoire</a:t>
            </a:r>
          </a:p>
        </p:txBody>
      </p:sp>
      <p:sp>
        <p:nvSpPr>
          <p:cNvPr id="162" name="( Extrait page ENT élève )"/>
          <p:cNvSpPr txBox="1"/>
          <p:nvPr/>
        </p:nvSpPr>
        <p:spPr>
          <a:xfrm>
            <a:off x="9966528" y="1228174"/>
            <a:ext cx="2241144" cy="31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E5E5E"/>
                </a:solidFill>
              </a:defRPr>
            </a:lvl1pPr>
          </a:lstStyle>
          <a:p>
            <a:r>
              <a:t>( Extrait page ENT élève )</a:t>
            </a:r>
          </a:p>
        </p:txBody>
      </p:sp>
      <p:sp>
        <p:nvSpPr>
          <p:cNvPr id="163" name="Travail interdisciplinaire mené avec les professeurs d’Histoire"/>
          <p:cNvSpPr txBox="1"/>
          <p:nvPr/>
        </p:nvSpPr>
        <p:spPr>
          <a:xfrm>
            <a:off x="1959051" y="639376"/>
            <a:ext cx="908669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Travail interdisciplinaire mené avec les professeurs d’Histoire </a:t>
            </a:r>
          </a:p>
        </p:txBody>
      </p:sp>
      <p:pic>
        <p:nvPicPr>
          <p:cNvPr id="164" name="559761A2-68FC-46E9-BF10-F3F673B218C7-L0-001.jpeg" descr="559761A2-68FC-46E9-BF10-F3F673B218C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7747" y="1510746"/>
            <a:ext cx="10710146" cy="792659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</p:pic>
      <p:sp>
        <p:nvSpPr>
          <p:cNvPr id="165" name="Remerciements à Mr Piana et Mr Montécattini pour cette belle randonnée et les informations sur l’historique du site."/>
          <p:cNvSpPr txBox="1"/>
          <p:nvPr/>
        </p:nvSpPr>
        <p:spPr>
          <a:xfrm>
            <a:off x="170845" y="8425521"/>
            <a:ext cx="4614951" cy="1139762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 b="0">
                <a:solidFill>
                  <a:srgbClr val="FFFFFF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t>Remerciements à Mr Piana et Mr Montécattini pour cette belle randonnée et les informations sur l’historique du site. </a:t>
            </a:r>
          </a:p>
        </p:txBody>
      </p:sp>
      <p:pic>
        <p:nvPicPr>
          <p:cNvPr id="166" name="8C1734FF-9DB8-4828-A22B-E5EC7F0559E3-L0-001.jpeg" descr="8C1734FF-9DB8-4828-A22B-E5EC7F0559E3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27" y="979004"/>
            <a:ext cx="1924898" cy="255806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7" name="D62714D4-ED36-488E-AB75-E3804533DE40-L0-001.jpeg" descr="D62714D4-ED36-488E-AB75-E3804533DE40-L0-001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49" y="3496091"/>
            <a:ext cx="2043055" cy="267982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8" name="51BE5309-9B21-4E3F-AF85-95F4D360F262-L0-001.jpeg" descr="51BE5309-9B21-4E3F-AF85-95F4D360F262-L0-001.jpe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85783" y="7569931"/>
            <a:ext cx="2696308" cy="216193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9" name="B88ADCCE-89B3-4F6B-B3A1-18C7A28A6EE7-L0-001.jpeg" descr="B88ADCCE-89B3-4F6B-B3A1-18C7A28A6EE7-L0-001.jpe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559" y="6113190"/>
            <a:ext cx="2874378" cy="229723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2" name="Faune et Flore"/>
          <p:cNvSpPr txBox="1">
            <a:spLocks noGrp="1"/>
          </p:cNvSpPr>
          <p:nvPr>
            <p:ph type="title" idx="4294967295"/>
          </p:nvPr>
        </p:nvSpPr>
        <p:spPr>
          <a:xfrm>
            <a:off x="1038572" y="-961514"/>
            <a:ext cx="10722323" cy="1763912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Faune et Flore</a:t>
            </a:r>
          </a:p>
        </p:txBody>
      </p:sp>
      <p:sp>
        <p:nvSpPr>
          <p:cNvPr id="173" name="Travail interdisciplinaire mené avec les professeurs de SVT"/>
          <p:cNvSpPr txBox="1"/>
          <p:nvPr/>
        </p:nvSpPr>
        <p:spPr>
          <a:xfrm>
            <a:off x="2147722" y="740976"/>
            <a:ext cx="87093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Travail interdisciplinaire mené avec les professeurs de SVT </a:t>
            </a:r>
          </a:p>
        </p:txBody>
      </p:sp>
      <p:sp>
        <p:nvSpPr>
          <p:cNvPr id="174" name="Rectangle"/>
          <p:cNvSpPr/>
          <p:nvPr/>
        </p:nvSpPr>
        <p:spPr>
          <a:xfrm>
            <a:off x="3924300" y="1409700"/>
            <a:ext cx="1347738" cy="25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5" name="4EBFF5EB-5BD6-4326-9C4E-CEF00109E8A0-L0-001.jpeg" descr="4EBFF5EB-5BD6-4326-9C4E-CEF00109E8A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533" y="1230272"/>
            <a:ext cx="11473734" cy="840102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( Extrait page ENT élève )"/>
          <p:cNvSpPr txBox="1"/>
          <p:nvPr/>
        </p:nvSpPr>
        <p:spPr>
          <a:xfrm>
            <a:off x="10275609" y="2015194"/>
            <a:ext cx="2241144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E5E5E"/>
                </a:solidFill>
              </a:defRPr>
            </a:lvl1pPr>
          </a:lstStyle>
          <a:p>
            <a:r>
              <a:t>( Extrait page ENT élève )</a:t>
            </a:r>
          </a:p>
        </p:txBody>
      </p:sp>
      <p:pic>
        <p:nvPicPr>
          <p:cNvPr id="177" name="7E43ADB1-4848-4023-B0BA-F1D5F83E2029-L0-001.jpeg" descr="7E43ADB1-4848-4023-B0BA-F1D5F83E2029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397202">
            <a:off x="10775525" y="7339296"/>
            <a:ext cx="2081527" cy="215772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180" name="IMG_9351.JPG"/>
          <p:cNvGrpSpPr/>
          <p:nvPr/>
        </p:nvGrpSpPr>
        <p:grpSpPr>
          <a:xfrm rot="20398004">
            <a:off x="10940417" y="2535854"/>
            <a:ext cx="1751743" cy="2327189"/>
            <a:chOff x="0" y="0"/>
            <a:chExt cx="1751741" cy="2327187"/>
          </a:xfrm>
        </p:grpSpPr>
        <p:pic>
          <p:nvPicPr>
            <p:cNvPr id="179" name="IMG_9351.JPG" descr="IMG_9351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6999" y="88900"/>
              <a:ext cx="1497743" cy="19969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IMG_9351.JPG" descr="IMG_9351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1751743" cy="2327189"/>
            </a:xfrm>
            <a:prstGeom prst="rect">
              <a:avLst/>
            </a:prstGeom>
            <a:effectLst/>
          </p:spPr>
        </p:pic>
      </p:grpSp>
      <p:pic>
        <p:nvPicPr>
          <p:cNvPr id="181" name="1F682A3E-ECF6-4773-A0E0-8D158EBA4494-L0-001.jpeg" descr="1F682A3E-ECF6-4773-A0E0-8D158EBA4494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8465" y="6899157"/>
            <a:ext cx="2492464" cy="2492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9E93AF2E-2957-420F-AE96-B1FA411E870B-L0-001.jpeg" descr="9E93AF2E-2957-420F-AE96-B1FA411E870B-L0-001.jpe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214801">
            <a:off x="10803306" y="5205695"/>
            <a:ext cx="2152933" cy="175440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3" name="7CD287E4-C0D2-4FC9-A9FB-0F352CF7172A-L0-001.jpeg" descr="7CD287E4-C0D2-4FC9-A9FB-0F352CF7172A-L0-001.jpe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472606">
            <a:off x="170122" y="6857150"/>
            <a:ext cx="3311550" cy="257648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4" name="B87E4450-0144-4E40-9E7F-3B25C87C06C9-L0-001.jpeg" descr="B87E4450-0144-4E40-9E7F-3B25C87C06C9-L0-00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057939" y="3325662"/>
            <a:ext cx="1782721" cy="237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35D59084-F0D7-491E-98A9-E6053C97C62B-L0-001.jpeg" descr="35D59084-F0D7-491E-98A9-E6053C97C62B-L0-001.jpeg"/>
          <p:cNvPicPr>
            <a:picLocks noChangeAspect="1"/>
          </p:cNvPicPr>
          <p:nvPr/>
        </p:nvPicPr>
        <p:blipFill>
          <a:blip r:embed="rId10">
            <a:extLst/>
          </a:blip>
          <a:srcRect l="28441" t="37178" r="15738" b="7001"/>
          <a:stretch>
            <a:fillRect/>
          </a:stretch>
        </p:blipFill>
        <p:spPr>
          <a:xfrm>
            <a:off x="9060696" y="8734176"/>
            <a:ext cx="1845362" cy="246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8" name="0E9D1661-4A52-4724-9EF4-83174C8DE016-L0-001.jpeg" descr="0E9D1661-4A52-4724-9EF4-83174C8DE016-L0-001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86029">
            <a:off x="419630" y="580894"/>
            <a:ext cx="6237604" cy="481254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9" name="FB858DE9-B3A9-4AC3-9FF5-23342FBC338B-L0-001.jpeg" descr="FB858DE9-B3A9-4AC3-9FF5-23342FBC338B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36680">
            <a:off x="6357709" y="4707127"/>
            <a:ext cx="6265260" cy="478144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0" name="E26C3246-7B84-4D78-B2AD-0E9C0C434181-L0-001.jpeg" descr="E26C3246-7B84-4D78-B2AD-0E9C0C434181-L0-001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97787">
            <a:off x="8780264" y="240001"/>
            <a:ext cx="4100647" cy="319210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1" name="79D9ABAC-B11C-4B7C-8D43-0109761F25EA-L0-001.jpeg" descr="79D9ABAC-B11C-4B7C-8D43-0109761F25EA-L0-001.jpe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092856">
            <a:off x="262496" y="6879478"/>
            <a:ext cx="3302001" cy="261620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2" name="50822CE3-F18D-48EA-B52B-30A50F915DD4-L0-001.jpeg" descr="50822CE3-F18D-48EA-B52B-30A50F915DD4-L0-001.jpe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536221">
            <a:off x="2950517" y="5046991"/>
            <a:ext cx="3459783" cy="273453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3" name="7EB6B5D6-2A8F-4172-8F57-EA86A3419C77-L0-001.jpeg" descr="7EB6B5D6-2A8F-4172-8F57-EA86A3419C77-L0-001.jpe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86133" y="1530126"/>
            <a:ext cx="3699172" cy="291407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6" name="Rectangle"/>
          <p:cNvSpPr/>
          <p:nvPr/>
        </p:nvSpPr>
        <p:spPr>
          <a:xfrm>
            <a:off x="11404600" y="4241800"/>
            <a:ext cx="972592" cy="21870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Partenariat"/>
          <p:cNvSpPr txBox="1">
            <a:spLocks noGrp="1"/>
          </p:cNvSpPr>
          <p:nvPr>
            <p:ph type="title" idx="4294967295"/>
          </p:nvPr>
        </p:nvSpPr>
        <p:spPr>
          <a:xfrm>
            <a:off x="1242838" y="-771014"/>
            <a:ext cx="10722324" cy="1763912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Partenariat</a:t>
            </a:r>
          </a:p>
        </p:txBody>
      </p:sp>
      <p:pic>
        <p:nvPicPr>
          <p:cNvPr id="198" name="21F4AD8B-2C6A-4789-9C1E-1D66EF8E1885-L0-001.jpeg" descr="21F4AD8B-2C6A-4789-9C1E-1D66EF8E1885-L0-001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9671" y="1436596"/>
            <a:ext cx="8148658" cy="794983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62500903-33B3-464E-A5D9-FDE7FD51CF39-L0-001.jpeg" descr="62500903-33B3-464E-A5D9-FDE7FD51CF39-L0-001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997" y="5013861"/>
            <a:ext cx="6006120" cy="464429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1" name="D4BD7106-3912-46D8-8564-CBF6B5AD3065-L0-001.jpeg" descr="D4BD7106-3912-46D8-8564-CBF6B5AD3065-L0-001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56769">
            <a:off x="8573558" y="452437"/>
            <a:ext cx="3808056" cy="506894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2" name="C8B56B3D-D34E-4E9B-9087-158C1ED0F084-L0-001.jpeg" descr="C8B56B3D-D34E-4E9B-9087-158C1ED0F084-L0-001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145" y="213709"/>
            <a:ext cx="4866020" cy="378921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3" name="95143AA4-C5BD-4126-93DA-97DE1F7EA6B1-L0-001.jpeg" descr="95143AA4-C5BD-4126-93DA-97DE1F7EA6B1-L0-001.jpe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48622" y="5577966"/>
            <a:ext cx="3080420" cy="409876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4" name="6E2D72AD-57EA-4498-A738-92194DEA6EFB-L0-001.jpeg" descr="6E2D72AD-57EA-4498-A738-92194DEA6EFB-L0-001.jpe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233046">
            <a:off x="4963101" y="190352"/>
            <a:ext cx="3550551" cy="472560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5" name="E6FB94EF-2E64-4626-9CB2-D87017D96DA0-L0-001.jpeg" descr="E6FB94EF-2E64-4626-9CB2-D87017D96DA0-L0-001.jpe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05427">
            <a:off x="4820992" y="5074167"/>
            <a:ext cx="5070034" cy="394222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6" name="594C3DA1-6D86-45AA-BD44-402689A2B390-L0-001.jpeg" descr="594C3DA1-6D86-45AA-BD44-402689A2B390-L0-001.jpe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8509" y="3460873"/>
            <a:ext cx="3207291" cy="213316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Office PowerPoint</Application>
  <PresentationFormat>Personnalisé</PresentationFormat>
  <Paragraphs>26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White</vt:lpstr>
      <vt:lpstr>Collège Lucciana Mariana</vt:lpstr>
      <vt:lpstr>Problématique et Objectifs</vt:lpstr>
      <vt:lpstr>Présentation PowerPoint</vt:lpstr>
      <vt:lpstr>Présentation PowerPoint</vt:lpstr>
      <vt:lpstr>Patrimoine bâti et histoire</vt:lpstr>
      <vt:lpstr>Faune et Flore</vt:lpstr>
      <vt:lpstr>Présentation PowerPoint</vt:lpstr>
      <vt:lpstr>Partenariat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Collège Lucciana Mariana</dc:title>
  <dc:creator>SOLER Brigitte</dc:creator>
  <cp:lastModifiedBy>SOLER Brigitte</cp:lastModifiedBy>
  <cp:revision>1</cp:revision>
  <dcterms:modified xsi:type="dcterms:W3CDTF">2021-04-08T10:17:14Z</dcterms:modified>
</cp:coreProperties>
</file>