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84" r:id="rId3"/>
    <p:sldId id="290" r:id="rId4"/>
    <p:sldId id="286" r:id="rId5"/>
    <p:sldId id="288" r:id="rId6"/>
    <p:sldId id="262" r:id="rId7"/>
    <p:sldId id="291" r:id="rId8"/>
    <p:sldId id="292" r:id="rId9"/>
    <p:sldId id="293" r:id="rId10"/>
    <p:sldId id="273" r:id="rId11"/>
    <p:sldId id="276" r:id="rId12"/>
    <p:sldId id="275" r:id="rId13"/>
    <p:sldId id="280" r:id="rId14"/>
    <p:sldId id="289" r:id="rId15"/>
    <p:sldId id="278" r:id="rId16"/>
    <p:sldId id="282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 jacques CECCALDI" initials="jjC" lastIdx="2" clrIdx="0">
    <p:extLst>
      <p:ext uri="{19B8F6BF-5375-455C-9EA6-DF929625EA0E}">
        <p15:presenceInfo xmlns:p15="http://schemas.microsoft.com/office/powerpoint/2012/main" userId="4f0d242f2856c12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48"/>
    <p:restoredTop sz="94293"/>
  </p:normalViewPr>
  <p:slideViewPr>
    <p:cSldViewPr snapToGrid="0" snapToObjects="1">
      <p:cViewPr varScale="1">
        <p:scale>
          <a:sx n="66" d="100"/>
          <a:sy n="66" d="100"/>
        </p:scale>
        <p:origin x="552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17T21:00:34.027" idx="2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8T06:48:15.256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195 104 8027,'-47'-18'0,"-1"0"0,-20-10 0,42 28 0,20-18 0,8-3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633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PICTOS PLUS COURTS?</a:t>
            </a:r>
          </a:p>
        </p:txBody>
      </p:sp>
    </p:spTree>
    <p:extLst>
      <p:ext uri="{BB962C8B-B14F-4D97-AF65-F5344CB8AC3E}">
        <p14:creationId xmlns:p14="http://schemas.microsoft.com/office/powerpoint/2010/main" val="3122221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5480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>
            <a:spLocks noGrp="1"/>
          </p:cNvSpPr>
          <p:nvPr>
            <p:ph type="pic" sz="half" idx="13"/>
          </p:nvPr>
        </p:nvSpPr>
        <p:spPr>
          <a:xfrm>
            <a:off x="6502400" y="4879052"/>
            <a:ext cx="6502400" cy="4876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Image"/>
          <p:cNvSpPr>
            <a:spLocks noGrp="1"/>
          </p:cNvSpPr>
          <p:nvPr>
            <p:ph type="pic" sz="half" idx="14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Image"/>
          <p:cNvSpPr>
            <a:spLocks noGrp="1"/>
          </p:cNvSpPr>
          <p:nvPr>
            <p:ph type="pic" idx="15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-Gilles Allain</a:t>
            </a:r>
          </a:p>
        </p:txBody>
      </p:sp>
      <p:sp>
        <p:nvSpPr>
          <p:cNvPr id="10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« Saisissez une citation ici. » </a:t>
            </a:r>
          </a:p>
        </p:txBody>
      </p:sp>
      <p:sp>
        <p:nvSpPr>
          <p:cNvPr id="10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jouter une citation à l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-Gilles Allain</a:t>
            </a:r>
          </a:p>
        </p:txBody>
      </p:sp>
      <p:sp>
        <p:nvSpPr>
          <p:cNvPr id="113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« Saisissez une citation ici. » </a:t>
            </a:r>
          </a:p>
        </p:txBody>
      </p:sp>
      <p:sp>
        <p:nvSpPr>
          <p:cNvPr id="114" name="Image"/>
          <p:cNvSpPr>
            <a:spLocks noGrp="1"/>
          </p:cNvSpPr>
          <p:nvPr>
            <p:ph type="pic" idx="15"/>
          </p:nvPr>
        </p:nvSpPr>
        <p:spPr>
          <a:xfrm>
            <a:off x="-19050" y="3613150"/>
            <a:ext cx="13004800" cy="613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Alternative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0" y="2717800"/>
            <a:ext cx="13004800" cy="7035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exte du titre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Texte du titre</a:t>
            </a:r>
          </a:p>
        </p:txBody>
      </p:sp>
      <p:sp>
        <p:nvSpPr>
          <p:cNvPr id="3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e du titre"/>
          <p:cNvSpPr txBox="1"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r>
              <a:t>Texte du titre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>
            <a:spLocks noGrp="1"/>
          </p:cNvSpPr>
          <p:nvPr>
            <p:ph type="pic" idx="13"/>
          </p:nvPr>
        </p:nvSpPr>
        <p:spPr>
          <a:xfrm>
            <a:off x="6496050" y="635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Texte du titre"/>
          <p:cNvSpPr txBox="1"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Texte du titre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7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 advClick="0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e niveau 1…"/>
          <p:cNvSpPr txBox="1"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 advClick="0" advTm="3000">
    <p:fade/>
  </p:transition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35.png"/><Relationship Id="rId2" Type="http://schemas.microsoft.com/office/2007/relationships/media" Target="../media/media4.mp4"/><Relationship Id="rId1" Type="http://schemas.openxmlformats.org/officeDocument/2006/relationships/tags" Target="../tags/tag8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38.gif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g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comments" Target="../comments/comment1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6" Type="http://schemas.openxmlformats.org/officeDocument/2006/relationships/image" Target="../media/image21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62C43B9-E518-8443-B7FF-BE895ECF2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634477"/>
            <a:ext cx="11684000" cy="683437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fr-FR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 jardin pour le </a:t>
            </a:r>
            <a:r>
              <a:rPr lang="fr-FR" sz="40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college</a:t>
            </a:r>
            <a:endParaRPr lang="fr-FR" sz="4000" b="1" dirty="0">
              <a:solidFill>
                <a:schemeClr val="accent3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BE1476-50F0-A74E-95C0-4105D9F8D54B}"/>
              </a:ext>
            </a:extLst>
          </p:cNvPr>
          <p:cNvSpPr txBox="1"/>
          <p:nvPr/>
        </p:nvSpPr>
        <p:spPr>
          <a:xfrm>
            <a:off x="1433444" y="1139117"/>
            <a:ext cx="10137912" cy="1739858"/>
          </a:xfrm>
          <a:prstGeom prst="rect">
            <a:avLst/>
          </a:prstGeom>
          <a:noFill/>
          <a:ln w="12700">
            <a:miter lim="400000"/>
          </a:ln>
        </p:spPr>
        <p:txBody>
          <a:bodyPr lIns="50800" tIns="50800" rIns="50800" bIns="50800">
            <a:noAutofit/>
          </a:bodyPr>
          <a:lstStyle>
            <a:lvl1pPr>
              <a:defRPr b="1" cap="all" spc="992">
                <a:latin typeface="Aharoni" panose="02010803020104030203" pitchFamily="2" charset="-79"/>
                <a:cs typeface="Aharoni" panose="02010803020104030203" pitchFamily="2" charset="-79"/>
              </a:defRPr>
            </a:lvl1pPr>
            <a:lvl2pPr algn="l">
              <a:defRPr sz="4500" cap="all" spc="720"/>
            </a:lvl2pPr>
            <a:lvl3pPr algn="l">
              <a:defRPr sz="4500" cap="all" spc="720"/>
            </a:lvl3pPr>
            <a:lvl4pPr algn="l">
              <a:defRPr sz="4500" cap="all" spc="720"/>
            </a:lvl4pPr>
            <a:lvl5pPr algn="l">
              <a:defRPr sz="4500" cap="all" spc="720"/>
            </a:lvl5pPr>
            <a:lvl6pPr algn="l">
              <a:defRPr sz="4500" cap="all" spc="720"/>
            </a:lvl6pPr>
            <a:lvl7pPr algn="l">
              <a:defRPr sz="4500" cap="all" spc="720"/>
            </a:lvl7pPr>
            <a:lvl8pPr algn="l">
              <a:defRPr sz="4500" cap="all" spc="720"/>
            </a:lvl8pPr>
            <a:lvl9pPr algn="l">
              <a:defRPr sz="4500" cap="all" spc="720"/>
            </a:lvl9pPr>
          </a:lstStyle>
          <a:p>
            <a:endParaRPr lang="fr-FR" sz="2800" b="0" cap="none" spc="60" dirty="0">
              <a:solidFill>
                <a:schemeClr val="tx1"/>
              </a:solidFill>
              <a:latin typeface="American Typewriter" panose="02090604020004020304" pitchFamily="18" charset="77"/>
              <a:cs typeface="Cavolini" panose="03000502040302020204" pitchFamily="66" charset="0"/>
            </a:endParaRPr>
          </a:p>
          <a:p>
            <a:r>
              <a:rPr lang="fr-FR" sz="3200" cap="none" spc="60" dirty="0">
                <a:solidFill>
                  <a:schemeClr val="tx1"/>
                </a:solidFill>
                <a:latin typeface="Bradley Hand" pitchFamily="2" charset="77"/>
                <a:cs typeface="Cavolini" panose="03000502040302020204" pitchFamily="66" charset="0"/>
              </a:rPr>
              <a:t>Un projet des 16 élèves de la section EGPA, cycle4</a:t>
            </a:r>
          </a:p>
          <a:p>
            <a:r>
              <a:rPr lang="fr-FR" sz="3200" cap="none" spc="60" dirty="0">
                <a:solidFill>
                  <a:schemeClr val="tx1"/>
                </a:solidFill>
                <a:latin typeface="Bradley Hand" pitchFamily="2" charset="77"/>
                <a:cs typeface="Cavolini" panose="03000502040302020204" pitchFamily="66" charset="0"/>
              </a:rPr>
              <a:t>du collège Pascal Paoli 20220 – </a:t>
            </a:r>
            <a:r>
              <a:rPr lang="fr-FR" sz="3200" cap="none" spc="60" dirty="0" err="1">
                <a:solidFill>
                  <a:schemeClr val="tx1"/>
                </a:solidFill>
                <a:latin typeface="Bradley Hand" pitchFamily="2" charset="77"/>
                <a:cs typeface="Cavolini" panose="03000502040302020204" pitchFamily="66" charset="0"/>
              </a:rPr>
              <a:t>Isula</a:t>
            </a:r>
            <a:r>
              <a:rPr lang="fr-FR" sz="3200" cap="none" spc="60" dirty="0">
                <a:solidFill>
                  <a:schemeClr val="tx1"/>
                </a:solidFill>
                <a:latin typeface="Bradley Hand" pitchFamily="2" charset="77"/>
                <a:cs typeface="Cavolini" panose="03000502040302020204" pitchFamily="66" charset="0"/>
              </a:rPr>
              <a:t> Rossa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840378E-EAB3-4F47-8C31-70031D368E8A}"/>
              </a:ext>
            </a:extLst>
          </p:cNvPr>
          <p:cNvSpPr txBox="1"/>
          <p:nvPr/>
        </p:nvSpPr>
        <p:spPr>
          <a:xfrm>
            <a:off x="297638" y="6020640"/>
            <a:ext cx="12409524" cy="2223631"/>
          </a:xfrm>
          <a:prstGeom prst="rect">
            <a:avLst/>
          </a:prstGeom>
          <a:noFill/>
          <a:ln w="12700">
            <a:miter lim="400000"/>
          </a:ln>
        </p:spPr>
        <p:txBody>
          <a:bodyPr lIns="50800" tIns="50800" rIns="50800" bIns="50800">
            <a:normAutofit fontScale="97500"/>
          </a:bodyPr>
          <a:lstStyle>
            <a:lvl1pPr>
              <a:defRPr b="1" cap="all" spc="992">
                <a:latin typeface="Aharoni" panose="02010803020104030203" pitchFamily="2" charset="-79"/>
                <a:cs typeface="Aharoni" panose="02010803020104030203" pitchFamily="2" charset="-79"/>
              </a:defRPr>
            </a:lvl1pPr>
            <a:lvl2pPr algn="l">
              <a:defRPr sz="4500" cap="all" spc="720"/>
            </a:lvl2pPr>
            <a:lvl3pPr algn="l">
              <a:defRPr sz="4500" cap="all" spc="720"/>
            </a:lvl3pPr>
            <a:lvl4pPr algn="l">
              <a:defRPr sz="4500" cap="all" spc="720"/>
            </a:lvl4pPr>
            <a:lvl5pPr algn="l">
              <a:defRPr sz="4500" cap="all" spc="720"/>
            </a:lvl5pPr>
            <a:lvl6pPr algn="l">
              <a:defRPr sz="4500" cap="all" spc="720"/>
            </a:lvl6pPr>
            <a:lvl7pPr algn="l">
              <a:defRPr sz="4500" cap="all" spc="720"/>
            </a:lvl7pPr>
            <a:lvl8pPr algn="l">
              <a:defRPr sz="4500" cap="all" spc="720"/>
            </a:lvl8pPr>
            <a:lvl9pPr algn="l">
              <a:defRPr sz="4500" cap="all" spc="720"/>
            </a:lvl9pPr>
          </a:lstStyle>
          <a:p>
            <a:r>
              <a:rPr lang="fr-FR" sz="2100" cap="none" spc="0" dirty="0">
                <a:solidFill>
                  <a:schemeClr val="tx1"/>
                </a:solidFill>
              </a:rPr>
              <a:t> </a:t>
            </a:r>
          </a:p>
          <a:p>
            <a:r>
              <a:rPr lang="fr-FR" sz="2100" cap="none" spc="0" dirty="0">
                <a:solidFill>
                  <a:schemeClr val="tx1"/>
                </a:solidFill>
              </a:rPr>
              <a:t>Les professeurs de la Section EGPA :</a:t>
            </a:r>
          </a:p>
          <a:p>
            <a:r>
              <a:rPr lang="fr-FR" sz="2000" cap="none" spc="0" dirty="0">
                <a:solidFill>
                  <a:schemeClr val="tx1"/>
                </a:solidFill>
                <a:latin typeface="+mj-lt"/>
              </a:rPr>
              <a:t>  Mme </a:t>
            </a:r>
            <a:r>
              <a:rPr lang="fr-FR" sz="2000" cap="none" spc="0" dirty="0" err="1">
                <a:solidFill>
                  <a:schemeClr val="tx1"/>
                </a:solidFill>
                <a:latin typeface="+mj-lt"/>
              </a:rPr>
              <a:t>Casabianca</a:t>
            </a:r>
            <a:r>
              <a:rPr lang="fr-FR" sz="2000" cap="none" spc="0" dirty="0">
                <a:solidFill>
                  <a:schemeClr val="tx1"/>
                </a:solidFill>
                <a:latin typeface="+mj-lt"/>
              </a:rPr>
              <a:t> - Mme </a:t>
            </a:r>
            <a:r>
              <a:rPr lang="fr-FR" sz="2000" cap="none" spc="0" dirty="0" err="1">
                <a:solidFill>
                  <a:schemeClr val="tx1"/>
                </a:solidFill>
                <a:latin typeface="+mj-lt"/>
              </a:rPr>
              <a:t>Piera</a:t>
            </a:r>
            <a:r>
              <a:rPr lang="fr-FR" sz="2000" cap="none" spc="0" dirty="0">
                <a:solidFill>
                  <a:schemeClr val="tx1"/>
                </a:solidFill>
                <a:latin typeface="+mj-lt"/>
              </a:rPr>
              <a:t> - Mme </a:t>
            </a:r>
            <a:r>
              <a:rPr lang="fr-FR" sz="2000" cap="none" spc="0" dirty="0" err="1">
                <a:solidFill>
                  <a:schemeClr val="tx1"/>
                </a:solidFill>
                <a:latin typeface="+mj-lt"/>
              </a:rPr>
              <a:t>Vesperini</a:t>
            </a:r>
            <a:r>
              <a:rPr lang="fr-FR" sz="2000" cap="none" spc="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r>
              <a:rPr lang="fr-FR" sz="2000" cap="none" spc="0" dirty="0">
                <a:solidFill>
                  <a:schemeClr val="tx1"/>
                </a:solidFill>
                <a:latin typeface="+mj-lt"/>
              </a:rPr>
              <a:t>avec </a:t>
            </a:r>
            <a:r>
              <a:rPr lang="fr-FR" sz="2000" cap="none" spc="0" dirty="0">
                <a:solidFill>
                  <a:schemeClr val="tx1"/>
                </a:solidFill>
              </a:rPr>
              <a:t>la contribution des professeurs du collège :</a:t>
            </a:r>
            <a:endParaRPr lang="fr-FR" sz="2000" cap="none" spc="0" dirty="0">
              <a:solidFill>
                <a:schemeClr val="tx1"/>
              </a:solidFill>
              <a:latin typeface="+mj-lt"/>
            </a:endParaRPr>
          </a:p>
          <a:p>
            <a:r>
              <a:rPr lang="fr-FR" sz="1800" cap="none" spc="0" dirty="0">
                <a:solidFill>
                  <a:schemeClr val="tx1"/>
                </a:solidFill>
                <a:latin typeface="+mj-lt"/>
              </a:rPr>
              <a:t>Mme </a:t>
            </a:r>
            <a:r>
              <a:rPr lang="fr-FR" sz="1800" cap="none" spc="0" dirty="0" err="1">
                <a:solidFill>
                  <a:schemeClr val="tx1"/>
                </a:solidFill>
                <a:latin typeface="+mj-lt"/>
              </a:rPr>
              <a:t>Aledo</a:t>
            </a:r>
            <a:r>
              <a:rPr lang="fr-FR" sz="1800" cap="none" spc="0" dirty="0">
                <a:solidFill>
                  <a:schemeClr val="tx1"/>
                </a:solidFill>
                <a:latin typeface="+mj-lt"/>
              </a:rPr>
              <a:t> – SVT /  Mme </a:t>
            </a:r>
            <a:r>
              <a:rPr lang="fr-FR" sz="1800" cap="none" spc="0" dirty="0" err="1">
                <a:solidFill>
                  <a:schemeClr val="tx1"/>
                </a:solidFill>
                <a:latin typeface="+mj-lt"/>
              </a:rPr>
              <a:t>Bruna</a:t>
            </a:r>
            <a:r>
              <a:rPr lang="fr-FR" sz="1800" cap="none" spc="0" dirty="0">
                <a:solidFill>
                  <a:schemeClr val="tx1"/>
                </a:solidFill>
                <a:latin typeface="+mj-lt"/>
              </a:rPr>
              <a:t> - CDI </a:t>
            </a:r>
          </a:p>
          <a:p>
            <a:r>
              <a:rPr lang="fr-FR" sz="1800" cap="none" spc="0" dirty="0">
                <a:solidFill>
                  <a:schemeClr val="tx1"/>
                </a:solidFill>
                <a:latin typeface="+mj-lt"/>
              </a:rPr>
              <a:t>M </a:t>
            </a:r>
            <a:r>
              <a:rPr lang="fr-FR" sz="1800" cap="none" spc="0" dirty="0" err="1">
                <a:solidFill>
                  <a:schemeClr val="tx1"/>
                </a:solidFill>
                <a:latin typeface="+mj-lt"/>
              </a:rPr>
              <a:t>Geslin</a:t>
            </a:r>
            <a:r>
              <a:rPr lang="fr-FR" sz="1800" cap="none" spc="0" dirty="0">
                <a:solidFill>
                  <a:schemeClr val="tx1"/>
                </a:solidFill>
                <a:latin typeface="+mj-lt"/>
              </a:rPr>
              <a:t> – EPS  /  M Mariani – Technologie  /  Mme Rossi – Physique  /  Mme Thierry - Arts plastiques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FCF660F-FD9E-D447-ABCF-FAD8B24E72A6}"/>
              </a:ext>
            </a:extLst>
          </p:cNvPr>
          <p:cNvSpPr txBox="1"/>
          <p:nvPr/>
        </p:nvSpPr>
        <p:spPr>
          <a:xfrm>
            <a:off x="660400" y="7846980"/>
            <a:ext cx="11855450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400" b="1" dirty="0"/>
              <a:t>et la collaboration </a:t>
            </a:r>
            <a:r>
              <a:rPr lang="fr-FR" sz="2400" dirty="0"/>
              <a:t>de Charles </a:t>
            </a:r>
            <a:r>
              <a:rPr lang="fr-FR" sz="2400" dirty="0" err="1"/>
              <a:t>Hermier</a:t>
            </a:r>
            <a:r>
              <a:rPr lang="fr-FR" sz="2400" dirty="0"/>
              <a:t> , jardinier animateur. 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2400" dirty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400" dirty="0"/>
              <a:t>Partenaires :  </a:t>
            </a:r>
            <a:r>
              <a:rPr lang="fr-FR" sz="2400" dirty="0" err="1"/>
              <a:t>Fundazione</a:t>
            </a:r>
            <a:r>
              <a:rPr lang="fr-FR" sz="2400" dirty="0"/>
              <a:t> UMANI – TPG2B – </a:t>
            </a:r>
            <a:r>
              <a:rPr lang="fr-FR" sz="2400" dirty="0" err="1"/>
              <a:t>Campu</a:t>
            </a:r>
            <a:r>
              <a:rPr lang="fr-FR" sz="2400" dirty="0"/>
              <a:t> Verde – </a:t>
            </a:r>
            <a:r>
              <a:rPr lang="fr-FR" sz="2400" dirty="0" err="1"/>
              <a:t>Gedimat</a:t>
            </a:r>
            <a:r>
              <a:rPr lang="fr-FR" sz="2400" dirty="0"/>
              <a:t> –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i="1" dirty="0"/>
              <a:t>Musique : </a:t>
            </a:r>
            <a:r>
              <a:rPr lang="fr-FR" sz="1600" i="1" dirty="0" err="1"/>
              <a:t>Inguernu</a:t>
            </a:r>
            <a:r>
              <a:rPr lang="fr-FR" sz="1600" i="1" dirty="0"/>
              <a:t> - </a:t>
            </a:r>
            <a:r>
              <a:rPr lang="fr-FR" sz="1600" i="1" dirty="0" err="1"/>
              <a:t>Gypsy</a:t>
            </a:r>
            <a:r>
              <a:rPr lang="fr-FR" sz="1600" i="1" dirty="0"/>
              <a:t> </a:t>
            </a:r>
            <a:r>
              <a:rPr lang="fr-FR" sz="1600" i="1" dirty="0" err="1"/>
              <a:t>guitar</a:t>
            </a:r>
            <a:r>
              <a:rPr lang="fr-FR" sz="1600" i="1" dirty="0"/>
              <a:t> </a:t>
            </a:r>
            <a:r>
              <a:rPr lang="fr-FR" sz="1600" i="1" dirty="0" err="1"/>
              <a:t>from</a:t>
            </a:r>
            <a:r>
              <a:rPr lang="fr-FR" sz="1600" i="1" dirty="0"/>
              <a:t> </a:t>
            </a:r>
            <a:r>
              <a:rPr lang="fr-FR" sz="1600" i="1" dirty="0" err="1"/>
              <a:t>Corsica</a:t>
            </a:r>
            <a:r>
              <a:rPr lang="fr-FR" sz="1600" i="1" dirty="0"/>
              <a:t> - </a:t>
            </a:r>
            <a:r>
              <a:rPr lang="fr-FR" sz="1600" i="1" dirty="0" err="1"/>
              <a:t>Fanou</a:t>
            </a:r>
            <a:r>
              <a:rPr lang="fr-FR" sz="1600" i="1" dirty="0"/>
              <a:t> </a:t>
            </a:r>
            <a:r>
              <a:rPr lang="fr-FR" sz="1600" i="1" dirty="0" err="1"/>
              <a:t>Torracinta</a:t>
            </a:r>
            <a:r>
              <a:rPr lang="fr-FR" sz="1600" i="1" dirty="0"/>
              <a:t>  </a:t>
            </a:r>
            <a:endParaRPr kumimoji="0" lang="fr-FR" sz="16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venir Ligh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D2A498B-F0CB-4A43-9D43-1DAACD31F0AC}"/>
              </a:ext>
            </a:extLst>
          </p:cNvPr>
          <p:cNvSpPr txBox="1"/>
          <p:nvPr/>
        </p:nvSpPr>
        <p:spPr>
          <a:xfrm>
            <a:off x="660400" y="2689684"/>
            <a:ext cx="12046762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just" defTabSz="5842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2000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1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FillTx/>
                <a:latin typeface="Engravers MT" panose="02090707080505020304" pitchFamily="18" charset="77"/>
                <a:cs typeface="Cavolini" panose="03000502040302020204" pitchFamily="66" charset="0"/>
                <a:sym typeface="Avenir Light"/>
              </a:rPr>
              <a:t>Apprendre en jardinant ?  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Bradley Hand" pitchFamily="2" charset="77"/>
              <a:cs typeface="Cavolini" panose="03000502040302020204" pitchFamily="66" charset="0"/>
              <a:sym typeface="Avenir Light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Bradley Hand" pitchFamily="2" charset="77"/>
                <a:cs typeface="Cavolini" panose="03000502040302020204" pitchFamily="66" charset="0"/>
                <a:sym typeface="Avenir Light"/>
              </a:rPr>
              <a:t>Un jardin comme support d’éducation à l’environnement 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Bradley Hand" pitchFamily="2" charset="77"/>
                <a:cs typeface="Cavolini" panose="03000502040302020204" pitchFamily="66" charset="0"/>
                <a:sym typeface="Avenir Light"/>
              </a:rPr>
              <a:t>et au développement durable,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Bradley Hand" pitchFamily="2" charset="77"/>
                <a:cs typeface="Cavolini" panose="03000502040302020204" pitchFamily="66" charset="0"/>
                <a:sym typeface="Avenir Light"/>
              </a:rPr>
              <a:t>pour un engagement citoyen responsable</a:t>
            </a:r>
            <a:endParaRPr lang="fr-FR" sz="3600" b="1" dirty="0">
              <a:solidFill>
                <a:schemeClr val="tx1"/>
              </a:solidFill>
              <a:highlight>
                <a:srgbClr val="00FFFF"/>
              </a:highlight>
              <a:latin typeface="Bradley Hand" pitchFamily="2" charset="77"/>
              <a:cs typeface="Cavolini" panose="03000502040302020204" pitchFamily="66" charset="0"/>
            </a:endParaRPr>
          </a:p>
        </p:txBody>
      </p:sp>
      <p:sp>
        <p:nvSpPr>
          <p:cNvPr id="2" name="Rectangle : avec coins arrondis en diagonale 1">
            <a:extLst>
              <a:ext uri="{FF2B5EF4-FFF2-40B4-BE49-F238E27FC236}">
                <a16:creationId xmlns:a16="http://schemas.microsoft.com/office/drawing/2014/main" id="{D56BCAED-38F7-A944-A911-E28E3C06BD54}"/>
              </a:ext>
            </a:extLst>
          </p:cNvPr>
          <p:cNvSpPr/>
          <p:nvPr/>
        </p:nvSpPr>
        <p:spPr>
          <a:xfrm>
            <a:off x="11804073" y="5375564"/>
            <a:ext cx="711777" cy="645076"/>
          </a:xfrm>
          <a:prstGeom prst="round2Diag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3" name="11 Inguernu" descr="11 Inguernu">
            <a:hlinkClick r:id="" action="ppaction://media"/>
            <a:extLst>
              <a:ext uri="{FF2B5EF4-FFF2-40B4-BE49-F238E27FC236}">
                <a16:creationId xmlns:a16="http://schemas.microsoft.com/office/drawing/2014/main" id="{F8E1A7DA-AD33-1340-8F40-B6A6A4530B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700" y="9525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EC54AF-3621-7840-BD93-6582D4FA6FC5}"/>
              </a:ext>
            </a:extLst>
          </p:cNvPr>
          <p:cNvSpPr/>
          <p:nvPr/>
        </p:nvSpPr>
        <p:spPr>
          <a:xfrm>
            <a:off x="1433444" y="6167336"/>
            <a:ext cx="765007" cy="66148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 animBg="1"/>
      <p:bldP spid="6" grpId="0" build="p" animBg="1"/>
      <p:bldP spid="7" grpId="0" uiExpand="1" build="p"/>
      <p:bldP spid="11" grpId="0" build="p"/>
      <p:bldP spid="10" grpId="0" animBg="1"/>
    </p:bldLst>
  </p:timing>
  <p:extLst>
    <p:ext uri="{E180D4A7-C9FB-4DFB-919C-405C955672EB}">
      <p14:showEvtLst xmlns:p14="http://schemas.microsoft.com/office/powerpoint/2010/main">
        <p14:playEvt time="9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02CC33-28A2-E943-B31E-81DABC8C79D2}"/>
              </a:ext>
            </a:extLst>
          </p:cNvPr>
          <p:cNvSpPr/>
          <p:nvPr/>
        </p:nvSpPr>
        <p:spPr>
          <a:xfrm>
            <a:off x="7048813" y="5523620"/>
            <a:ext cx="57431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latin typeface="+mj-lt"/>
              </a:rPr>
              <a:t>Il est temps de rempoter les semis… sans abîmer les plants. </a:t>
            </a:r>
          </a:p>
          <a:p>
            <a:r>
              <a:rPr lang="fr-FR" sz="2800" b="1" dirty="0">
                <a:latin typeface="+mj-lt"/>
              </a:rPr>
              <a:t>C’est un travail minutieux, il faut incliner le petit godet pour  ôter délicatement la motte, </a:t>
            </a:r>
          </a:p>
          <a:p>
            <a:r>
              <a:rPr lang="fr-FR" sz="2800" b="1" dirty="0">
                <a:latin typeface="+mj-lt"/>
              </a:rPr>
              <a:t>puis en la saisissant par la tige, à la base des feuilles, </a:t>
            </a:r>
          </a:p>
          <a:p>
            <a:r>
              <a:rPr lang="fr-FR" sz="2800" b="1" dirty="0">
                <a:latin typeface="+mj-lt"/>
              </a:rPr>
              <a:t>on la met en place dans un godet  plus grand. </a:t>
            </a:r>
          </a:p>
        </p:txBody>
      </p:sp>
      <p:pic>
        <p:nvPicPr>
          <p:cNvPr id="3" name="Image 2" descr="Une image contenant herbe, extérieur, personne&#10;&#10;Description générée automatiquement">
            <a:extLst>
              <a:ext uri="{FF2B5EF4-FFF2-40B4-BE49-F238E27FC236}">
                <a16:creationId xmlns:a16="http://schemas.microsoft.com/office/drawing/2014/main" id="{99C5E472-B003-D940-9BD7-3D8F637471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9"/>
          <a:stretch/>
        </p:blipFill>
        <p:spPr>
          <a:xfrm>
            <a:off x="7048813" y="559063"/>
            <a:ext cx="5148084" cy="4465674"/>
          </a:xfrm>
          <a:prstGeom prst="rect">
            <a:avLst/>
          </a:prstGeom>
        </p:spPr>
      </p:pic>
      <p:pic>
        <p:nvPicPr>
          <p:cNvPr id="5" name="Image 4" descr="Une image contenant extérieur, arbre, herbe, objet d’extérieur&#10;&#10;Description générée automatiquement">
            <a:extLst>
              <a:ext uri="{FF2B5EF4-FFF2-40B4-BE49-F238E27FC236}">
                <a16:creationId xmlns:a16="http://schemas.microsoft.com/office/drawing/2014/main" id="{DC3A2CAD-DBF6-794C-B172-973A5FBCC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03" y="461664"/>
            <a:ext cx="5689600" cy="4267200"/>
          </a:xfrm>
          <a:prstGeom prst="rect">
            <a:avLst/>
          </a:prstGeom>
        </p:spPr>
      </p:pic>
      <p:pic>
        <p:nvPicPr>
          <p:cNvPr id="9" name="Image 8" descr="Une image contenant extérieur, personne&#10;&#10;Description générée automatiquement">
            <a:extLst>
              <a:ext uri="{FF2B5EF4-FFF2-40B4-BE49-F238E27FC236}">
                <a16:creationId xmlns:a16="http://schemas.microsoft.com/office/drawing/2014/main" id="{5B191B43-CD50-E04F-AA2C-76292B604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03" y="5024737"/>
            <a:ext cx="5954232" cy="4465674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B8AF7F41-8F0E-C64D-86B1-10318A9D5C69}"/>
              </a:ext>
            </a:extLst>
          </p:cNvPr>
          <p:cNvSpPr/>
          <p:nvPr/>
        </p:nvSpPr>
        <p:spPr>
          <a:xfrm>
            <a:off x="5227671" y="3661111"/>
            <a:ext cx="2029092" cy="2042997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610FE55-FDE6-B942-8288-2E0F0D6816C1}"/>
              </a:ext>
            </a:extLst>
          </p:cNvPr>
          <p:cNvSpPr txBox="1"/>
          <p:nvPr/>
        </p:nvSpPr>
        <p:spPr>
          <a:xfrm>
            <a:off x="5300670" y="3869008"/>
            <a:ext cx="188309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1" dirty="0">
                <a:latin typeface="Broadway" pitchFamily="82" charset="77"/>
              </a:rPr>
              <a:t>12 MARS</a:t>
            </a:r>
            <a:endParaRPr kumimoji="0" lang="fr-FR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Broadway" pitchFamily="82" charset="77"/>
              <a:sym typeface="Avenir Light"/>
            </a:endParaRPr>
          </a:p>
        </p:txBody>
      </p:sp>
      <p:sp>
        <p:nvSpPr>
          <p:cNvPr id="12" name="Actions menées">
            <a:extLst>
              <a:ext uri="{FF2B5EF4-FFF2-40B4-BE49-F238E27FC236}">
                <a16:creationId xmlns:a16="http://schemas.microsoft.com/office/drawing/2014/main" id="{1165D205-6F17-E941-B75E-6EC76DEB8F13}"/>
              </a:ext>
            </a:extLst>
          </p:cNvPr>
          <p:cNvSpPr txBox="1">
            <a:spLocks/>
          </p:cNvSpPr>
          <p:nvPr/>
        </p:nvSpPr>
        <p:spPr>
          <a:xfrm>
            <a:off x="4288596" y="25045"/>
            <a:ext cx="5156493" cy="650209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639" baseline="0">
                <a:ln>
                  <a:noFill/>
                </a:ln>
                <a:solidFill>
                  <a:srgbClr val="FFFFFF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fr-FR" sz="2400" b="1" dirty="0">
                <a:latin typeface="American Typewriter" panose="02090604020004020304" pitchFamily="18" charset="77"/>
              </a:rPr>
              <a:t>carnet de bord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5DA7AA-D233-8843-B6D2-406FB0E6F0EC}"/>
              </a:ext>
            </a:extLst>
          </p:cNvPr>
          <p:cNvSpPr/>
          <p:nvPr/>
        </p:nvSpPr>
        <p:spPr>
          <a:xfrm>
            <a:off x="193964" y="1579418"/>
            <a:ext cx="360218" cy="116378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537923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2" presetClass="entr" presetSubtype="4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2" presetClass="entr" presetSubtype="4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2" presetClass="entr" presetSubtype="4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12" presetClass="entr" presetSubtype="4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02CC33-28A2-E943-B31E-81DABC8C79D2}"/>
              </a:ext>
            </a:extLst>
          </p:cNvPr>
          <p:cNvSpPr/>
          <p:nvPr/>
        </p:nvSpPr>
        <p:spPr>
          <a:xfrm>
            <a:off x="257448" y="2665285"/>
            <a:ext cx="464732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>
                <a:latin typeface="+mj-lt"/>
              </a:rPr>
              <a:t>  Techno</a:t>
            </a:r>
          </a:p>
          <a:p>
            <a:r>
              <a:rPr lang="fr-FR" sz="2800" b="1" dirty="0">
                <a:latin typeface="+mj-lt"/>
              </a:rPr>
              <a:t>On apprend à fabriquer </a:t>
            </a:r>
          </a:p>
          <a:p>
            <a:r>
              <a:rPr lang="fr-FR" sz="3200" b="1" dirty="0">
                <a:latin typeface="+mj-lt"/>
              </a:rPr>
              <a:t>un hygromètre </a:t>
            </a:r>
          </a:p>
          <a:p>
            <a:r>
              <a:rPr lang="fr-FR" sz="2800" b="1" dirty="0">
                <a:latin typeface="+mj-lt"/>
              </a:rPr>
              <a:t> pour vérifier le taux d’humidité de nos plants. </a:t>
            </a:r>
            <a:endParaRPr lang="fr-FR" sz="2800" dirty="0">
              <a:latin typeface="+mj-lt"/>
            </a:endParaRPr>
          </a:p>
        </p:txBody>
      </p:sp>
      <p:pic>
        <p:nvPicPr>
          <p:cNvPr id="5" name="Image 4" descr="Une image contenant personne, mur, intérieur, groupe&#10;&#10;Description générée automatiquement">
            <a:extLst>
              <a:ext uri="{FF2B5EF4-FFF2-40B4-BE49-F238E27FC236}">
                <a16:creationId xmlns:a16="http://schemas.microsoft.com/office/drawing/2014/main" id="{94539857-C18A-0140-B5B6-06002EE6EF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6" t="16595" r="5978" b="16596"/>
          <a:stretch/>
        </p:blipFill>
        <p:spPr>
          <a:xfrm>
            <a:off x="4904776" y="297184"/>
            <a:ext cx="7716566" cy="5020430"/>
          </a:xfrm>
          <a:prstGeom prst="rect">
            <a:avLst/>
          </a:prstGeom>
        </p:spPr>
      </p:pic>
      <p:pic>
        <p:nvPicPr>
          <p:cNvPr id="4" name="Image 3" descr="Une image contenant personne, intérieur, plafond, groupe&#10;&#10;Description générée automatiquement">
            <a:extLst>
              <a:ext uri="{FF2B5EF4-FFF2-40B4-BE49-F238E27FC236}">
                <a16:creationId xmlns:a16="http://schemas.microsoft.com/office/drawing/2014/main" id="{8EEF37B3-EF30-2A47-B04B-A2A80790A5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566" y="5702669"/>
            <a:ext cx="4889732" cy="3667299"/>
          </a:xfrm>
          <a:prstGeom prst="rect">
            <a:avLst/>
          </a:prstGeom>
        </p:spPr>
      </p:pic>
      <p:pic>
        <p:nvPicPr>
          <p:cNvPr id="6" name="IMG_1583_lhkNO6.mp4" descr="IMG_1583_lhkNO6.mp4">
            <a:hlinkClick r:id="" action="ppaction://media"/>
            <a:extLst>
              <a:ext uri="{FF2B5EF4-FFF2-40B4-BE49-F238E27FC236}">
                <a16:creationId xmlns:a16="http://schemas.microsoft.com/office/drawing/2014/main" id="{E3DDFF88-FF9B-FC4E-BA6A-E17534B003E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4442" y="5712368"/>
            <a:ext cx="6502400" cy="365760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964FF9A-D6D7-DC4A-A2FF-4514C290925C}"/>
              </a:ext>
            </a:extLst>
          </p:cNvPr>
          <p:cNvSpPr/>
          <p:nvPr/>
        </p:nvSpPr>
        <p:spPr>
          <a:xfrm>
            <a:off x="1134934" y="350149"/>
            <a:ext cx="2029092" cy="2042997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0" name="Actions menées">
            <a:extLst>
              <a:ext uri="{FF2B5EF4-FFF2-40B4-BE49-F238E27FC236}">
                <a16:creationId xmlns:a16="http://schemas.microsoft.com/office/drawing/2014/main" id="{41D18A1F-9E2D-EB44-9B92-4FF0B934D0F1}"/>
              </a:ext>
            </a:extLst>
          </p:cNvPr>
          <p:cNvSpPr txBox="1">
            <a:spLocks/>
          </p:cNvSpPr>
          <p:nvPr/>
        </p:nvSpPr>
        <p:spPr>
          <a:xfrm>
            <a:off x="4288596" y="25045"/>
            <a:ext cx="5156493" cy="650209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639" baseline="0">
                <a:ln>
                  <a:noFill/>
                </a:ln>
                <a:solidFill>
                  <a:srgbClr val="FFFFFF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fr-FR" sz="2400" b="1" dirty="0">
                <a:latin typeface="American Typewriter" panose="02090604020004020304" pitchFamily="18" charset="77"/>
              </a:rPr>
              <a:t>carnet de bord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EF127D6-1667-304F-BF38-5B2850E5167F}"/>
              </a:ext>
            </a:extLst>
          </p:cNvPr>
          <p:cNvSpPr txBox="1"/>
          <p:nvPr/>
        </p:nvSpPr>
        <p:spPr>
          <a:xfrm>
            <a:off x="1207933" y="477977"/>
            <a:ext cx="188309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1" dirty="0">
                <a:latin typeface="Broadway" pitchFamily="82" charset="77"/>
              </a:rPr>
              <a:t>18 MARS</a:t>
            </a:r>
            <a:endParaRPr kumimoji="0" lang="fr-FR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Broadway" pitchFamily="82" charset="77"/>
              <a:sym typeface="Avenir Ligh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D3B383-2FC9-1145-A7F0-30625B2A6139}"/>
              </a:ext>
            </a:extLst>
          </p:cNvPr>
          <p:cNvSpPr/>
          <p:nvPr/>
        </p:nvSpPr>
        <p:spPr>
          <a:xfrm>
            <a:off x="3774332" y="1128409"/>
            <a:ext cx="514264" cy="68326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946325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  <p:bldP spid="7" grpId="0" animBg="1"/>
      <p:bldP spid="11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02CC33-28A2-E943-B31E-81DABC8C79D2}"/>
              </a:ext>
            </a:extLst>
          </p:cNvPr>
          <p:cNvSpPr/>
          <p:nvPr/>
        </p:nvSpPr>
        <p:spPr>
          <a:xfrm>
            <a:off x="6338617" y="860495"/>
            <a:ext cx="539246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latin typeface="+mj-lt"/>
              </a:rPr>
              <a:t>Nous amendons la terre</a:t>
            </a:r>
          </a:p>
          <a:p>
            <a:r>
              <a:rPr lang="fr-FR" sz="3200" b="1" dirty="0">
                <a:latin typeface="+mj-lt"/>
              </a:rPr>
              <a:t> </a:t>
            </a:r>
            <a:r>
              <a:rPr lang="fr-FR" sz="2400" b="1" dirty="0">
                <a:latin typeface="+mj-lt"/>
              </a:rPr>
              <a:t>avec du fumier de brebis pour la </a:t>
            </a:r>
            <a:r>
              <a:rPr lang="fr-FR" sz="2400" dirty="0"/>
              <a:t>rendre plus perméable et plus facile à travailler. </a:t>
            </a:r>
          </a:p>
          <a:p>
            <a:r>
              <a:rPr lang="fr-FR" sz="2400" dirty="0"/>
              <a:t>L’apport de fumier permet d’améliorer la structure du sol et de le rendre plus riche </a:t>
            </a:r>
          </a:p>
          <a:p>
            <a:r>
              <a:rPr lang="fr-FR" sz="2400" dirty="0"/>
              <a:t>en micro-organismes. </a:t>
            </a:r>
            <a:endParaRPr lang="fr-FR" sz="2000" dirty="0"/>
          </a:p>
        </p:txBody>
      </p:sp>
      <p:pic>
        <p:nvPicPr>
          <p:cNvPr id="3" name="Image 2" descr="Une image contenant ciel, extérieur, terrain, gens&#10;&#10;Description générée automatiquement">
            <a:extLst>
              <a:ext uri="{FF2B5EF4-FFF2-40B4-BE49-F238E27FC236}">
                <a16:creationId xmlns:a16="http://schemas.microsoft.com/office/drawing/2014/main" id="{D2189BB8-7358-2C4C-883D-E0C48D8737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3" t="30742" r="-260" b="25000"/>
          <a:stretch/>
        </p:blipFill>
        <p:spPr>
          <a:xfrm>
            <a:off x="3940386" y="4475977"/>
            <a:ext cx="8330685" cy="32932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E02824-EC45-B440-BB4C-1C84BE153568}"/>
              </a:ext>
            </a:extLst>
          </p:cNvPr>
          <p:cNvSpPr/>
          <p:nvPr/>
        </p:nvSpPr>
        <p:spPr>
          <a:xfrm rot="21050729">
            <a:off x="1182484" y="5073932"/>
            <a:ext cx="21907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latin typeface="Bradley Hand" pitchFamily="2" charset="77"/>
              </a:rPr>
              <a:t> U </a:t>
            </a:r>
            <a:r>
              <a:rPr lang="fr-FR" sz="2800" b="1" dirty="0" err="1">
                <a:latin typeface="Bradley Hand" pitchFamily="2" charset="77"/>
              </a:rPr>
              <a:t>suvu</a:t>
            </a:r>
            <a:r>
              <a:rPr lang="fr-FR" sz="2800" b="1" dirty="0">
                <a:latin typeface="Bradley Hand" pitchFamily="2" charset="77"/>
              </a:rPr>
              <a:t> di </a:t>
            </a:r>
            <a:r>
              <a:rPr lang="fr-FR" sz="2800" b="1" dirty="0" err="1">
                <a:latin typeface="Bradley Hand" pitchFamily="2" charset="77"/>
              </a:rPr>
              <a:t>pecura</a:t>
            </a:r>
            <a:r>
              <a:rPr lang="fr-FR" sz="2800" b="1" dirty="0">
                <a:latin typeface="Bradley Hand" pitchFamily="2" charset="77"/>
              </a:rPr>
              <a:t>,  u ci </a:t>
            </a:r>
            <a:r>
              <a:rPr lang="fr-FR" sz="2800" b="1" dirty="0" err="1">
                <a:latin typeface="Bradley Hand" pitchFamily="2" charset="77"/>
              </a:rPr>
              <a:t>hà</a:t>
            </a:r>
            <a:r>
              <a:rPr lang="fr-FR" sz="2800" b="1" dirty="0">
                <a:latin typeface="Bradley Hand" pitchFamily="2" charset="77"/>
              </a:rPr>
              <a:t>  </a:t>
            </a:r>
            <a:r>
              <a:rPr lang="fr-FR" sz="2800" b="1" dirty="0" err="1">
                <a:latin typeface="Bradley Hand" pitchFamily="2" charset="77"/>
              </a:rPr>
              <a:t>purtatu</a:t>
            </a:r>
            <a:r>
              <a:rPr lang="fr-FR" sz="2800" b="1" dirty="0">
                <a:latin typeface="Bradley Hand" pitchFamily="2" charset="77"/>
              </a:rPr>
              <a:t> </a:t>
            </a:r>
          </a:p>
          <a:p>
            <a:r>
              <a:rPr lang="fr-FR" sz="2800" b="1" dirty="0">
                <a:latin typeface="Bradley Hand" pitchFamily="2" charset="77"/>
              </a:rPr>
              <a:t>M </a:t>
            </a:r>
            <a:r>
              <a:rPr lang="fr-FR" sz="2800" b="1" dirty="0" err="1">
                <a:latin typeface="Bradley Hand" pitchFamily="2" charset="77"/>
              </a:rPr>
              <a:t>Luciani</a:t>
            </a:r>
            <a:r>
              <a:rPr lang="fr-FR" sz="2800" b="1" dirty="0">
                <a:latin typeface="Bradley Hand" pitchFamily="2" charset="77"/>
              </a:rPr>
              <a:t> , </a:t>
            </a:r>
            <a:r>
              <a:rPr lang="fr-FR" sz="2800" b="1" dirty="0" err="1">
                <a:latin typeface="Bradley Hand" pitchFamily="2" charset="77"/>
              </a:rPr>
              <a:t>grazie</a:t>
            </a:r>
            <a:r>
              <a:rPr lang="fr-FR" sz="2800" b="1" dirty="0">
                <a:latin typeface="Bradley Hand" pitchFamily="2" charset="77"/>
              </a:rPr>
              <a:t> !</a:t>
            </a:r>
            <a:endParaRPr lang="fr-FR" sz="2800" dirty="0"/>
          </a:p>
        </p:txBody>
      </p:sp>
      <p:pic>
        <p:nvPicPr>
          <p:cNvPr id="5" name="Image 4" descr="Une image contenant terrain, extérieur&#10;&#10;Description générée automatiquement">
            <a:extLst>
              <a:ext uri="{FF2B5EF4-FFF2-40B4-BE49-F238E27FC236}">
                <a16:creationId xmlns:a16="http://schemas.microsoft.com/office/drawing/2014/main" id="{9DD4AF43-1480-1743-92A4-BD7CCD957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05" y="531195"/>
            <a:ext cx="4951141" cy="3713356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675F30ED-48B9-654B-AEFD-8BB7C0F9D482}"/>
              </a:ext>
            </a:extLst>
          </p:cNvPr>
          <p:cNvSpPr/>
          <p:nvPr/>
        </p:nvSpPr>
        <p:spPr>
          <a:xfrm>
            <a:off x="248754" y="81581"/>
            <a:ext cx="2029092" cy="2042997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70AF6A1-3B4B-8344-B9DC-BE22FB4CF706}"/>
              </a:ext>
            </a:extLst>
          </p:cNvPr>
          <p:cNvSpPr txBox="1"/>
          <p:nvPr/>
        </p:nvSpPr>
        <p:spPr>
          <a:xfrm>
            <a:off x="321753" y="299769"/>
            <a:ext cx="188309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1" dirty="0">
                <a:latin typeface="Broadway" pitchFamily="82" charset="77"/>
              </a:rPr>
              <a:t>19 MARS</a:t>
            </a:r>
            <a:endParaRPr kumimoji="0" lang="fr-FR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Broadway" pitchFamily="82" charset="77"/>
              <a:sym typeface="Avenir Light"/>
            </a:endParaRPr>
          </a:p>
        </p:txBody>
      </p:sp>
      <p:sp>
        <p:nvSpPr>
          <p:cNvPr id="10" name="Actions menées">
            <a:extLst>
              <a:ext uri="{FF2B5EF4-FFF2-40B4-BE49-F238E27FC236}">
                <a16:creationId xmlns:a16="http://schemas.microsoft.com/office/drawing/2014/main" id="{B6946851-4DF4-3847-8986-2852481B7A2D}"/>
              </a:ext>
            </a:extLst>
          </p:cNvPr>
          <p:cNvSpPr txBox="1">
            <a:spLocks/>
          </p:cNvSpPr>
          <p:nvPr/>
        </p:nvSpPr>
        <p:spPr>
          <a:xfrm>
            <a:off x="4288596" y="25045"/>
            <a:ext cx="5156493" cy="650209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639" baseline="0">
                <a:ln>
                  <a:noFill/>
                </a:ln>
                <a:solidFill>
                  <a:srgbClr val="FFFFFF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fr-FR" sz="2400" b="1" dirty="0">
                <a:latin typeface="American Typewriter" panose="02090604020004020304" pitchFamily="18" charset="77"/>
              </a:rPr>
              <a:t>carnet de bord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E7C7AD-C6AA-A44D-84EF-56B64A946564}"/>
              </a:ext>
            </a:extLst>
          </p:cNvPr>
          <p:cNvSpPr/>
          <p:nvPr/>
        </p:nvSpPr>
        <p:spPr>
          <a:xfrm>
            <a:off x="10418618" y="299769"/>
            <a:ext cx="1607127" cy="69775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375318B-D8FC-8F47-BCEA-B49DF837B236}"/>
              </a:ext>
            </a:extLst>
          </p:cNvPr>
          <p:cNvSpPr txBox="1"/>
          <p:nvPr/>
        </p:nvSpPr>
        <p:spPr>
          <a:xfrm>
            <a:off x="2678765" y="7964319"/>
            <a:ext cx="3459193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800" dirty="0"/>
              <a:t>Au fait ,                </a:t>
            </a:r>
            <a:endParaRPr kumimoji="0" lang="fr-FR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venir Ligh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3CC75ED-825C-B541-AE8C-1C9E60A653D9}"/>
              </a:ext>
            </a:extLst>
          </p:cNvPr>
          <p:cNvSpPr txBox="1"/>
          <p:nvPr/>
        </p:nvSpPr>
        <p:spPr>
          <a:xfrm>
            <a:off x="5531649" y="7954427"/>
            <a:ext cx="418807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800" dirty="0"/>
              <a:t>et le compostage ?                 </a:t>
            </a:r>
            <a:endParaRPr kumimoji="0" lang="fr-FR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venir Light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47788CB-7427-A64A-9713-7F1DFD6E4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153" y="7831556"/>
            <a:ext cx="756993" cy="7569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0E50294-5D0F-934E-81ED-6076A746A4CD}"/>
              </a:ext>
            </a:extLst>
          </p:cNvPr>
          <p:cNvSpPr txBox="1"/>
          <p:nvPr/>
        </p:nvSpPr>
        <p:spPr>
          <a:xfrm>
            <a:off x="3326933" y="8560168"/>
            <a:ext cx="6561091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Nous n’avons pas oublié !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Nous l’organiserons à la rentrée de septembre</a:t>
            </a:r>
            <a:r>
              <a:rPr kumimoji="0" lang="fr-FR" sz="2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572324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  <p:bldP spid="11" grpId="0" animBg="1"/>
      <p:bldP spid="12" grpId="0"/>
      <p:bldP spid="2" grpId="0" animBg="1"/>
      <p:bldP spid="13" grpId="0"/>
      <p:bldP spid="14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02CC33-28A2-E943-B31E-81DABC8C79D2}"/>
              </a:ext>
            </a:extLst>
          </p:cNvPr>
          <p:cNvSpPr/>
          <p:nvPr/>
        </p:nvSpPr>
        <p:spPr>
          <a:xfrm>
            <a:off x="3925786" y="702536"/>
            <a:ext cx="4369719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latin typeface="+mj-lt"/>
              </a:rPr>
              <a:t> SVT</a:t>
            </a:r>
            <a:r>
              <a:rPr lang="fr-FR" sz="2400" b="1" dirty="0">
                <a:latin typeface="+mj-lt"/>
              </a:rPr>
              <a:t> </a:t>
            </a:r>
          </a:p>
          <a:p>
            <a:r>
              <a:rPr lang="fr-FR" sz="2400" b="1" dirty="0">
                <a:latin typeface="+mj-lt"/>
              </a:rPr>
              <a:t>ENCORE DES EXPERIENCES…</a:t>
            </a:r>
          </a:p>
          <a:p>
            <a:r>
              <a:rPr lang="fr-FR" sz="2400" b="1" dirty="0">
                <a:latin typeface="+mj-lt"/>
              </a:rPr>
              <a:t> pour vérifier quels sont les besoins nécessaires à la croissance des végétaux : </a:t>
            </a:r>
            <a:r>
              <a:rPr lang="fr-FR" sz="2400" dirty="0">
                <a:latin typeface="+mj-lt"/>
              </a:rPr>
              <a:t>l’eau, les sels minéraux , le  dioxyde de carbone, la lumière.</a:t>
            </a:r>
          </a:p>
          <a:p>
            <a:r>
              <a:rPr lang="fr-FR" sz="1800" b="1" dirty="0">
                <a:latin typeface="Bradley Hand" pitchFamily="2" charset="77"/>
              </a:rPr>
              <a:t> </a:t>
            </a:r>
            <a:endParaRPr lang="fr-FR" sz="1800" dirty="0">
              <a:latin typeface="Bradley Hand" pitchFamily="2" charset="77"/>
            </a:endParaRPr>
          </a:p>
        </p:txBody>
      </p:sp>
      <p:pic>
        <p:nvPicPr>
          <p:cNvPr id="3" name="Image 2" descr="Une image contenant texte, intérieur, personne&#10;&#10;Description générée automatiquement">
            <a:extLst>
              <a:ext uri="{FF2B5EF4-FFF2-40B4-BE49-F238E27FC236}">
                <a16:creationId xmlns:a16="http://schemas.microsoft.com/office/drawing/2014/main" id="{2C42EDF3-FF5C-9041-951B-A27E731804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29966"/>
          <a:stretch/>
        </p:blipFill>
        <p:spPr>
          <a:xfrm>
            <a:off x="432867" y="1080654"/>
            <a:ext cx="3542270" cy="1986165"/>
          </a:xfrm>
          <a:prstGeom prst="rect">
            <a:avLst/>
          </a:prstGeom>
        </p:spPr>
      </p:pic>
      <p:pic>
        <p:nvPicPr>
          <p:cNvPr id="9" name="Image 8" descr="Une image contenant personne, intérieur, mur, boîte&#10;&#10;Description générée automatiquement">
            <a:extLst>
              <a:ext uri="{FF2B5EF4-FFF2-40B4-BE49-F238E27FC236}">
                <a16:creationId xmlns:a16="http://schemas.microsoft.com/office/drawing/2014/main" id="{EF666247-C250-2A4A-ABE1-88E8C509F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92" y="3704281"/>
            <a:ext cx="3542270" cy="4723027"/>
          </a:xfrm>
          <a:prstGeom prst="rect">
            <a:avLst/>
          </a:prstGeom>
        </p:spPr>
      </p:pic>
      <p:pic>
        <p:nvPicPr>
          <p:cNvPr id="11" name="Image 10" descr="Une image contenant texte, personne, intérieur, mur&#10;&#10;Description générée automatiquement">
            <a:extLst>
              <a:ext uri="{FF2B5EF4-FFF2-40B4-BE49-F238E27FC236}">
                <a16:creationId xmlns:a16="http://schemas.microsoft.com/office/drawing/2014/main" id="{E6FC9816-BB70-FA4B-9517-4F49CDD35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227" y="4363308"/>
            <a:ext cx="3048000" cy="4064000"/>
          </a:xfrm>
          <a:prstGeom prst="rect">
            <a:avLst/>
          </a:prstGeom>
        </p:spPr>
      </p:pic>
      <p:pic>
        <p:nvPicPr>
          <p:cNvPr id="13" name="Image 12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5ED31BB9-8CAF-994C-9967-37641DDF6A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4" t="10946" r="15676" b="33513"/>
          <a:stretch/>
        </p:blipFill>
        <p:spPr>
          <a:xfrm>
            <a:off x="8636578" y="837995"/>
            <a:ext cx="4174402" cy="2519353"/>
          </a:xfrm>
          <a:prstGeom prst="rect">
            <a:avLst/>
          </a:prstGeom>
        </p:spPr>
      </p:pic>
      <p:pic>
        <p:nvPicPr>
          <p:cNvPr id="15" name="Image 14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7B53D9B3-30D0-C14B-BD10-3E3D62A332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6" r="18906" b="10682"/>
          <a:stretch/>
        </p:blipFill>
        <p:spPr>
          <a:xfrm rot="5400000">
            <a:off x="7933458" y="3592063"/>
            <a:ext cx="4699790" cy="4970701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D92F5D5A-9C62-ED42-B5C6-30F0ACF32E16}"/>
              </a:ext>
            </a:extLst>
          </p:cNvPr>
          <p:cNvSpPr/>
          <p:nvPr/>
        </p:nvSpPr>
        <p:spPr>
          <a:xfrm>
            <a:off x="2074570" y="230832"/>
            <a:ext cx="2029092" cy="2042997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A5606E9-037F-0740-96B6-08609B0D9E14}"/>
              </a:ext>
            </a:extLst>
          </p:cNvPr>
          <p:cNvSpPr txBox="1"/>
          <p:nvPr/>
        </p:nvSpPr>
        <p:spPr>
          <a:xfrm>
            <a:off x="2147569" y="461664"/>
            <a:ext cx="188309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1" dirty="0">
                <a:latin typeface="Broadway" pitchFamily="82" charset="77"/>
              </a:rPr>
              <a:t>21 MARS</a:t>
            </a:r>
            <a:endParaRPr kumimoji="0" lang="fr-FR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Broadway" pitchFamily="82" charset="77"/>
              <a:sym typeface="Avenir Light"/>
            </a:endParaRPr>
          </a:p>
        </p:txBody>
      </p:sp>
      <p:sp>
        <p:nvSpPr>
          <p:cNvPr id="14" name="Actions menées">
            <a:extLst>
              <a:ext uri="{FF2B5EF4-FFF2-40B4-BE49-F238E27FC236}">
                <a16:creationId xmlns:a16="http://schemas.microsoft.com/office/drawing/2014/main" id="{DCA7647B-D38C-3E4E-A4F2-F859AFA91887}"/>
              </a:ext>
            </a:extLst>
          </p:cNvPr>
          <p:cNvSpPr txBox="1">
            <a:spLocks/>
          </p:cNvSpPr>
          <p:nvPr/>
        </p:nvSpPr>
        <p:spPr>
          <a:xfrm>
            <a:off x="4288596" y="25045"/>
            <a:ext cx="5156493" cy="650209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639" baseline="0">
                <a:ln>
                  <a:noFill/>
                </a:ln>
                <a:solidFill>
                  <a:srgbClr val="FFFFFF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fr-FR" sz="2400" b="1" dirty="0">
                <a:latin typeface="American Typewriter" panose="02090604020004020304" pitchFamily="18" charset="77"/>
              </a:rPr>
              <a:t>carnet de bord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7E34E0-D8CD-D049-80F9-F2FF2A77F911}"/>
              </a:ext>
            </a:extLst>
          </p:cNvPr>
          <p:cNvSpPr/>
          <p:nvPr/>
        </p:nvSpPr>
        <p:spPr>
          <a:xfrm>
            <a:off x="8295505" y="8866909"/>
            <a:ext cx="2705004" cy="47105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59312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7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700" decel="100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00" decel="100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700" decel="100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build="allAtOnce"/>
      <p:bldP spid="10" grpId="0" animBg="1"/>
      <p:bldP spid="12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terrain, extérieur, enfant&#10;&#10;Description générée automatiquement">
            <a:extLst>
              <a:ext uri="{FF2B5EF4-FFF2-40B4-BE49-F238E27FC236}">
                <a16:creationId xmlns:a16="http://schemas.microsoft.com/office/drawing/2014/main" id="{947BC2F6-E092-814E-ADFA-DCFACC2D63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11" y="6644385"/>
            <a:ext cx="4826067" cy="2715173"/>
          </a:xfrm>
          <a:prstGeom prst="rect">
            <a:avLst/>
          </a:prstGeom>
        </p:spPr>
      </p:pic>
      <p:pic>
        <p:nvPicPr>
          <p:cNvPr id="4" name="Image 3" descr="Une image contenant extérieur, terrain, ciel, arbre&#10;&#10;Description générée automatiquement">
            <a:extLst>
              <a:ext uri="{FF2B5EF4-FFF2-40B4-BE49-F238E27FC236}">
                <a16:creationId xmlns:a16="http://schemas.microsoft.com/office/drawing/2014/main" id="{70D0F102-B69D-3A45-801D-8E8A60726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907" y="1202481"/>
            <a:ext cx="4337877" cy="3253408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E4C2B466-9520-FB46-96CD-CA4F8325C73F}"/>
              </a:ext>
            </a:extLst>
          </p:cNvPr>
          <p:cNvSpPr/>
          <p:nvPr/>
        </p:nvSpPr>
        <p:spPr>
          <a:xfrm>
            <a:off x="5288735" y="1895249"/>
            <a:ext cx="2029092" cy="2042997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30A37B-EDD9-1E44-828E-D7DE2874D65F}"/>
              </a:ext>
            </a:extLst>
          </p:cNvPr>
          <p:cNvSpPr txBox="1"/>
          <p:nvPr/>
        </p:nvSpPr>
        <p:spPr>
          <a:xfrm>
            <a:off x="5361056" y="2062110"/>
            <a:ext cx="188309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1" dirty="0">
                <a:latin typeface="Broadway" pitchFamily="82" charset="77"/>
              </a:rPr>
              <a:t>23 MARS</a:t>
            </a:r>
            <a:endParaRPr kumimoji="0" lang="fr-FR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Broadway" pitchFamily="82" charset="77"/>
              <a:sym typeface="Avenir Light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696027" y="1711244"/>
            <a:ext cx="4271749" cy="4454004"/>
            <a:chOff x="684436" y="1206937"/>
            <a:chExt cx="3837776" cy="4145458"/>
          </a:xfrm>
        </p:grpSpPr>
        <p:pic>
          <p:nvPicPr>
            <p:cNvPr id="5" name="Image 4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3268B02F-F7B0-B648-AC8D-DA48A6514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436" y="1206937"/>
              <a:ext cx="2281279" cy="4145458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8806" y="1436126"/>
              <a:ext cx="2143406" cy="324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83919" y="607759"/>
            <a:ext cx="4487489" cy="801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fr-FR" sz="2800" b="1" dirty="0">
                <a:solidFill>
                  <a:schemeClr val="tx1"/>
                </a:solidFill>
                <a:latin typeface="+mj-lt"/>
              </a:rPr>
              <a:t>Nous étudions l’exposition qui est présentée au CDI.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41D47B-2631-B849-94E4-1DBCEEAD4064}"/>
              </a:ext>
            </a:extLst>
          </p:cNvPr>
          <p:cNvSpPr/>
          <p:nvPr/>
        </p:nvSpPr>
        <p:spPr>
          <a:xfrm>
            <a:off x="860591" y="2684993"/>
            <a:ext cx="3837776" cy="287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Aft>
                <a:spcPts val="1200"/>
              </a:spcAft>
            </a:pPr>
            <a:r>
              <a:rPr lang="fr-F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Il y a </a:t>
            </a: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23900" indent="-192088" algn="just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"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10 grands panneaux</a:t>
            </a:r>
          </a:p>
          <a:p>
            <a:pPr marL="723900" indent="-192088" algn="just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"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2 films</a:t>
            </a:r>
          </a:p>
          <a:p>
            <a:pPr marL="723900" indent="-192088" algn="just">
              <a:lnSpc>
                <a:spcPct val="80000"/>
              </a:lnSpc>
              <a:spcAft>
                <a:spcPts val="1200"/>
              </a:spcAft>
              <a:buFont typeface="Wingdings" panose="05000000000000000000" pitchFamily="2" charset="2"/>
              <a:buChar char=""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une malle pleine de livres</a:t>
            </a:r>
          </a:p>
          <a:p>
            <a:pPr algn="l">
              <a:lnSpc>
                <a:spcPct val="90000"/>
              </a:lnSpc>
              <a:spcAft>
                <a:spcPts val="1200"/>
              </a:spcAft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On apprend comment faire un jardin sans pesticides</a:t>
            </a: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41D47B-2631-B849-94E4-1DBCEEAD4064}"/>
              </a:ext>
            </a:extLst>
          </p:cNvPr>
          <p:cNvSpPr/>
          <p:nvPr/>
        </p:nvSpPr>
        <p:spPr>
          <a:xfrm>
            <a:off x="860591" y="6757242"/>
            <a:ext cx="2860480" cy="1921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800" b="1" dirty="0">
              <a:latin typeface="Bradley Hand" pitchFamily="2" charset="77"/>
            </a:endParaRPr>
          </a:p>
          <a:p>
            <a:pPr>
              <a:lnSpc>
                <a:spcPct val="80000"/>
              </a:lnSpc>
            </a:pPr>
            <a:r>
              <a:rPr lang="fr-FR" sz="2800" b="1" dirty="0">
                <a:latin typeface="+mj-lt"/>
              </a:rPr>
              <a:t>On rédige des fiches de lectures pour les autres élèves. 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4002044" y="6910515"/>
            <a:ext cx="1835252" cy="2179508"/>
            <a:chOff x="4222768" y="6910515"/>
            <a:chExt cx="1835252" cy="217950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19520">
              <a:off x="4222768" y="7070723"/>
              <a:ext cx="1428750" cy="201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268" y="6910515"/>
              <a:ext cx="922752" cy="1480694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202CC33-28A2-E943-B31E-81DABC8C79D2}"/>
              </a:ext>
            </a:extLst>
          </p:cNvPr>
          <p:cNvSpPr/>
          <p:nvPr/>
        </p:nvSpPr>
        <p:spPr>
          <a:xfrm>
            <a:off x="6829786" y="4595875"/>
            <a:ext cx="5935519" cy="1938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Aft>
                <a:spcPts val="2400"/>
              </a:spcAft>
            </a:pPr>
            <a:r>
              <a:rPr lang="fr-FR" sz="2800" b="1" dirty="0"/>
              <a:t>Pendant que les uns plantent les piquets, les autres commencent les plantations :</a:t>
            </a:r>
          </a:p>
          <a:p>
            <a:pPr>
              <a:lnSpc>
                <a:spcPct val="70000"/>
              </a:lnSpc>
            </a:pPr>
            <a:r>
              <a:rPr lang="fr-FR" sz="2800" b="1" dirty="0">
                <a:latin typeface="+mj-lt"/>
              </a:rPr>
              <a:t>un sillon de pommes de terre et les haricots à rame le long du grillage.</a:t>
            </a:r>
            <a:endParaRPr lang="fr-FR" sz="2800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02CC33-28A2-E943-B31E-81DABC8C79D2}"/>
              </a:ext>
            </a:extLst>
          </p:cNvPr>
          <p:cNvSpPr/>
          <p:nvPr/>
        </p:nvSpPr>
        <p:spPr>
          <a:xfrm>
            <a:off x="6829787" y="619324"/>
            <a:ext cx="59355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b="1" dirty="0">
                <a:latin typeface="Bradley Hand" pitchFamily="2" charset="77"/>
              </a:rPr>
              <a:t> </a:t>
            </a:r>
            <a:r>
              <a:rPr lang="fr-FR" sz="2800" b="1" dirty="0">
                <a:latin typeface="+mj-lt"/>
              </a:rPr>
              <a:t>Il faut préparer le palissage !</a:t>
            </a:r>
          </a:p>
        </p:txBody>
      </p:sp>
      <p:sp>
        <p:nvSpPr>
          <p:cNvPr id="19" name="Actions menées">
            <a:extLst>
              <a:ext uri="{FF2B5EF4-FFF2-40B4-BE49-F238E27FC236}">
                <a16:creationId xmlns:a16="http://schemas.microsoft.com/office/drawing/2014/main" id="{C9F84C79-0632-364A-BEBA-813093311E65}"/>
              </a:ext>
            </a:extLst>
          </p:cNvPr>
          <p:cNvSpPr txBox="1">
            <a:spLocks/>
          </p:cNvSpPr>
          <p:nvPr/>
        </p:nvSpPr>
        <p:spPr>
          <a:xfrm>
            <a:off x="4288596" y="25045"/>
            <a:ext cx="5156493" cy="650209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639" baseline="0">
                <a:ln>
                  <a:noFill/>
                </a:ln>
                <a:solidFill>
                  <a:srgbClr val="FFFFFF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fr-FR" sz="2400" b="1" dirty="0">
                <a:latin typeface="American Typewriter" panose="02090604020004020304" pitchFamily="18" charset="77"/>
              </a:rPr>
              <a:t>carnet de bord </a:t>
            </a:r>
          </a:p>
        </p:txBody>
      </p:sp>
    </p:spTree>
    <p:extLst>
      <p:ext uri="{BB962C8B-B14F-4D97-AF65-F5344CB8AC3E}">
        <p14:creationId xmlns:p14="http://schemas.microsoft.com/office/powerpoint/2010/main" val="151528592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2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45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45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9450"/>
                            </p:stCondLst>
                            <p:childTnLst>
                              <p:par>
                                <p:cTn id="74" presetID="1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2" grpId="0"/>
      <p:bldP spid="10" grpId="0" build="p" bldLvl="2"/>
      <p:bldP spid="13" grpId="0" build="p"/>
      <p:bldP spid="8" grpId="0" build="p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02CC33-28A2-E943-B31E-81DABC8C79D2}"/>
              </a:ext>
            </a:extLst>
          </p:cNvPr>
          <p:cNvSpPr/>
          <p:nvPr/>
        </p:nvSpPr>
        <p:spPr>
          <a:xfrm>
            <a:off x="7302008" y="703562"/>
            <a:ext cx="533864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>
                <a:latin typeface="+mj-lt"/>
              </a:rPr>
              <a:t> </a:t>
            </a:r>
            <a:r>
              <a:rPr lang="fr-FR" sz="2800" b="1" dirty="0">
                <a:latin typeface="+mj-lt"/>
              </a:rPr>
              <a:t>RANDONNEE  </a:t>
            </a:r>
          </a:p>
          <a:p>
            <a:r>
              <a:rPr lang="fr-FR" sz="2800" b="1" dirty="0">
                <a:latin typeface="+mj-lt"/>
              </a:rPr>
              <a:t>JARDINS PARTAGES A PIGNA</a:t>
            </a:r>
          </a:p>
          <a:p>
            <a:r>
              <a:rPr lang="fr-FR" sz="2800" b="1" dirty="0">
                <a:latin typeface="+mj-lt"/>
              </a:rPr>
              <a:t> </a:t>
            </a:r>
          </a:p>
          <a:p>
            <a:r>
              <a:rPr lang="fr-FR" sz="2800" b="1" dirty="0">
                <a:latin typeface="+mj-lt"/>
              </a:rPr>
              <a:t>La commune a mis à disposition des parcelles pour les villageois qui ne possèdent pas de jardin.</a:t>
            </a:r>
          </a:p>
          <a:p>
            <a:endParaRPr lang="fr-FR" sz="2800" b="1" dirty="0">
              <a:latin typeface="+mj-lt"/>
            </a:endParaRPr>
          </a:p>
          <a:p>
            <a:r>
              <a:rPr lang="fr-FR" sz="2800" b="1" dirty="0">
                <a:latin typeface="+mj-lt"/>
              </a:rPr>
              <a:t> Nous découvrons la </a:t>
            </a:r>
            <a:r>
              <a:rPr lang="fr-FR" sz="2800" b="1" dirty="0" err="1">
                <a:latin typeface="+mj-lt"/>
              </a:rPr>
              <a:t>permaculture</a:t>
            </a:r>
            <a:r>
              <a:rPr lang="fr-FR" sz="2800" b="1" dirty="0">
                <a:latin typeface="+mj-lt"/>
              </a:rPr>
              <a:t>. </a:t>
            </a:r>
          </a:p>
        </p:txBody>
      </p:sp>
      <p:pic>
        <p:nvPicPr>
          <p:cNvPr id="3" name="Image 2" descr="Une image contenant extérieur, herbe, ciel, personne&#10;&#10;Description générée automatiquement">
            <a:extLst>
              <a:ext uri="{FF2B5EF4-FFF2-40B4-BE49-F238E27FC236}">
                <a16:creationId xmlns:a16="http://schemas.microsoft.com/office/drawing/2014/main" id="{FE985ADE-C7D5-9549-BA17-1BAB78B67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4" y="461664"/>
            <a:ext cx="5682736" cy="4262052"/>
          </a:xfrm>
          <a:prstGeom prst="rect">
            <a:avLst/>
          </a:prstGeom>
        </p:spPr>
      </p:pic>
      <p:pic>
        <p:nvPicPr>
          <p:cNvPr id="7" name="Image 6" descr="Une image contenant personne, groupe, intérieur, gens&#10;&#10;Description générée automatiquement">
            <a:extLst>
              <a:ext uri="{FF2B5EF4-FFF2-40B4-BE49-F238E27FC236}">
                <a16:creationId xmlns:a16="http://schemas.microsoft.com/office/drawing/2014/main" id="{44EB2A7B-81B5-6A4D-BC98-B3566425B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3" y="5029884"/>
            <a:ext cx="5682735" cy="4262051"/>
          </a:xfrm>
          <a:prstGeom prst="rect">
            <a:avLst/>
          </a:prstGeom>
        </p:spPr>
      </p:pic>
      <p:pic>
        <p:nvPicPr>
          <p:cNvPr id="11" name="Image 10" descr="Une image contenant intérieur, plafond, hall, auditorium&#10;&#10;Description générée automatiquement">
            <a:extLst>
              <a:ext uri="{FF2B5EF4-FFF2-40B4-BE49-F238E27FC236}">
                <a16:creationId xmlns:a16="http://schemas.microsoft.com/office/drawing/2014/main" id="{FFD301AB-E758-6540-8604-5887D6536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89" y="5029884"/>
            <a:ext cx="5682735" cy="426205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3ED1DA8-FBB0-B045-A470-29DB8862405C}"/>
              </a:ext>
            </a:extLst>
          </p:cNvPr>
          <p:cNvSpPr/>
          <p:nvPr/>
        </p:nvSpPr>
        <p:spPr>
          <a:xfrm>
            <a:off x="5680759" y="3784795"/>
            <a:ext cx="2029092" cy="2042997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C53489-0202-A14E-8F59-A62607855A26}"/>
              </a:ext>
            </a:extLst>
          </p:cNvPr>
          <p:cNvSpPr txBox="1"/>
          <p:nvPr/>
        </p:nvSpPr>
        <p:spPr>
          <a:xfrm>
            <a:off x="5732897" y="3968007"/>
            <a:ext cx="188309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1" dirty="0">
                <a:latin typeface="Broadway" pitchFamily="82" charset="77"/>
              </a:rPr>
              <a:t>30 MARS</a:t>
            </a:r>
            <a:endParaRPr kumimoji="0" lang="fr-FR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Broadway" pitchFamily="82" charset="77"/>
              <a:sym typeface="Avenir Ligh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4711AD8-2E4C-4B49-9A67-925FE1747171}"/>
              </a:ext>
            </a:extLst>
          </p:cNvPr>
          <p:cNvSpPr txBox="1"/>
          <p:nvPr/>
        </p:nvSpPr>
        <p:spPr>
          <a:xfrm>
            <a:off x="1315151" y="5924249"/>
            <a:ext cx="10718585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/>
              <a:t>Rencontre avec des artisans d’art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3200" dirty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3200" dirty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3200" dirty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3200" dirty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/>
              <a:t>                                        Visite de l’auditorium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sp>
        <p:nvSpPr>
          <p:cNvPr id="12" name="Actions menées">
            <a:extLst>
              <a:ext uri="{FF2B5EF4-FFF2-40B4-BE49-F238E27FC236}">
                <a16:creationId xmlns:a16="http://schemas.microsoft.com/office/drawing/2014/main" id="{0AC7241D-8772-3844-8B38-56A65121FAAD}"/>
              </a:ext>
            </a:extLst>
          </p:cNvPr>
          <p:cNvSpPr txBox="1">
            <a:spLocks/>
          </p:cNvSpPr>
          <p:nvPr/>
        </p:nvSpPr>
        <p:spPr>
          <a:xfrm>
            <a:off x="4288596" y="25045"/>
            <a:ext cx="5156493" cy="650209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639" baseline="0">
                <a:ln>
                  <a:noFill/>
                </a:ln>
                <a:solidFill>
                  <a:srgbClr val="FFFFFF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fr-FR" sz="2400" b="1" dirty="0">
                <a:latin typeface="American Typewriter" panose="02090604020004020304" pitchFamily="18" charset="77"/>
              </a:rPr>
              <a:t>carnet de bord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9F5FA84-CED4-C34F-A902-D36AFA96EE49}"/>
              </a:ext>
            </a:extLst>
          </p:cNvPr>
          <p:cNvSpPr/>
          <p:nvPr/>
        </p:nvSpPr>
        <p:spPr>
          <a:xfrm>
            <a:off x="12033736" y="228600"/>
            <a:ext cx="767864" cy="748145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544040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5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25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uiExpand="1" build="p"/>
      <p:bldP spid="9" grpId="0" animBg="1"/>
      <p:bldP spid="10" grpId="0"/>
      <p:bldP spid="2" grpId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2119B27-96DF-574C-B901-6ED309FEE9C3}"/>
              </a:ext>
            </a:extLst>
          </p:cNvPr>
          <p:cNvSpPr txBox="1"/>
          <p:nvPr/>
        </p:nvSpPr>
        <p:spPr>
          <a:xfrm>
            <a:off x="2720896" y="1941953"/>
            <a:ext cx="1058446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LE JARDIN D’ACCLIMATATION TOMASI </a:t>
            </a: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à PIGNA </a:t>
            </a:r>
          </a:p>
          <a:p>
            <a:r>
              <a:rPr lang="fr-FR" sz="2000" dirty="0"/>
              <a:t>Une c</a:t>
            </a:r>
            <a:r>
              <a:rPr kumimoji="0" lang="fr-FR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onférence promenade autour de 400 variétés de succulentes.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A95D35-0237-4049-BACE-0ABFCF5BAC64}"/>
              </a:ext>
            </a:extLst>
          </p:cNvPr>
          <p:cNvSpPr txBox="1"/>
          <p:nvPr/>
        </p:nvSpPr>
        <p:spPr>
          <a:xfrm>
            <a:off x="-784621" y="3735505"/>
            <a:ext cx="1234440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2000" b="1" dirty="0"/>
              <a:t>LE JARDIN FRANCESCHINI à CORBARA</a:t>
            </a:r>
          </a:p>
          <a:p>
            <a:r>
              <a:rPr lang="fr-FR" sz="2000" dirty="0"/>
              <a:t>Un jardin typique de Balagne, ceint de hauts murs.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5AC4132-DDFB-0A48-8D69-A4D2E8107B35}"/>
              </a:ext>
            </a:extLst>
          </p:cNvPr>
          <p:cNvSpPr txBox="1"/>
          <p:nvPr/>
        </p:nvSpPr>
        <p:spPr>
          <a:xfrm>
            <a:off x="4516364" y="5559026"/>
            <a:ext cx="7330125" cy="1272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2000" dirty="0"/>
              <a:t>LE JARDIN BOTANIQUE FRUITIER D’AVAPESSA</a:t>
            </a:r>
          </a:p>
          <a:p>
            <a:r>
              <a:rPr lang="fr-FR" sz="2000" dirty="0"/>
              <a:t>Un jardin sur le modèle de l’agroforesterie,  </a:t>
            </a:r>
          </a:p>
          <a:p>
            <a:r>
              <a:rPr lang="fr-FR" sz="2000" dirty="0"/>
              <a:t>une collection de plus de quarante fruitiers comestibles. </a:t>
            </a:r>
          </a:p>
          <a:p>
            <a:endParaRPr kumimoji="0" lang="fr-FR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D35FD81-66AA-2A4E-90AB-60BB46647300}"/>
              </a:ext>
            </a:extLst>
          </p:cNvPr>
          <p:cNvSpPr txBox="1"/>
          <p:nvPr/>
        </p:nvSpPr>
        <p:spPr>
          <a:xfrm>
            <a:off x="2255659" y="230601"/>
            <a:ext cx="879828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/>
              <a:t>Nos prochaines sorties :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/>
              <a:t>Des jardins extraordinaires…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3192E9D-4992-6947-B764-809FA2757D4E}"/>
              </a:ext>
            </a:extLst>
          </p:cNvPr>
          <p:cNvSpPr/>
          <p:nvPr/>
        </p:nvSpPr>
        <p:spPr>
          <a:xfrm>
            <a:off x="310017" y="140811"/>
            <a:ext cx="2029092" cy="2042997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448A5E-B920-A149-A091-F8F5C69F8BBA}"/>
              </a:ext>
            </a:extLst>
          </p:cNvPr>
          <p:cNvSpPr txBox="1"/>
          <p:nvPr/>
        </p:nvSpPr>
        <p:spPr>
          <a:xfrm rot="20885721">
            <a:off x="180525" y="621381"/>
            <a:ext cx="208655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1" dirty="0">
                <a:latin typeface="Broadway" pitchFamily="82" charset="77"/>
              </a:rPr>
              <a:t> </a:t>
            </a:r>
            <a:r>
              <a:rPr lang="fr-FR" sz="3600" b="1" dirty="0">
                <a:latin typeface="Broadway" pitchFamily="82" charset="77"/>
              </a:rPr>
              <a:t>bientôt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16D789-74C6-6C4B-ADBF-1E07486F5F0D}"/>
              </a:ext>
            </a:extLst>
          </p:cNvPr>
          <p:cNvSpPr/>
          <p:nvPr/>
        </p:nvSpPr>
        <p:spPr>
          <a:xfrm>
            <a:off x="11388436" y="6893732"/>
            <a:ext cx="1052946" cy="169608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7D9E8021-E59C-EB43-AC7B-B75D7BDF3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766" y="3160023"/>
            <a:ext cx="2334670" cy="175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" name="Image 16" descr="Une image contenant fleur, plante, plusieurs&#10;&#10;Description générée automatiquement">
            <a:extLst>
              <a:ext uri="{FF2B5EF4-FFF2-40B4-BE49-F238E27FC236}">
                <a16:creationId xmlns:a16="http://schemas.microsoft.com/office/drawing/2014/main" id="{30970DE4-F02C-4F43-9FDD-6511A258E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659" y="1614198"/>
            <a:ext cx="1685383" cy="1685383"/>
          </a:xfrm>
          <a:prstGeom prst="rect">
            <a:avLst/>
          </a:prstGeom>
        </p:spPr>
      </p:pic>
      <p:pic>
        <p:nvPicPr>
          <p:cNvPr id="19" name="Image 18" descr="Une image contenant extérieur, plante, frais, légume&#10;&#10;Description générée automatiquement">
            <a:extLst>
              <a:ext uri="{FF2B5EF4-FFF2-40B4-BE49-F238E27FC236}">
                <a16:creationId xmlns:a16="http://schemas.microsoft.com/office/drawing/2014/main" id="{BBB855F6-C1A3-2C42-9F31-5F173CD86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034" y="5313487"/>
            <a:ext cx="3073341" cy="148914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C0D8C94-AB10-AB49-8CF1-D712039EB72A}"/>
              </a:ext>
            </a:extLst>
          </p:cNvPr>
          <p:cNvSpPr txBox="1"/>
          <p:nvPr/>
        </p:nvSpPr>
        <p:spPr>
          <a:xfrm>
            <a:off x="1158312" y="6939745"/>
            <a:ext cx="11283070" cy="20108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800" dirty="0"/>
              <a:t>…pour nous faire rêver nous inspirer.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800" dirty="0"/>
              <a:t>…</a:t>
            </a:r>
            <a:r>
              <a:rPr lang="fr-FR" dirty="0"/>
              <a:t> </a:t>
            </a:r>
            <a:r>
              <a:rPr lang="fr-FR" sz="2800" dirty="0"/>
              <a:t>apprendre à cultiver la terre de façon durable,</a:t>
            </a:r>
          </a:p>
          <a:p>
            <a:r>
              <a:rPr lang="fr-FR" sz="2800" dirty="0"/>
              <a:t> en utilisant des méthodes biologiques </a:t>
            </a:r>
          </a:p>
          <a:p>
            <a:r>
              <a:rPr lang="fr-FR" sz="2800" dirty="0"/>
              <a:t>afin de participer au maintien et à l’enrichissement de la biodiversité.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7742061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2" presetClass="entr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750"/>
                            </p:stCondLst>
                            <p:childTnLst>
                              <p:par>
                                <p:cTn id="38" presetID="12" presetClass="entr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25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1"/>
      <p:bldP spid="12" grpId="1"/>
      <p:bldP spid="3" grpId="0" uiExpand="1"/>
      <p:bldP spid="8" grpId="0" animBg="1"/>
      <p:bldP spid="10" grpId="0"/>
      <p:bldP spid="4" grpId="0" animBg="1"/>
      <p:bldP spid="20" grpId="0" uiExpan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résentation du projet"/>
          <p:cNvSpPr>
            <a:spLocks noGrp="1"/>
          </p:cNvSpPr>
          <p:nvPr>
            <p:ph type="title"/>
          </p:nvPr>
        </p:nvSpPr>
        <p:spPr>
          <a:xfrm>
            <a:off x="660399" y="435848"/>
            <a:ext cx="11684000" cy="968872"/>
          </a:xfrm>
          <a:prstGeom prst="rect">
            <a:avLst/>
          </a:prstGeom>
          <a:noFill/>
        </p:spPr>
        <p:txBody>
          <a:bodyPr anchor="ctr">
            <a:normAutofit fontScale="90000"/>
          </a:bodyPr>
          <a:lstStyle>
            <a:lvl1pPr algn="ctr">
              <a:defRPr sz="3000" spc="479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defRPr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Une </a:t>
            </a:r>
            <a:r>
              <a:rPr lang="fr-FR" dirty="0" err="1">
                <a:latin typeface="Aharoni" panose="02010803020104030203" pitchFamily="2" charset="-79"/>
                <a:cs typeface="Aharoni" panose="02010803020104030203" pitchFamily="2" charset="-79"/>
              </a:rPr>
              <a:t>pedagogie</a:t>
            </a:r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 de</a:t>
            </a:r>
            <a:r>
              <a:rPr dirty="0">
                <a:latin typeface="Aharoni" panose="02010803020104030203" pitchFamily="2" charset="-79"/>
                <a:cs typeface="Aharoni" panose="02010803020104030203" pitchFamily="2" charset="-79"/>
                <a:sym typeface="Avenir Heavy"/>
              </a:rPr>
              <a:t> </a:t>
            </a:r>
            <a:r>
              <a:rPr dirty="0" err="1">
                <a:latin typeface="Aharoni" panose="02010803020104030203" pitchFamily="2" charset="-79"/>
                <a:cs typeface="Aharoni" panose="02010803020104030203" pitchFamily="2" charset="-79"/>
                <a:sym typeface="Avenir Heavy"/>
              </a:rPr>
              <a:t>proje</a:t>
            </a:r>
            <a:r>
              <a:rPr lang="fr-FR" dirty="0" err="1">
                <a:latin typeface="Aharoni" panose="02010803020104030203" pitchFamily="2" charset="-79"/>
                <a:cs typeface="Aharoni" panose="02010803020104030203" pitchFamily="2" charset="-79"/>
                <a:sym typeface="Avenir Heavy"/>
              </a:rPr>
              <a:t>t</a:t>
            </a:r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  <a:sym typeface="Avenir Heavy"/>
              </a:rPr>
              <a:t> pour</a:t>
            </a:r>
            <a:br>
              <a:rPr lang="fr-FR" dirty="0">
                <a:latin typeface="Aharoni" panose="02010803020104030203" pitchFamily="2" charset="-79"/>
                <a:cs typeface="Aharoni" panose="02010803020104030203" pitchFamily="2" charset="-79"/>
                <a:sym typeface="Avenir Heavy"/>
              </a:rPr>
            </a:br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  <a:sym typeface="Avenir Heavy"/>
              </a:rPr>
              <a:t>savoi</a:t>
            </a:r>
            <a:r>
              <a:rPr lang="fr-FR" dirty="0">
                <a:latin typeface="Aharoni" panose="02010803020104030203" pitchFamily="2" charset="-79"/>
                <a:cs typeface="Aharoni" panose="02010803020104030203" pitchFamily="2" charset="-79"/>
              </a:rPr>
              <a:t>r, savoir-faire, savoir-</a:t>
            </a:r>
            <a:r>
              <a:rPr lang="fr-FR" dirty="0" err="1">
                <a:latin typeface="Aharoni" panose="02010803020104030203" pitchFamily="2" charset="-79"/>
                <a:cs typeface="Aharoni" panose="02010803020104030203" pitchFamily="2" charset="-79"/>
              </a:rPr>
              <a:t>etre</a:t>
            </a:r>
            <a:endParaRPr dirty="0">
              <a:latin typeface="Aharoni" panose="02010803020104030203" pitchFamily="2" charset="-79"/>
              <a:cs typeface="Aharoni" panose="02010803020104030203" pitchFamily="2" charset="-79"/>
              <a:sym typeface="Avenir Heavy"/>
            </a:endParaRPr>
          </a:p>
        </p:txBody>
      </p:sp>
      <p:sp>
        <p:nvSpPr>
          <p:cNvPr id="152" name="BUT:…"/>
          <p:cNvSpPr>
            <a:spLocks noGrp="1"/>
          </p:cNvSpPr>
          <p:nvPr>
            <p:ph type="body" sz="half" idx="1"/>
          </p:nvPr>
        </p:nvSpPr>
        <p:spPr>
          <a:xfrm>
            <a:off x="660398" y="3671806"/>
            <a:ext cx="11684000" cy="2409988"/>
          </a:xfrm>
          <a:prstGeom prst="rect">
            <a:avLst/>
          </a:prstGeom>
          <a:noFill/>
        </p:spPr>
        <p:txBody>
          <a:bodyPr>
            <a:normAutofit fontScale="25000" lnSpcReduction="20000"/>
          </a:bodyPr>
          <a:lstStyle/>
          <a:p>
            <a:pPr marL="0" indent="0" algn="ctr" rtl="0" hangingPunc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1656" cap="all" spc="264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fr-FR" sz="6000" dirty="0">
                <a:latin typeface="+mj-lt"/>
                <a:sym typeface="Avenir Medium"/>
              </a:rPr>
              <a:t> </a:t>
            </a:r>
            <a:r>
              <a:rPr lang="fr-FR" sz="6400" dirty="0">
                <a:latin typeface="+mj-lt"/>
                <a:sym typeface="Avenir Medium"/>
              </a:rPr>
              <a:t>POUR  </a:t>
            </a:r>
            <a:r>
              <a:rPr lang="fr-FR" sz="6400" dirty="0" err="1">
                <a:latin typeface="+mj-lt"/>
                <a:sym typeface="Avenir Medium"/>
              </a:rPr>
              <a:t>favorisER</a:t>
            </a:r>
            <a:r>
              <a:rPr lang="fr-FR" sz="6400" dirty="0">
                <a:latin typeface="+mj-lt"/>
                <a:sym typeface="Avenir Medium"/>
              </a:rPr>
              <a:t> LA TRANVERSALITE DES ENSEIGNEMENTS, </a:t>
            </a:r>
          </a:p>
          <a:p>
            <a:pPr marL="0" indent="0" algn="ctr" rtl="0" hangingPunc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1656" cap="all" spc="264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fr-FR" sz="6400" dirty="0">
                <a:latin typeface="+mj-lt"/>
                <a:sym typeface="Avenir Medium"/>
              </a:rPr>
              <a:t>PERMETTRE a l’</a:t>
            </a:r>
            <a:r>
              <a:rPr lang="fr-FR" sz="6400" dirty="0" err="1">
                <a:latin typeface="+mj-lt"/>
                <a:sym typeface="Avenir Medium"/>
              </a:rPr>
              <a:t>eleve</a:t>
            </a:r>
            <a:r>
              <a:rPr lang="fr-FR" sz="6400" dirty="0">
                <a:latin typeface="+mj-lt"/>
                <a:sym typeface="Avenir Medium"/>
              </a:rPr>
              <a:t>-acteur </a:t>
            </a:r>
          </a:p>
          <a:p>
            <a:pPr marL="0" indent="0" algn="ctr" rtl="0" hangingPunc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1656" cap="all" spc="264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fr-FR" sz="6400" dirty="0">
                <a:latin typeface="+mj-lt"/>
                <a:sym typeface="Avenir Medium"/>
              </a:rPr>
              <a:t>DE construire activement SES savoirs, </a:t>
            </a:r>
          </a:p>
          <a:p>
            <a:pPr marL="0" indent="0" algn="ctr" rtl="0" hangingPunc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1656" cap="all" spc="264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fr-FR" sz="6400" dirty="0">
                <a:latin typeface="+mj-lt"/>
                <a:sym typeface="Avenir Medium"/>
              </a:rPr>
              <a:t>D’</a:t>
            </a:r>
            <a:r>
              <a:rPr lang="fr-FR" sz="6400" dirty="0" err="1">
                <a:latin typeface="+mj-lt"/>
                <a:sym typeface="Avenir Medium"/>
              </a:rPr>
              <a:t>acquerir</a:t>
            </a:r>
            <a:r>
              <a:rPr lang="fr-FR" sz="6400" dirty="0">
                <a:latin typeface="+mj-lt"/>
                <a:sym typeface="Avenir Medium"/>
              </a:rPr>
              <a:t>  des connaissances,</a:t>
            </a:r>
          </a:p>
          <a:p>
            <a:pPr marL="0" indent="0" algn="ctr" rtl="0" hangingPunc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1656" cap="all" spc="264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fr-FR" sz="6400" dirty="0">
                <a:latin typeface="+mj-lt"/>
                <a:sym typeface="Avenir Medium"/>
              </a:rPr>
              <a:t>Et De développer des compétences </a:t>
            </a:r>
          </a:p>
          <a:p>
            <a:pPr marL="0" indent="0" algn="ctr" rtl="0" hangingPunc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1656" cap="all" spc="264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fr-FR" sz="6400" dirty="0">
                <a:latin typeface="+mj-lt"/>
                <a:sym typeface="Avenir Medium"/>
              </a:rPr>
              <a:t>En interaction avec les autres élèves et l’environnement</a:t>
            </a:r>
            <a:r>
              <a:rPr lang="fr-FR" sz="6400" dirty="0">
                <a:sym typeface="Avenir Medium"/>
              </a:rPr>
              <a:t>.</a:t>
            </a:r>
          </a:p>
          <a:p>
            <a:pPr marL="0" indent="0" algn="ctr" rtl="0" hangingPunc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1656" cap="all" spc="264"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fr-FR" sz="6000" dirty="0">
              <a:latin typeface="+mj-lt"/>
              <a:sym typeface="Avenir Medium"/>
            </a:endParaRPr>
          </a:p>
          <a:p>
            <a:pPr marL="0" indent="0" algn="ctr" rtl="0" hangingPunc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1656" cap="all" spc="264"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fr-FR" sz="6000" cap="all" spc="264" dirty="0">
              <a:latin typeface="+mj-lt"/>
              <a:ea typeface="Avenir Medium"/>
              <a:cs typeface="Avenir Medium"/>
            </a:endParaRPr>
          </a:p>
          <a:p>
            <a:r>
              <a:rPr lang="fr-FR" dirty="0"/>
              <a:t> </a:t>
            </a:r>
            <a:endParaRPr lang="fr-FR" sz="6000" dirty="0"/>
          </a:p>
          <a:p>
            <a:pPr marL="0" indent="0" algn="ctr" rtl="0" hangingPunc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1656" cap="all" spc="264">
                <a:latin typeface="Avenir Medium"/>
                <a:ea typeface="Avenir Medium"/>
                <a:cs typeface="Avenir Medium"/>
                <a:sym typeface="Avenir Medium"/>
              </a:defRPr>
            </a:pPr>
            <a:endParaRPr lang="fr-FR" sz="6000" dirty="0">
              <a:latin typeface="+mj-lt"/>
              <a:sym typeface="Avenir Medium"/>
            </a:endParaRPr>
          </a:p>
          <a:p>
            <a:pPr marL="0" indent="0" algn="ctr" defTabSz="403097">
              <a:spcBef>
                <a:spcPts val="0"/>
              </a:spcBef>
              <a:buClrTx/>
              <a:buSzTx/>
              <a:buNone/>
              <a:defRPr sz="1656" cap="all" spc="264">
                <a:latin typeface="Avenir Medium"/>
                <a:ea typeface="Avenir Medium"/>
                <a:cs typeface="Avenir Medium"/>
                <a:sym typeface="Avenir Medium"/>
              </a:defRPr>
            </a:pPr>
            <a:endParaRPr dirty="0"/>
          </a:p>
        </p:txBody>
      </p:sp>
      <p:sp>
        <p:nvSpPr>
          <p:cNvPr id="154" name="Moyens humains:…"/>
          <p:cNvSpPr/>
          <p:nvPr/>
        </p:nvSpPr>
        <p:spPr>
          <a:xfrm>
            <a:off x="660400" y="7924800"/>
            <a:ext cx="11684000" cy="137698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508254">
              <a:defRPr sz="2610" u="sng" cap="all" spc="417">
                <a:latin typeface="Avenir Heavy"/>
                <a:ea typeface="Avenir Heavy"/>
                <a:cs typeface="Avenir Heavy"/>
                <a:sym typeface="Avenir Heavy"/>
              </a:defRPr>
            </a:pPr>
            <a:endParaRPr lang="fr-FR" u="none" dirty="0">
              <a:latin typeface="Avenir Medium"/>
              <a:ea typeface="Avenir Medium"/>
              <a:cs typeface="Avenir Medium"/>
              <a:sym typeface="Avenir Medium"/>
            </a:endParaRPr>
          </a:p>
          <a:p>
            <a:pPr defTabSz="508254">
              <a:defRPr sz="2610" u="sng" cap="all" spc="417">
                <a:latin typeface="Avenir Heavy"/>
                <a:ea typeface="Avenir Heavy"/>
                <a:cs typeface="Avenir Heavy"/>
                <a:sym typeface="Avenir Heavy"/>
              </a:defRPr>
            </a:pPr>
            <a:endParaRPr lang="fr-FR" dirty="0">
              <a:latin typeface="Avenir Medium"/>
              <a:ea typeface="Avenir Medium"/>
              <a:cs typeface="Avenir Medium"/>
              <a:sym typeface="Avenir Medium"/>
            </a:endParaRPr>
          </a:p>
          <a:p>
            <a:pPr defTabSz="508254">
              <a:defRPr sz="2610" u="sng" cap="all" spc="417">
                <a:latin typeface="Avenir Heavy"/>
                <a:ea typeface="Avenir Heavy"/>
                <a:cs typeface="Avenir Heavy"/>
                <a:sym typeface="Avenir Heavy"/>
              </a:defRPr>
            </a:pPr>
            <a:endParaRPr u="none" dirty="0"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E4D010A-6B5E-FB42-8801-BDB79F25874B}"/>
              </a:ext>
            </a:extLst>
          </p:cNvPr>
          <p:cNvSpPr txBox="1"/>
          <p:nvPr/>
        </p:nvSpPr>
        <p:spPr>
          <a:xfrm>
            <a:off x="2184278" y="5447764"/>
            <a:ext cx="8369197" cy="29033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endParaRPr lang="fr-FR" sz="1600" dirty="0">
              <a:latin typeface="+mj-lt"/>
            </a:endParaRPr>
          </a:p>
          <a:p>
            <a:r>
              <a:rPr lang="fr-FR" sz="2400" dirty="0">
                <a:latin typeface="+mj-lt"/>
              </a:rPr>
              <a:t>Pour donner du sens à l’acte d’apprendre, </a:t>
            </a:r>
          </a:p>
          <a:p>
            <a:r>
              <a:rPr lang="fr-FR" sz="2400" dirty="0">
                <a:latin typeface="+mj-lt"/>
              </a:rPr>
              <a:t>par la réalisation et la présentation d’un projet concret, </a:t>
            </a:r>
          </a:p>
          <a:p>
            <a:r>
              <a:rPr lang="fr-FR" sz="2400" dirty="0">
                <a:latin typeface="+mj-lt"/>
              </a:rPr>
              <a:t>dans </a:t>
            </a:r>
            <a:r>
              <a:rPr lang="fr-FR" sz="2400" dirty="0"/>
              <a:t>une approche </a:t>
            </a:r>
            <a:r>
              <a:rPr lang="fr-FR" sz="2400" dirty="0" err="1"/>
              <a:t>pluridiscipinaire</a:t>
            </a:r>
            <a:r>
              <a:rPr lang="fr-FR" sz="2400" dirty="0"/>
              <a:t>.  </a:t>
            </a:r>
          </a:p>
          <a:p>
            <a:r>
              <a:rPr lang="fr-FR" sz="2400" dirty="0">
                <a:latin typeface="+mj-lt"/>
              </a:rPr>
              <a:t> </a:t>
            </a:r>
          </a:p>
          <a:p>
            <a:endParaRPr lang="fr-FR" sz="1600" dirty="0">
              <a:latin typeface="+mj-lt"/>
            </a:endParaRPr>
          </a:p>
          <a:p>
            <a:endParaRPr lang="fr-FR" sz="1400" dirty="0"/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797B4DB-D364-5C41-BA5E-8B154B99E593}"/>
              </a:ext>
            </a:extLst>
          </p:cNvPr>
          <p:cNvSpPr txBox="1"/>
          <p:nvPr/>
        </p:nvSpPr>
        <p:spPr>
          <a:xfrm>
            <a:off x="3524018" y="2422466"/>
            <a:ext cx="5956759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/>
              <a:t>UN </a:t>
            </a:r>
            <a:r>
              <a:rPr kumimoji="0" lang="fr-FR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 JARDIN POTAGER…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EF4C74E-75E4-2C46-8749-D1F8BFA95D7D}"/>
              </a:ext>
            </a:extLst>
          </p:cNvPr>
          <p:cNvSpPr txBox="1"/>
          <p:nvPr/>
        </p:nvSpPr>
        <p:spPr>
          <a:xfrm>
            <a:off x="2451321" y="7616358"/>
            <a:ext cx="8102154" cy="16355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  <a:defRPr sz="1656" cap="all" spc="264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fr-FR" cap="all" spc="264" dirty="0">
                <a:ea typeface="Avenir Medium"/>
                <a:cs typeface="Avenir Medium"/>
                <a:sym typeface="Avenir Medium"/>
              </a:rPr>
              <a:t>un travail de fond sur l'estime de soi, la confiance </a:t>
            </a:r>
          </a:p>
          <a:p>
            <a:pPr>
              <a:lnSpc>
                <a:spcPct val="120000"/>
              </a:lnSpc>
              <a:defRPr sz="1656" cap="all" spc="264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fr-FR" cap="all" spc="264" dirty="0">
                <a:ea typeface="Avenir Medium"/>
                <a:cs typeface="Avenir Medium"/>
                <a:sym typeface="Avenir Medium"/>
              </a:rPr>
              <a:t>et le lien avec les autres, </a:t>
            </a:r>
          </a:p>
          <a:p>
            <a:pPr>
              <a:lnSpc>
                <a:spcPct val="120000"/>
              </a:lnSpc>
              <a:defRPr sz="1656" cap="all" spc="264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fr-FR" cap="all" spc="264" dirty="0">
                <a:ea typeface="Avenir Medium"/>
                <a:cs typeface="Avenir Medium"/>
                <a:sym typeface="Avenir Medium"/>
              </a:rPr>
              <a:t>dans la bienveillance et la </a:t>
            </a:r>
            <a:r>
              <a:rPr lang="fr-FR" cap="all" spc="264" dirty="0" err="1">
                <a:ea typeface="Avenir Medium"/>
                <a:cs typeface="Avenir Medium"/>
                <a:sym typeface="Avenir Medium"/>
              </a:rPr>
              <a:t>solidarite</a:t>
            </a:r>
            <a:r>
              <a:rPr lang="fr-FR" cap="all" spc="264" dirty="0">
                <a:ea typeface="Avenir Medium"/>
                <a:cs typeface="Avenir Medium"/>
                <a:sym typeface="Avenir Medium"/>
              </a:rPr>
              <a:t>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8E806F-CAC9-254A-BA9C-54A9AE04D9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9" b="26160"/>
          <a:stretch/>
        </p:blipFill>
        <p:spPr>
          <a:xfrm>
            <a:off x="-2" y="1472324"/>
            <a:ext cx="13004800" cy="6169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966F2B-05B7-294D-9A5C-EDC4C2A26514}"/>
              </a:ext>
            </a:extLst>
          </p:cNvPr>
          <p:cNvSpPr/>
          <p:nvPr/>
        </p:nvSpPr>
        <p:spPr>
          <a:xfrm>
            <a:off x="11277600" y="6081794"/>
            <a:ext cx="1066798" cy="153456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7CA3BC-AEB8-E640-AF9C-6BBF2EB34418}"/>
              </a:ext>
            </a:extLst>
          </p:cNvPr>
          <p:cNvSpPr/>
          <p:nvPr/>
        </p:nvSpPr>
        <p:spPr>
          <a:xfrm>
            <a:off x="11770468" y="3671806"/>
            <a:ext cx="573930" cy="58890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5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75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75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75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1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75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75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75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75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75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75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75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10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7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52" grpId="0" uiExpand="1" build="p" animBg="1"/>
      <p:bldP spid="29" grpId="0" build="p"/>
      <p:bldP spid="31" grpId="0" build="p"/>
      <p:bldP spid="36" grpId="0" build="p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résentation du projet"/>
          <p:cNvSpPr>
            <a:spLocks noGrp="1"/>
          </p:cNvSpPr>
          <p:nvPr>
            <p:ph type="title"/>
          </p:nvPr>
        </p:nvSpPr>
        <p:spPr>
          <a:xfrm>
            <a:off x="660399" y="435848"/>
            <a:ext cx="11684000" cy="968872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3000" spc="479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defRPr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fr-FR" sz="2000" dirty="0">
                <a:latin typeface="Aharoni" panose="02010803020104030203" pitchFamily="2" charset="-79"/>
                <a:cs typeface="Aharoni" panose="02010803020104030203" pitchFamily="2" charset="-79"/>
              </a:rPr>
              <a:t>UN JARDIN POUR EXPLORER Le Socle commun des </a:t>
            </a:r>
            <a:r>
              <a:rPr lang="fr-FR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competences</a:t>
            </a:r>
            <a:r>
              <a:rPr lang="fr-FR" sz="2000" dirty="0">
                <a:latin typeface="Aharoni" panose="02010803020104030203" pitchFamily="2" charset="-79"/>
                <a:cs typeface="Aharoni" panose="02010803020104030203" pitchFamily="2" charset="-79"/>
              </a:rPr>
              <a:t> et</a:t>
            </a:r>
            <a:br>
              <a:rPr lang="fr-FR" sz="2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fr-FR" sz="2000" dirty="0">
                <a:latin typeface="Aharoni" panose="02010803020104030203" pitchFamily="2" charset="-79"/>
                <a:cs typeface="Aharoni" panose="02010803020104030203" pitchFamily="2" charset="-79"/>
              </a:rPr>
              <a:t>les objectifs du </a:t>
            </a:r>
            <a:r>
              <a:rPr lang="fr-FR" sz="2000" dirty="0" err="1">
                <a:latin typeface="Aharoni" panose="02010803020104030203" pitchFamily="2" charset="-79"/>
                <a:cs typeface="Aharoni" panose="02010803020104030203" pitchFamily="2" charset="-79"/>
              </a:rPr>
              <a:t>developpement</a:t>
            </a:r>
            <a:r>
              <a:rPr lang="fr-FR" sz="2000" dirty="0">
                <a:latin typeface="Aharoni" panose="02010803020104030203" pitchFamily="2" charset="-79"/>
                <a:cs typeface="Aharoni" panose="02010803020104030203" pitchFamily="2" charset="-79"/>
              </a:rPr>
              <a:t> durable</a:t>
            </a:r>
            <a:br>
              <a:rPr lang="fr-FR" sz="2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sz="2000" dirty="0">
              <a:latin typeface="Aharoni" panose="02010803020104030203" pitchFamily="2" charset="-79"/>
              <a:cs typeface="Aharoni" panose="02010803020104030203" pitchFamily="2" charset="-79"/>
              <a:sym typeface="Avenir Heavy"/>
            </a:endParaRPr>
          </a:p>
        </p:txBody>
      </p:sp>
      <p:sp>
        <p:nvSpPr>
          <p:cNvPr id="154" name="Moyens humains:…"/>
          <p:cNvSpPr/>
          <p:nvPr/>
        </p:nvSpPr>
        <p:spPr>
          <a:xfrm>
            <a:off x="660400" y="7924800"/>
            <a:ext cx="11684000" cy="137698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508254">
              <a:defRPr sz="2610" u="sng" cap="all" spc="417">
                <a:latin typeface="Avenir Heavy"/>
                <a:ea typeface="Avenir Heavy"/>
                <a:cs typeface="Avenir Heavy"/>
                <a:sym typeface="Avenir Heavy"/>
              </a:defRPr>
            </a:pPr>
            <a:endParaRPr lang="fr-FR" u="none" dirty="0">
              <a:latin typeface="Avenir Medium"/>
              <a:ea typeface="Avenir Medium"/>
              <a:cs typeface="Avenir Medium"/>
              <a:sym typeface="Avenir Medium"/>
            </a:endParaRPr>
          </a:p>
          <a:p>
            <a:pPr defTabSz="508254">
              <a:defRPr sz="2610" u="sng" cap="all" spc="417">
                <a:latin typeface="Avenir Heavy"/>
                <a:ea typeface="Avenir Heavy"/>
                <a:cs typeface="Avenir Heavy"/>
                <a:sym typeface="Avenir Heavy"/>
              </a:defRPr>
            </a:pPr>
            <a:endParaRPr lang="fr-FR" dirty="0">
              <a:latin typeface="Avenir Medium"/>
              <a:ea typeface="Avenir Medium"/>
              <a:cs typeface="Avenir Medium"/>
              <a:sym typeface="Avenir Medium"/>
            </a:endParaRPr>
          </a:p>
          <a:p>
            <a:pPr defTabSz="508254">
              <a:defRPr sz="2610" u="sng" cap="all" spc="417">
                <a:latin typeface="Avenir Heavy"/>
                <a:ea typeface="Avenir Heavy"/>
                <a:cs typeface="Avenir Heavy"/>
                <a:sym typeface="Avenir Heavy"/>
              </a:defRPr>
            </a:pPr>
            <a:endParaRPr u="none" dirty="0"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67FB723-1212-ED44-8670-A12298E3F4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3" y="7780717"/>
            <a:ext cx="1512000" cy="1512000"/>
          </a:xfrm>
          <a:prstGeom prst="rect">
            <a:avLst/>
          </a:prstGeom>
        </p:spPr>
      </p:pic>
      <p:pic>
        <p:nvPicPr>
          <p:cNvPr id="17" name="Image 1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1A60F93F-80B1-024D-B80B-CA07CCC5CF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219" y="7780146"/>
            <a:ext cx="1512000" cy="151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E98FF23-7800-534E-AE35-66A02BCA59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23" y="7780146"/>
            <a:ext cx="1512000" cy="1512000"/>
          </a:xfrm>
          <a:prstGeom prst="rect">
            <a:avLst/>
          </a:prstGeom>
        </p:spPr>
      </p:pic>
      <p:pic>
        <p:nvPicPr>
          <p:cNvPr id="23" name="Image 22" descr="Une image contenant table&#10;&#10;Description générée automatiquement">
            <a:extLst>
              <a:ext uri="{FF2B5EF4-FFF2-40B4-BE49-F238E27FC236}">
                <a16:creationId xmlns:a16="http://schemas.microsoft.com/office/drawing/2014/main" id="{7A727E12-A5C4-9143-8EC3-57C5B1CDE1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78" y="7780146"/>
            <a:ext cx="1512000" cy="1512000"/>
          </a:xfrm>
          <a:prstGeom prst="rect">
            <a:avLst/>
          </a:prstGeom>
        </p:spPr>
      </p:pic>
      <p:pic>
        <p:nvPicPr>
          <p:cNvPr id="25" name="Image 2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8944659-8E26-5A40-A645-117E06E69A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09" y="7780146"/>
            <a:ext cx="1512000" cy="151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48D6D47-0D16-6B42-9592-050F9F1C37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340" y="7780146"/>
            <a:ext cx="1512000" cy="151200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880440" y="1521583"/>
            <a:ext cx="4261174" cy="1806186"/>
          </a:xfrm>
          <a:prstGeom prst="ellipse">
            <a:avLst/>
          </a:prstGeom>
          <a:solidFill>
            <a:schemeClr val="accent1">
              <a:hueOff val="450000"/>
              <a:satOff val="-18071"/>
              <a:lumOff val="-14609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 dirty="0"/>
              <a:t>1</a:t>
            </a:r>
            <a:r>
              <a:rPr lang="fr-FR" sz="2000" b="1" dirty="0"/>
              <a:t>. DES LANGAGES POUR PENSER ET COMMUNIQUER</a:t>
            </a:r>
            <a:endParaRPr kumimoji="0" lang="fr-FR" sz="2000" b="0" i="0" u="none" strike="noStrike" cap="all" spc="384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86362" y="3094141"/>
            <a:ext cx="6958697" cy="5221288"/>
          </a:xfrm>
          <a:prstGeom prst="roundRect">
            <a:avLst/>
          </a:prstGeom>
          <a:solidFill>
            <a:schemeClr val="accent1">
              <a:hueOff val="450000"/>
              <a:satOff val="-18071"/>
              <a:lumOff val="-14609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71450" indent="-1714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Exprimer, justifier un accord ou un désaccord, émettre une opinion, un point de vue personnel motivé </a:t>
            </a:r>
          </a:p>
          <a:p>
            <a:pPr marL="171450" indent="-1714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Lire différents types d’écrits, ( techniques,  scientifiques )</a:t>
            </a:r>
          </a:p>
          <a:p>
            <a:pPr marL="171450" indent="-1714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Rédiger un résumé, un compte rendu d’activité, une fiche technique. </a:t>
            </a:r>
          </a:p>
          <a:p>
            <a:pPr marL="171450" indent="-1714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Utiliser le langage mathématique : Comparer, mesurer, calculer des grandeurs : longueur, aire, volume, masse, coûts</a:t>
            </a:r>
            <a:endParaRPr kumimoji="0" lang="fr-FR" sz="2400" b="0" i="0" u="none" strike="noStrike" cap="all" spc="384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6502400" y="1573518"/>
            <a:ext cx="4261174" cy="1702316"/>
          </a:xfrm>
          <a:prstGeom prst="ellipse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bg1"/>
                </a:solidFill>
              </a:rPr>
              <a:t>2. LES MÉTHODES ET OUTILS POUR APPRENDRE</a:t>
            </a:r>
          </a:p>
        </p:txBody>
      </p:sp>
      <p:sp>
        <p:nvSpPr>
          <p:cNvPr id="28" name="Rectangle à coins arrondis 27"/>
          <p:cNvSpPr/>
          <p:nvPr/>
        </p:nvSpPr>
        <p:spPr>
          <a:xfrm>
            <a:off x="5385702" y="3094784"/>
            <a:ext cx="6958697" cy="3740031"/>
          </a:xfrm>
          <a:prstGeom prst="round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71450" indent="-1714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Planifier les étapes et les tâches pour la réalisation d’une production et en respecter l’organisation</a:t>
            </a:r>
          </a:p>
          <a:p>
            <a:pPr marL="171450" indent="-1714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Réaliser un  carnet de bord  pour y retranscrire les différentes activités </a:t>
            </a:r>
          </a:p>
          <a:p>
            <a:pPr marL="171450" indent="-1714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Utiliser des outils numériques pour présenter une réalisation </a:t>
            </a:r>
          </a:p>
        </p:txBody>
      </p:sp>
      <p:sp>
        <p:nvSpPr>
          <p:cNvPr id="29" name="Ellipse 28"/>
          <p:cNvSpPr/>
          <p:nvPr/>
        </p:nvSpPr>
        <p:spPr>
          <a:xfrm>
            <a:off x="8320078" y="3855670"/>
            <a:ext cx="4261174" cy="1702316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/>
              <a:t>3. LA FORMATION DE LA PERSONNE ET DU CITOYEN</a:t>
            </a:r>
            <a:r>
              <a:rPr lang="fr-FR" sz="2000" dirty="0"/>
              <a:t> 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5828256" y="5393214"/>
            <a:ext cx="6958697" cy="2922786"/>
          </a:xfrm>
          <a:prstGeom prst="round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71450" indent="-1714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Assumer des responsabilités et prendre des initiatives</a:t>
            </a:r>
          </a:p>
          <a:p>
            <a:pPr marL="171450" indent="-1714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Respecter les règles de la vie collective</a:t>
            </a:r>
          </a:p>
          <a:p>
            <a:pPr marL="171450" indent="-1714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Exercer son esprit critique, faire preuve de réflexion et de discernement</a:t>
            </a:r>
          </a:p>
        </p:txBody>
      </p:sp>
      <p:sp>
        <p:nvSpPr>
          <p:cNvPr id="31" name="Ellipse 30"/>
          <p:cNvSpPr/>
          <p:nvPr/>
        </p:nvSpPr>
        <p:spPr>
          <a:xfrm>
            <a:off x="4383468" y="5621048"/>
            <a:ext cx="4575561" cy="1702316"/>
          </a:xfrm>
          <a:prstGeom prst="ellipse">
            <a:avLst/>
          </a:prstGeom>
          <a:solidFill>
            <a:srgbClr val="00CC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/>
              <a:t>4. LES SYSTÈMES NATURELS ET LES SYSTÈMES TECHNIQUES</a:t>
            </a:r>
            <a:r>
              <a:rPr lang="fr-FR" sz="2000" dirty="0"/>
              <a:t> </a:t>
            </a:r>
          </a:p>
        </p:txBody>
      </p:sp>
      <p:sp>
        <p:nvSpPr>
          <p:cNvPr id="32" name="Rectangle à coins arrondis 31"/>
          <p:cNvSpPr/>
          <p:nvPr/>
        </p:nvSpPr>
        <p:spPr>
          <a:xfrm>
            <a:off x="4262880" y="7186042"/>
            <a:ext cx="4854676" cy="2258774"/>
          </a:xfrm>
          <a:prstGeom prst="roundRect">
            <a:avLst/>
          </a:prstGeom>
          <a:solidFill>
            <a:srgbClr val="00CC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71450" indent="-1714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Modéliser et représenter des phénomènes et des objets. </a:t>
            </a:r>
          </a:p>
          <a:p>
            <a:pPr marL="171450" indent="-1714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Mettre en œuvre un protocole expérimental.</a:t>
            </a:r>
          </a:p>
        </p:txBody>
      </p:sp>
      <p:sp>
        <p:nvSpPr>
          <p:cNvPr id="33" name="Ellipse 32"/>
          <p:cNvSpPr/>
          <p:nvPr/>
        </p:nvSpPr>
        <p:spPr>
          <a:xfrm>
            <a:off x="386362" y="3855670"/>
            <a:ext cx="4498459" cy="2221667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bg1"/>
                </a:solidFill>
              </a:rPr>
              <a:t>5. LES REPRÉSENTATIONS DU MONDE ET L’ACTIVITÉ HUMAINE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4" name="Rectangle à coins arrondis 33"/>
          <p:cNvSpPr/>
          <p:nvPr/>
        </p:nvSpPr>
        <p:spPr>
          <a:xfrm>
            <a:off x="386363" y="5812004"/>
            <a:ext cx="6958697" cy="1747996"/>
          </a:xfrm>
          <a:prstGeom prst="round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1"/>
                </a:solidFill>
              </a:rPr>
              <a:t>Identifier,  prendre conscience de certains enjeux du développement durable sur lesquels  il est possible d’agir par la réalisation d’un projet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312684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25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75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750"/>
                            </p:stCondLst>
                            <p:childTnLst>
                              <p:par>
                                <p:cTn id="6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750"/>
                            </p:stCondLst>
                            <p:childTnLst>
                              <p:par>
                                <p:cTn id="7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75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25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25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25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25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62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6750"/>
                            </p:stCondLst>
                            <p:childTnLst>
                              <p:par>
                                <p:cTn id="9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750"/>
                            </p:stCondLst>
                            <p:childTnLst>
                              <p:par>
                                <p:cTn id="10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8750"/>
                            </p:stCondLst>
                            <p:childTnLst>
                              <p:par>
                                <p:cTn id="10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1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9750"/>
                            </p:stCondLst>
                            <p:childTnLst>
                              <p:par>
                                <p:cTn id="111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125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225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3250"/>
                            </p:stCondLst>
                            <p:childTnLst>
                              <p:par>
                                <p:cTn id="1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4250"/>
                            </p:stCondLst>
                            <p:childTnLst>
                              <p:par>
                                <p:cTn id="1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250"/>
                            </p:stCondLst>
                            <p:childTnLst>
                              <p:par>
                                <p:cTn id="138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67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77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8750"/>
                            </p:stCondLst>
                            <p:childTnLst>
                              <p:par>
                                <p:cTn id="1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6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9750"/>
                            </p:stCondLst>
                            <p:childTnLst>
                              <p:par>
                                <p:cTn id="158" presetID="1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225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250"/>
                            </p:stCondLst>
                            <p:childTnLst>
                              <p:par>
                                <p:cTn id="164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6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6500"/>
                            </p:stCondLst>
                            <p:childTnLst>
                              <p:par>
                                <p:cTn id="174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7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9500"/>
                            </p:stCondLst>
                            <p:childTnLst>
                              <p:par>
                                <p:cTn id="184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8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6" grpId="0" animBg="1"/>
      <p:bldP spid="8" grpId="0" animBg="1"/>
      <p:bldP spid="8" grpId="1" uiExpand="1" build="allAtOnce" animBg="1"/>
      <p:bldP spid="26" grpId="0" animBg="1"/>
      <p:bldP spid="28" grpId="0" animBg="1"/>
      <p:bldP spid="28" grpId="1" build="allAtOnce" animBg="1"/>
      <p:bldP spid="29" grpId="0" animBg="1"/>
      <p:bldP spid="30" grpId="0" animBg="1"/>
      <p:bldP spid="30" grpId="1" uiExpand="1" build="allAtOnce" animBg="1"/>
      <p:bldP spid="31" grpId="0" animBg="1"/>
      <p:bldP spid="32" grpId="0" animBg="1"/>
      <p:bldP spid="32" grpId="1" build="allAtOnce" animBg="1"/>
      <p:bldP spid="33" grpId="0" animBg="1"/>
      <p:bldP spid="34" grpId="0" animBg="1"/>
      <p:bldP spid="34" grpId="1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Moyens humains:…"/>
          <p:cNvSpPr/>
          <p:nvPr/>
        </p:nvSpPr>
        <p:spPr>
          <a:xfrm>
            <a:off x="635000" y="6622440"/>
            <a:ext cx="11684000" cy="263445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397256"/>
            <a:endParaRPr lang="fr-FR" sz="1360" cap="all" spc="217" dirty="0">
              <a:latin typeface="Avenir Medium"/>
              <a:sym typeface="Avenir Medium"/>
            </a:endParaRPr>
          </a:p>
          <a:p>
            <a:pPr defTabSz="397256"/>
            <a:endParaRPr lang="fr-FR" sz="1360" cap="all" spc="217" dirty="0">
              <a:latin typeface="Avenir Medium"/>
              <a:sym typeface="Avenir Medium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C6F40F0-9C8C-C247-B510-B9FDEBCC9835}"/>
              </a:ext>
            </a:extLst>
          </p:cNvPr>
          <p:cNvSpPr txBox="1"/>
          <p:nvPr/>
        </p:nvSpPr>
        <p:spPr>
          <a:xfrm>
            <a:off x="2564906" y="838465"/>
            <a:ext cx="10316817" cy="15183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Un jardin potager, oui mais… où ? 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3600" b="1" dirty="0">
              <a:latin typeface="American Typewriter" panose="02090604020004020304" pitchFamily="18" charset="77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2C577BEB-FA76-D14A-94A1-71E3A6BEB1F5}"/>
                  </a:ext>
                </a:extLst>
              </p14:cNvPr>
              <p14:cNvContentPartPr/>
              <p14:nvPr/>
            </p14:nvContentPartPr>
            <p14:xfrm>
              <a:off x="6866843" y="4243696"/>
              <a:ext cx="70560" cy="3780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2C577BEB-FA76-D14A-94A1-71E3A6BEB1F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51363" y="4228576"/>
                <a:ext cx="101160" cy="6804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id="{D6FE6880-882A-7C4B-B693-EB16CE80FC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26692" r="16442" b="12048"/>
          <a:stretch/>
        </p:blipFill>
        <p:spPr>
          <a:xfrm>
            <a:off x="2918046" y="1842241"/>
            <a:ext cx="9788120" cy="4588077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BC51977A-218A-AF4D-A46B-B62D16FE68C6}"/>
              </a:ext>
            </a:extLst>
          </p:cNvPr>
          <p:cNvSpPr txBox="1"/>
          <p:nvPr/>
        </p:nvSpPr>
        <p:spPr>
          <a:xfrm>
            <a:off x="283845" y="2732664"/>
            <a:ext cx="2424223" cy="27802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spcAft>
                <a:spcPts val="1800"/>
              </a:spcAft>
            </a:pPr>
            <a:r>
              <a:rPr lang="fr-FR" sz="2400" dirty="0">
                <a:latin typeface="+mj-lt"/>
              </a:rPr>
              <a:t>Nous observons et modélisons    le collège.</a:t>
            </a:r>
          </a:p>
          <a:p>
            <a:pPr>
              <a:spcAft>
                <a:spcPts val="1800"/>
              </a:spcAft>
            </a:pPr>
            <a:r>
              <a:rPr lang="fr-FR" sz="2400" dirty="0">
                <a:latin typeface="+mj-lt"/>
              </a:rPr>
              <a:t>  Beaucoup de béton… très peu d’espaces verts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7987EE9-D7C3-724B-B6AE-106886C7B349}"/>
              </a:ext>
            </a:extLst>
          </p:cNvPr>
          <p:cNvSpPr txBox="1"/>
          <p:nvPr/>
        </p:nvSpPr>
        <p:spPr>
          <a:xfrm>
            <a:off x="7723314" y="5237351"/>
            <a:ext cx="4839466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fr-FR" sz="2800" dirty="0">
                <a:latin typeface="+mj-lt"/>
              </a:rPr>
              <a:t>Nous l’implanterons ici :</a:t>
            </a:r>
          </a:p>
          <a:p>
            <a:r>
              <a:rPr lang="fr-FR" sz="2800" dirty="0">
                <a:latin typeface="+mj-lt"/>
              </a:rPr>
              <a:t>Sur ce délaissé de 35 m x 2m</a:t>
            </a:r>
            <a:endParaRPr kumimoji="0" lang="fr-FR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C634DC8-3BDF-E543-97E0-81288602B1F4}"/>
              </a:ext>
            </a:extLst>
          </p:cNvPr>
          <p:cNvSpPr txBox="1"/>
          <p:nvPr/>
        </p:nvSpPr>
        <p:spPr>
          <a:xfrm>
            <a:off x="6973910" y="6773095"/>
            <a:ext cx="5908173" cy="2641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fr-FR" sz="2800" dirty="0">
                <a:latin typeface="+mj-lt"/>
              </a:rPr>
              <a:t>➣ Choix des plantations</a:t>
            </a:r>
          </a:p>
          <a:p>
            <a:pPr algn="l">
              <a:spcAft>
                <a:spcPts val="600"/>
              </a:spcAft>
            </a:pPr>
            <a:r>
              <a:rPr lang="fr-FR" sz="2800" dirty="0"/>
              <a:t>➣ </a:t>
            </a:r>
            <a:r>
              <a:rPr lang="fr-FR" sz="2800" dirty="0">
                <a:latin typeface="+mj-lt"/>
              </a:rPr>
              <a:t>Design de la plate-bande</a:t>
            </a:r>
          </a:p>
          <a:p>
            <a:pPr algn="l">
              <a:spcAft>
                <a:spcPts val="600"/>
              </a:spcAft>
            </a:pPr>
            <a:r>
              <a:rPr lang="fr-FR" sz="2800" dirty="0">
                <a:latin typeface="+mj-lt"/>
              </a:rPr>
              <a:t>➢ Planification des tâches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fr-FR" sz="2800" dirty="0">
                <a:latin typeface="+mj-lt"/>
              </a:rPr>
              <a:t>➢ Calculs : aires , volumes </a:t>
            </a:r>
          </a:p>
          <a:p>
            <a:pPr algn="l">
              <a:spcAft>
                <a:spcPts val="600"/>
              </a:spcAft>
            </a:pPr>
            <a:r>
              <a:rPr lang="fr-FR" sz="2800" dirty="0">
                <a:latin typeface="+mj-lt"/>
              </a:rPr>
              <a:t>➢ Courriers et bons de commande</a:t>
            </a:r>
            <a:r>
              <a:rPr kumimoji="0" lang="fr-FR" sz="2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 </a:t>
            </a:r>
          </a:p>
        </p:txBody>
      </p:sp>
      <p:sp>
        <p:nvSpPr>
          <p:cNvPr id="42" name="Actions menées">
            <a:extLst>
              <a:ext uri="{FF2B5EF4-FFF2-40B4-BE49-F238E27FC236}">
                <a16:creationId xmlns:a16="http://schemas.microsoft.com/office/drawing/2014/main" id="{C2E30A3E-DD76-C641-AFF1-6BF773A443D2}"/>
              </a:ext>
            </a:extLst>
          </p:cNvPr>
          <p:cNvSpPr txBox="1">
            <a:spLocks/>
          </p:cNvSpPr>
          <p:nvPr/>
        </p:nvSpPr>
        <p:spPr>
          <a:xfrm>
            <a:off x="3427890" y="0"/>
            <a:ext cx="9576910" cy="594089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639" baseline="0">
                <a:ln>
                  <a:noFill/>
                </a:ln>
                <a:solidFill>
                  <a:srgbClr val="FFFFFF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fr-FR" sz="2400" b="1" dirty="0">
                <a:latin typeface="American Typewriter" panose="02090604020004020304" pitchFamily="18" charset="77"/>
              </a:rPr>
              <a:t>CARNET de bord </a:t>
            </a:r>
          </a:p>
        </p:txBody>
      </p:sp>
      <p:pic>
        <p:nvPicPr>
          <p:cNvPr id="37" name="Image 36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DBD1B151-FEF7-3D4D-95E9-39876EE9BF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84" y="6953034"/>
            <a:ext cx="1766022" cy="2354696"/>
          </a:xfrm>
          <a:prstGeom prst="rect">
            <a:avLst/>
          </a:prstGeom>
        </p:spPr>
      </p:pic>
      <p:pic>
        <p:nvPicPr>
          <p:cNvPr id="46" name="Image 45" descr="Une image contenant intérieur, plafond, mur, personne&#10;&#10;Description générée automatiquement">
            <a:extLst>
              <a:ext uri="{FF2B5EF4-FFF2-40B4-BE49-F238E27FC236}">
                <a16:creationId xmlns:a16="http://schemas.microsoft.com/office/drawing/2014/main" id="{FF0F9C1F-EA58-D04D-9704-C0D14E7698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22" y="6749980"/>
            <a:ext cx="3611975" cy="2687981"/>
          </a:xfrm>
          <a:prstGeom prst="rect">
            <a:avLst/>
          </a:prstGeom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CDF8B898-DDAA-0A44-9F9F-D27D19DB4C5D}"/>
              </a:ext>
            </a:extLst>
          </p:cNvPr>
          <p:cNvSpPr/>
          <p:nvPr/>
        </p:nvSpPr>
        <p:spPr>
          <a:xfrm>
            <a:off x="312214" y="95939"/>
            <a:ext cx="2029092" cy="2042997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097E23D-25DE-3B47-B694-15E0D5518CCA}"/>
              </a:ext>
            </a:extLst>
          </p:cNvPr>
          <p:cNvSpPr txBox="1"/>
          <p:nvPr/>
        </p:nvSpPr>
        <p:spPr>
          <a:xfrm rot="20853602">
            <a:off x="282698" y="383266"/>
            <a:ext cx="2042164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b="1" dirty="0">
                <a:latin typeface="Broadway" pitchFamily="82" charset="77"/>
              </a:rPr>
              <a:t>5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b="1" dirty="0">
                <a:latin typeface="Broadway" pitchFamily="82" charset="77"/>
              </a:rPr>
              <a:t>FEVRIER</a:t>
            </a:r>
            <a:endParaRPr kumimoji="0" lang="fr-FR" sz="3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Broadway" pitchFamily="82" charset="77"/>
              <a:sym typeface="Avenir Ligh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3EF3429-8253-814F-8D68-A0D2DCCF9C54}"/>
              </a:ext>
            </a:extLst>
          </p:cNvPr>
          <p:cNvSpPr txBox="1"/>
          <p:nvPr/>
        </p:nvSpPr>
        <p:spPr>
          <a:xfrm rot="20953361">
            <a:off x="2215656" y="7218209"/>
            <a:ext cx="381514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FillTx/>
                <a:latin typeface="Lucida Console" panose="020B0609040504020204" pitchFamily="49" charset="0"/>
                <a:sym typeface="Avenir Light"/>
              </a:rPr>
              <a:t>Au travail !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54" y="4260224"/>
            <a:ext cx="3745929" cy="1312512"/>
          </a:xfrm>
          <a:prstGeom prst="rect">
            <a:avLst/>
          </a:prstGeom>
        </p:spPr>
      </p:pic>
      <p:sp>
        <p:nvSpPr>
          <p:cNvPr id="34" name="Flèche vers le bas 33">
            <a:extLst>
              <a:ext uri="{FF2B5EF4-FFF2-40B4-BE49-F238E27FC236}">
                <a16:creationId xmlns:a16="http://schemas.microsoft.com/office/drawing/2014/main" id="{7336FAC0-D6CF-BD45-86F3-27E5FB8917EA}"/>
              </a:ext>
            </a:extLst>
          </p:cNvPr>
          <p:cNvSpPr/>
          <p:nvPr/>
        </p:nvSpPr>
        <p:spPr>
          <a:xfrm rot="7522128">
            <a:off x="6816584" y="4856685"/>
            <a:ext cx="314652" cy="978408"/>
          </a:xfrm>
          <a:prstGeom prst="downArrow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8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300"/>
                            </p:stCondLst>
                            <p:childTnLst>
                              <p:par>
                                <p:cTn id="3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3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3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3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3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800"/>
                            </p:stCondLst>
                            <p:childTnLst>
                              <p:par>
                                <p:cTn id="5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300"/>
                            </p:stCondLst>
                            <p:childTnLst>
                              <p:par>
                                <p:cTn id="64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18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3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48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build="p" advAuto="500"/>
      <p:bldP spid="26" grpId="0"/>
      <p:bldP spid="41" grpId="0" uiExpand="1" build="p" advAuto="500"/>
      <p:bldP spid="38" grpId="0" animBg="1"/>
      <p:bldP spid="39" grpId="0"/>
      <p:bldP spid="2" grpId="0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rrain&#10;&#10;Description générée automatiquement">
            <a:extLst>
              <a:ext uri="{FF2B5EF4-FFF2-40B4-BE49-F238E27FC236}">
                <a16:creationId xmlns:a16="http://schemas.microsoft.com/office/drawing/2014/main" id="{F1206BCD-1E16-2340-849F-3234F5195B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69" y="613139"/>
            <a:ext cx="3556000" cy="2667000"/>
          </a:xfrm>
          <a:prstGeom prst="rect">
            <a:avLst/>
          </a:prstGeom>
        </p:spPr>
      </p:pic>
      <p:pic>
        <p:nvPicPr>
          <p:cNvPr id="3" name="Image 2" descr="Une image contenant personne, groupe, gens, plusieurs&#10;&#10;Description générée automatiquement">
            <a:extLst>
              <a:ext uri="{FF2B5EF4-FFF2-40B4-BE49-F238E27FC236}">
                <a16:creationId xmlns:a16="http://schemas.microsoft.com/office/drawing/2014/main" id="{44457B97-B48F-3740-8421-4A9AAA7D9F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284" y="332847"/>
            <a:ext cx="3945805" cy="2959354"/>
          </a:xfrm>
          <a:prstGeom prst="rect">
            <a:avLst/>
          </a:prstGeom>
        </p:spPr>
      </p:pic>
      <p:sp>
        <p:nvSpPr>
          <p:cNvPr id="15" name="Actions menées">
            <a:extLst>
              <a:ext uri="{FF2B5EF4-FFF2-40B4-BE49-F238E27FC236}">
                <a16:creationId xmlns:a16="http://schemas.microsoft.com/office/drawing/2014/main" id="{64D2AE9A-863A-4D4B-8FF8-BEB934E46D98}"/>
              </a:ext>
            </a:extLst>
          </p:cNvPr>
          <p:cNvSpPr txBox="1">
            <a:spLocks/>
          </p:cNvSpPr>
          <p:nvPr/>
        </p:nvSpPr>
        <p:spPr>
          <a:xfrm>
            <a:off x="4736747" y="16753"/>
            <a:ext cx="7714342" cy="594089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639" baseline="0">
                <a:ln>
                  <a:noFill/>
                </a:ln>
                <a:solidFill>
                  <a:srgbClr val="FFFFFF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fr-FR" sz="2400" b="1" dirty="0">
                <a:latin typeface="American Typewriter" panose="02090604020004020304" pitchFamily="18" charset="77"/>
              </a:rPr>
              <a:t>CARNET de bord </a:t>
            </a:r>
          </a:p>
        </p:txBody>
      </p:sp>
      <p:pic>
        <p:nvPicPr>
          <p:cNvPr id="20" name="Image 19" descr="Une image contenant personne, terrain, extérieur, groupe&#10;&#10;Description générée automatiquement">
            <a:extLst>
              <a:ext uri="{FF2B5EF4-FFF2-40B4-BE49-F238E27FC236}">
                <a16:creationId xmlns:a16="http://schemas.microsoft.com/office/drawing/2014/main" id="{249CECC5-28AC-3242-A9FD-E882D2EEAA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r="5899"/>
          <a:stretch/>
        </p:blipFill>
        <p:spPr>
          <a:xfrm>
            <a:off x="9138556" y="6003291"/>
            <a:ext cx="3392810" cy="350141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38E4D99-7E4F-2946-959B-8E4A2BC697F8}"/>
              </a:ext>
            </a:extLst>
          </p:cNvPr>
          <p:cNvSpPr txBox="1"/>
          <p:nvPr/>
        </p:nvSpPr>
        <p:spPr>
          <a:xfrm>
            <a:off x="200968" y="2311602"/>
            <a:ext cx="3494732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b="1" dirty="0">
                <a:latin typeface="+mj-lt"/>
              </a:rPr>
              <a:t> </a:t>
            </a:r>
            <a:r>
              <a:rPr lang="fr-FR" sz="2800" dirty="0">
                <a:latin typeface="+mj-lt"/>
              </a:rPr>
              <a:t>Une journée très chargée avant le départ en vacances !</a:t>
            </a:r>
          </a:p>
        </p:txBody>
      </p:sp>
      <p:pic>
        <p:nvPicPr>
          <p:cNvPr id="6" name="Image 5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B9615205-3ED4-164A-AB59-367768D97D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2" r="8692"/>
          <a:stretch/>
        </p:blipFill>
        <p:spPr>
          <a:xfrm>
            <a:off x="5192337" y="6003292"/>
            <a:ext cx="3801683" cy="350141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5972FD3-1223-944F-868F-DFF7FEF1C4C1}"/>
              </a:ext>
            </a:extLst>
          </p:cNvPr>
          <p:cNvSpPr txBox="1"/>
          <p:nvPr/>
        </p:nvSpPr>
        <p:spPr>
          <a:xfrm>
            <a:off x="296218" y="3950292"/>
            <a:ext cx="12579766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2800" dirty="0"/>
              <a:t>On réceptionne le matériel</a:t>
            </a:r>
            <a:r>
              <a:rPr lang="fr-FR" sz="3200" dirty="0"/>
              <a:t> et …</a:t>
            </a:r>
            <a:endParaRPr lang="fr-FR" sz="2400" dirty="0"/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800" dirty="0">
                <a:latin typeface="+mj-lt"/>
              </a:rPr>
              <a:t>on embauche le Principal, M. </a:t>
            </a:r>
            <a:r>
              <a:rPr lang="fr-FR" sz="2800" dirty="0" err="1">
                <a:latin typeface="+mj-lt"/>
              </a:rPr>
              <a:t>Andreani</a:t>
            </a:r>
            <a:r>
              <a:rPr lang="fr-FR" sz="2800" dirty="0">
                <a:latin typeface="+mj-lt"/>
              </a:rPr>
              <a:t>, pour passer le motoculteur !</a:t>
            </a:r>
            <a:endParaRPr kumimoji="0" lang="fr-FR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venir Light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47561E0-F70B-2A4F-B015-E8B42E0673AC}"/>
              </a:ext>
            </a:extLst>
          </p:cNvPr>
          <p:cNvSpPr/>
          <p:nvPr/>
        </p:nvSpPr>
        <p:spPr>
          <a:xfrm>
            <a:off x="395912" y="192405"/>
            <a:ext cx="2029092" cy="2042997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F5DB02C-2F1C-334F-A700-EA62774DF3A8}"/>
              </a:ext>
            </a:extLst>
          </p:cNvPr>
          <p:cNvSpPr txBox="1"/>
          <p:nvPr/>
        </p:nvSpPr>
        <p:spPr>
          <a:xfrm rot="20853602">
            <a:off x="389376" y="482052"/>
            <a:ext cx="2042164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b="1" dirty="0">
                <a:latin typeface="Broadway" pitchFamily="82" charset="77"/>
              </a:rPr>
              <a:t>12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b="1" dirty="0">
                <a:latin typeface="Broadway" pitchFamily="82" charset="77"/>
              </a:rPr>
              <a:t>FEVRIER</a:t>
            </a:r>
            <a:endParaRPr kumimoji="0" lang="fr-FR" sz="3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Broadway" pitchFamily="82" charset="77"/>
              <a:sym typeface="Avenir Ligh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972FD3-1223-944F-868F-DFF7FEF1C4C1}"/>
              </a:ext>
            </a:extLst>
          </p:cNvPr>
          <p:cNvSpPr txBox="1"/>
          <p:nvPr/>
        </p:nvSpPr>
        <p:spPr>
          <a:xfrm>
            <a:off x="5192337" y="5377104"/>
            <a:ext cx="725875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FR" sz="2800" dirty="0"/>
              <a:t>Il faut aussi épierrer le terrain et ratisser.</a:t>
            </a:r>
          </a:p>
        </p:txBody>
      </p:sp>
      <p:pic>
        <p:nvPicPr>
          <p:cNvPr id="9" name="Motoculteur3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2282" y="5319993"/>
            <a:ext cx="3994465" cy="2743200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10639" y="5129454"/>
            <a:ext cx="4857750" cy="32575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95F42B1-BC21-B94F-AFC4-CE69D192C80D}"/>
              </a:ext>
            </a:extLst>
          </p:cNvPr>
          <p:cNvSpPr/>
          <p:nvPr/>
        </p:nvSpPr>
        <p:spPr>
          <a:xfrm>
            <a:off x="11471564" y="3768411"/>
            <a:ext cx="692727" cy="550867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137612-43C4-854E-B6FB-86C7B5136B98}"/>
              </a:ext>
            </a:extLst>
          </p:cNvPr>
          <p:cNvSpPr/>
          <p:nvPr/>
        </p:nvSpPr>
        <p:spPr>
          <a:xfrm>
            <a:off x="2859932" y="274859"/>
            <a:ext cx="835768" cy="150186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1103452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5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5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6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6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81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6" grpId="0"/>
      <p:bldP spid="17" grpId="0"/>
      <p:bldP spid="13" grpId="0" animBg="1"/>
      <p:bldP spid="19" grpId="0"/>
      <p:bldP spid="14" grpId="0"/>
      <p:bldP spid="8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personne, extérieur&#10;&#10;Description générée automatiquement">
            <a:extLst>
              <a:ext uri="{FF2B5EF4-FFF2-40B4-BE49-F238E27FC236}">
                <a16:creationId xmlns:a16="http://schemas.microsoft.com/office/drawing/2014/main" id="{925E7050-8AF4-914A-B73C-9F22C9AF0D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65" r="20251"/>
          <a:stretch/>
        </p:blipFill>
        <p:spPr>
          <a:xfrm>
            <a:off x="6686550" y="5746315"/>
            <a:ext cx="5560885" cy="357901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ECECAB5-60E0-4E49-823D-F9E9DD21D678}"/>
              </a:ext>
            </a:extLst>
          </p:cNvPr>
          <p:cNvSpPr txBox="1"/>
          <p:nvPr/>
        </p:nvSpPr>
        <p:spPr>
          <a:xfrm>
            <a:off x="344068" y="6839299"/>
            <a:ext cx="6361532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800" dirty="0">
                <a:latin typeface="+mj-lt"/>
              </a:rPr>
              <a:t>Avec Charles </a:t>
            </a:r>
            <a:r>
              <a:rPr lang="fr-FR" sz="2800" dirty="0" err="1">
                <a:latin typeface="+mj-lt"/>
              </a:rPr>
              <a:t>Hermier</a:t>
            </a:r>
            <a:r>
              <a:rPr lang="fr-FR" sz="2800" dirty="0">
                <a:latin typeface="+mj-lt"/>
              </a:rPr>
              <a:t>, notre animateur jardinier, nous plantons :</a:t>
            </a:r>
          </a:p>
        </p:txBody>
      </p:sp>
      <p:pic>
        <p:nvPicPr>
          <p:cNvPr id="9" name="Image 8" descr="Une image contenant personne, extérieur, gens, groupe&#10;&#10;Description générée automatiquement">
            <a:extLst>
              <a:ext uri="{FF2B5EF4-FFF2-40B4-BE49-F238E27FC236}">
                <a16:creationId xmlns:a16="http://schemas.microsoft.com/office/drawing/2014/main" id="{C215E0A4-4E03-CB4B-84A5-831AAC345B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3" y="1557130"/>
            <a:ext cx="3501308" cy="498694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84CEA75E-C986-414F-9939-85E50ED20C6D}"/>
              </a:ext>
            </a:extLst>
          </p:cNvPr>
          <p:cNvSpPr/>
          <p:nvPr/>
        </p:nvSpPr>
        <p:spPr>
          <a:xfrm>
            <a:off x="344069" y="230832"/>
            <a:ext cx="2029092" cy="2042997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6819AD1-09FE-6E40-AEAA-D6B6FA740F0A}"/>
              </a:ext>
            </a:extLst>
          </p:cNvPr>
          <p:cNvSpPr txBox="1"/>
          <p:nvPr/>
        </p:nvSpPr>
        <p:spPr>
          <a:xfrm rot="20853602">
            <a:off x="337532" y="465531"/>
            <a:ext cx="2042164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b="1" dirty="0">
                <a:latin typeface="Broadway" pitchFamily="82" charset="77"/>
              </a:rPr>
              <a:t>12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b="1" dirty="0">
                <a:latin typeface="Broadway" pitchFamily="82" charset="77"/>
              </a:rPr>
              <a:t>FEVRIER</a:t>
            </a:r>
            <a:endParaRPr kumimoji="0" lang="fr-FR" sz="3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Broadway" pitchFamily="82" charset="77"/>
              <a:sym typeface="Avenir Light"/>
            </a:endParaRPr>
          </a:p>
        </p:txBody>
      </p:sp>
      <p:pic>
        <p:nvPicPr>
          <p:cNvPr id="7" name="semis3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2759" y="1557130"/>
            <a:ext cx="6298220" cy="3729574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ECECAB5-60E0-4E49-823D-F9E9DD21D678}"/>
              </a:ext>
            </a:extLst>
          </p:cNvPr>
          <p:cNvSpPr txBox="1"/>
          <p:nvPr/>
        </p:nvSpPr>
        <p:spPr>
          <a:xfrm>
            <a:off x="2472854" y="746039"/>
            <a:ext cx="996679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b="1" dirty="0">
                <a:latin typeface="+mj-lt"/>
              </a:rPr>
              <a:t>L’après-midi, on apprend à faire des semis</a:t>
            </a: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sym typeface="Avenir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15000" y="1341074"/>
            <a:ext cx="6724650" cy="420247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7890" y="7777758"/>
            <a:ext cx="2441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fr-FR" sz="2800" dirty="0"/>
              <a:t>des  tomates,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92708" y="7789950"/>
            <a:ext cx="27430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des courgettes,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98682" y="8277082"/>
            <a:ext cx="2343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fr-FR" sz="2800" dirty="0"/>
              <a:t>des courges ,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58134" y="8277082"/>
            <a:ext cx="2746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des aubergines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05317" y="8801308"/>
            <a:ext cx="2723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fr-FR" sz="2800" dirty="0"/>
              <a:t>et des poivrons.</a:t>
            </a:r>
          </a:p>
        </p:txBody>
      </p:sp>
      <p:sp>
        <p:nvSpPr>
          <p:cNvPr id="19" name="Actions menées">
            <a:extLst>
              <a:ext uri="{FF2B5EF4-FFF2-40B4-BE49-F238E27FC236}">
                <a16:creationId xmlns:a16="http://schemas.microsoft.com/office/drawing/2014/main" id="{A1AC4800-9987-2C4A-A390-85D71F21E279}"/>
              </a:ext>
            </a:extLst>
          </p:cNvPr>
          <p:cNvSpPr txBox="1">
            <a:spLocks/>
          </p:cNvSpPr>
          <p:nvPr/>
        </p:nvSpPr>
        <p:spPr>
          <a:xfrm>
            <a:off x="4288596" y="25045"/>
            <a:ext cx="5156493" cy="650209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639" baseline="0">
                <a:ln>
                  <a:noFill/>
                </a:ln>
                <a:solidFill>
                  <a:srgbClr val="FFFFFF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fr-FR" sz="2400" b="1" dirty="0">
                <a:latin typeface="American Typewriter" panose="02090604020004020304" pitchFamily="18" charset="77"/>
              </a:rPr>
              <a:t>carnet de bord </a:t>
            </a:r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1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8" grpId="0" animBg="1"/>
      <p:bldP spid="10" grpId="0"/>
      <p:bldP spid="12" grpId="0"/>
      <p:bldP spid="11" grpId="0" animBg="1"/>
      <p:bldP spid="13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C4915E05-CC33-6D47-88FE-CCF2A21F7F1A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7529" r="25000"/>
          <a:stretch/>
        </p:blipFill>
        <p:spPr>
          <a:xfrm>
            <a:off x="0" y="5848580"/>
            <a:ext cx="6124353" cy="3905020"/>
          </a:xfrm>
        </p:spPr>
      </p:pic>
      <p:pic>
        <p:nvPicPr>
          <p:cNvPr id="9" name="Espace réservé pour une image  8" descr="Une image contenant intérieur, four, plateau, casserole&#10;&#10;Description générée automatiquement">
            <a:extLst>
              <a:ext uri="{FF2B5EF4-FFF2-40B4-BE49-F238E27FC236}">
                <a16:creationId xmlns:a16="http://schemas.microsoft.com/office/drawing/2014/main" id="{3ADCBAA6-D2A9-E941-A6DA-D395F7498BBC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5052" y="0"/>
            <a:ext cx="8026398" cy="5581070"/>
          </a:xfr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A81E69A-C14E-FE47-9BDA-E86D6144067E}"/>
              </a:ext>
            </a:extLst>
          </p:cNvPr>
          <p:cNvSpPr txBox="1"/>
          <p:nvPr/>
        </p:nvSpPr>
        <p:spPr>
          <a:xfrm>
            <a:off x="290103" y="859246"/>
            <a:ext cx="3686711" cy="37989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fr-FR" sz="4400" dirty="0">
                <a:latin typeface="+mj-lt"/>
              </a:rPr>
              <a:t>Retour </a:t>
            </a:r>
            <a:r>
              <a:rPr lang="fr-FR" sz="4400">
                <a:latin typeface="+mj-lt"/>
              </a:rPr>
              <a:t>de vacances</a:t>
            </a:r>
            <a:endParaRPr lang="fr-FR" sz="4400" dirty="0">
              <a:latin typeface="+mj-lt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fr-FR" sz="4400" dirty="0">
                <a:latin typeface="+mj-lt"/>
              </a:rPr>
              <a:t>L</a:t>
            </a:r>
            <a:r>
              <a:rPr lang="fr-FR" sz="3200" dirty="0">
                <a:latin typeface="+mj-lt"/>
              </a:rPr>
              <a:t>es semis ont bien poussé !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fr-FR" sz="3200" dirty="0">
                <a:latin typeface="+mj-lt"/>
              </a:rPr>
              <a:t>Sauf les courgettes qui font la tête …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sym typeface="Avenir Light"/>
            </a:endParaRPr>
          </a:p>
        </p:txBody>
      </p:sp>
      <p:pic>
        <p:nvPicPr>
          <p:cNvPr id="15" name="Image 14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BDA3764E-321C-814A-92A8-1604853F7C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t="46292" r="44404" b="22967"/>
          <a:stretch/>
        </p:blipFill>
        <p:spPr>
          <a:xfrm>
            <a:off x="6371415" y="6301899"/>
            <a:ext cx="5890438" cy="2998381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18D89791-E95C-D047-BF6B-E23D55FBE713}"/>
              </a:ext>
            </a:extLst>
          </p:cNvPr>
          <p:cNvSpPr/>
          <p:nvPr/>
        </p:nvSpPr>
        <p:spPr>
          <a:xfrm>
            <a:off x="3604144" y="4256909"/>
            <a:ext cx="2029092" cy="2042997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77BC78-0009-F847-B921-6B9661458156}"/>
              </a:ext>
            </a:extLst>
          </p:cNvPr>
          <p:cNvSpPr txBox="1"/>
          <p:nvPr/>
        </p:nvSpPr>
        <p:spPr>
          <a:xfrm>
            <a:off x="3677143" y="4453158"/>
            <a:ext cx="188309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1" dirty="0">
                <a:latin typeface="Broadway" pitchFamily="82" charset="77"/>
              </a:rPr>
              <a:t>1er MARS</a:t>
            </a:r>
            <a:endParaRPr kumimoji="0" lang="fr-FR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Broadway" pitchFamily="82" charset="77"/>
              <a:sym typeface="Avenir Light"/>
            </a:endParaRPr>
          </a:p>
        </p:txBody>
      </p:sp>
      <p:sp>
        <p:nvSpPr>
          <p:cNvPr id="12" name="Actions menées">
            <a:extLst>
              <a:ext uri="{FF2B5EF4-FFF2-40B4-BE49-F238E27FC236}">
                <a16:creationId xmlns:a16="http://schemas.microsoft.com/office/drawing/2014/main" id="{A1CB0A08-9803-3241-8570-607F1D0944B4}"/>
              </a:ext>
            </a:extLst>
          </p:cNvPr>
          <p:cNvSpPr txBox="1">
            <a:spLocks/>
          </p:cNvSpPr>
          <p:nvPr/>
        </p:nvSpPr>
        <p:spPr>
          <a:xfrm>
            <a:off x="4288596" y="25045"/>
            <a:ext cx="5156493" cy="650209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639" baseline="0">
                <a:ln>
                  <a:noFill/>
                </a:ln>
                <a:solidFill>
                  <a:srgbClr val="FFFFFF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fr-FR" sz="2400" b="1" dirty="0">
                <a:latin typeface="American Typewriter" panose="02090604020004020304" pitchFamily="18" charset="77"/>
              </a:rPr>
              <a:t>carnet de bord 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7788968F-3353-2E45-AC22-E81216925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6" y="5932967"/>
            <a:ext cx="4893748" cy="3670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02CC33-28A2-E943-B31E-81DABC8C79D2}"/>
              </a:ext>
            </a:extLst>
          </p:cNvPr>
          <p:cNvSpPr/>
          <p:nvPr/>
        </p:nvSpPr>
        <p:spPr>
          <a:xfrm>
            <a:off x="6626399" y="6068860"/>
            <a:ext cx="56373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fr-FR" sz="3200" b="1" dirty="0">
                <a:latin typeface="+mj-lt"/>
              </a:rPr>
              <a:t>Nous mettons en place la terre végétale</a:t>
            </a:r>
          </a:p>
          <a:p>
            <a:pPr>
              <a:spcAft>
                <a:spcPts val="2400"/>
              </a:spcAft>
            </a:pPr>
            <a:r>
              <a:rPr lang="fr-FR" sz="3200" b="1" dirty="0">
                <a:latin typeface="+mj-lt"/>
              </a:rPr>
              <a:t>et nous continuons l’épierrage…</a:t>
            </a:r>
          </a:p>
          <a:p>
            <a:pPr>
              <a:spcAft>
                <a:spcPts val="2400"/>
              </a:spcAft>
            </a:pPr>
            <a:r>
              <a:rPr lang="fr-FR" sz="3200" b="1" dirty="0" err="1">
                <a:latin typeface="+mj-lt"/>
              </a:rPr>
              <a:t>Aetta</a:t>
            </a:r>
            <a:r>
              <a:rPr lang="fr-FR" sz="3200" b="1" dirty="0">
                <a:latin typeface="+mj-lt"/>
              </a:rPr>
              <a:t> </a:t>
            </a:r>
            <a:r>
              <a:rPr lang="fr-FR" sz="3200" b="1" dirty="0" err="1">
                <a:latin typeface="+mj-lt"/>
              </a:rPr>
              <a:t>chì</a:t>
            </a:r>
            <a:r>
              <a:rPr lang="fr-FR" sz="3200" b="1" dirty="0">
                <a:latin typeface="+mj-lt"/>
              </a:rPr>
              <a:t> </a:t>
            </a:r>
            <a:r>
              <a:rPr lang="fr-FR" sz="3200" b="1" dirty="0" err="1">
                <a:latin typeface="+mj-lt"/>
              </a:rPr>
              <a:t>travagliu</a:t>
            </a:r>
            <a:r>
              <a:rPr lang="fr-FR" sz="3200" b="1" dirty="0">
                <a:latin typeface="+mj-lt"/>
              </a:rPr>
              <a:t> !</a:t>
            </a:r>
            <a:endParaRPr lang="fr-FR" sz="3200" dirty="0">
              <a:latin typeface="+mj-lt"/>
            </a:endParaRPr>
          </a:p>
        </p:txBody>
      </p:sp>
      <p:pic>
        <p:nvPicPr>
          <p:cNvPr id="10" name="Image 9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5F725A3F-CED9-4843-B263-6C506CC194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t="12646" r="8554" b="3722"/>
          <a:stretch/>
        </p:blipFill>
        <p:spPr>
          <a:xfrm>
            <a:off x="1244007" y="150322"/>
            <a:ext cx="3456764" cy="5073572"/>
          </a:xfrm>
          <a:prstGeom prst="rect">
            <a:avLst/>
          </a:prstGeom>
        </p:spPr>
      </p:pic>
      <p:pic>
        <p:nvPicPr>
          <p:cNvPr id="12" name="Image 11" descr="Une image contenant terrain, extérieur&#10;&#10;Description générée automatiquement">
            <a:extLst>
              <a:ext uri="{FF2B5EF4-FFF2-40B4-BE49-F238E27FC236}">
                <a16:creationId xmlns:a16="http://schemas.microsoft.com/office/drawing/2014/main" id="{801C6A2E-638B-5340-A48B-DD4335A85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34" y="1165683"/>
            <a:ext cx="7843411" cy="4412748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B2560905-728E-E54A-888F-8C6D4B2F3D44}"/>
              </a:ext>
            </a:extLst>
          </p:cNvPr>
          <p:cNvSpPr/>
          <p:nvPr/>
        </p:nvSpPr>
        <p:spPr>
          <a:xfrm>
            <a:off x="4471375" y="4911468"/>
            <a:ext cx="2029092" cy="2042997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5E0306B-4BE9-524F-8CCE-BED07E63429F}"/>
              </a:ext>
            </a:extLst>
          </p:cNvPr>
          <p:cNvSpPr txBox="1"/>
          <p:nvPr/>
        </p:nvSpPr>
        <p:spPr>
          <a:xfrm>
            <a:off x="4555851" y="5133531"/>
            <a:ext cx="188309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1" dirty="0">
                <a:latin typeface="Broadway" pitchFamily="82" charset="77"/>
              </a:rPr>
              <a:t>5 MARS</a:t>
            </a:r>
            <a:endParaRPr kumimoji="0" lang="fr-FR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Broadway" pitchFamily="82" charset="77"/>
              <a:sym typeface="Avenir Light"/>
            </a:endParaRPr>
          </a:p>
        </p:txBody>
      </p:sp>
      <p:sp>
        <p:nvSpPr>
          <p:cNvPr id="9" name="Actions menées">
            <a:extLst>
              <a:ext uri="{FF2B5EF4-FFF2-40B4-BE49-F238E27FC236}">
                <a16:creationId xmlns:a16="http://schemas.microsoft.com/office/drawing/2014/main" id="{39DDF392-69E0-FC43-8D8C-A0FEA236EE8B}"/>
              </a:ext>
            </a:extLst>
          </p:cNvPr>
          <p:cNvSpPr txBox="1">
            <a:spLocks/>
          </p:cNvSpPr>
          <p:nvPr/>
        </p:nvSpPr>
        <p:spPr>
          <a:xfrm>
            <a:off x="4288596" y="25045"/>
            <a:ext cx="5156493" cy="650209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639" baseline="0">
                <a:ln>
                  <a:noFill/>
                </a:ln>
                <a:solidFill>
                  <a:srgbClr val="FFFFFF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fr-FR" sz="2400" b="1" dirty="0">
                <a:latin typeface="American Typewriter" panose="02090604020004020304" pitchFamily="18" charset="77"/>
              </a:rPr>
              <a:t>carnet de bord 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250"/>
                            </p:stCondLst>
                            <p:childTnLst>
                              <p:par>
                                <p:cTn id="3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2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02CC33-28A2-E943-B31E-81DABC8C79D2}"/>
              </a:ext>
            </a:extLst>
          </p:cNvPr>
          <p:cNvSpPr/>
          <p:nvPr/>
        </p:nvSpPr>
        <p:spPr>
          <a:xfrm>
            <a:off x="7028931" y="713225"/>
            <a:ext cx="575706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b="1" dirty="0">
                <a:latin typeface="+mj-lt"/>
              </a:rPr>
              <a:t>SCIENCES-PHYSIQUES           </a:t>
            </a:r>
          </a:p>
          <a:p>
            <a:pPr>
              <a:spcAft>
                <a:spcPts val="1200"/>
              </a:spcAft>
            </a:pPr>
            <a:r>
              <a:rPr lang="fr-FR" sz="2800" b="1" dirty="0">
                <a:latin typeface="+mj-lt"/>
              </a:rPr>
              <a:t>On fait des expériences !</a:t>
            </a:r>
          </a:p>
          <a:p>
            <a:pPr>
              <a:spcAft>
                <a:spcPts val="1200"/>
              </a:spcAft>
            </a:pPr>
            <a:r>
              <a:rPr lang="fr-FR" sz="2400" b="1" dirty="0">
                <a:latin typeface="+mj-lt"/>
              </a:rPr>
              <a:t>Pour savoir si la terre est fertile, nous préparons plusieurs échantillons de terre mélangée à de l’eau distillée.</a:t>
            </a:r>
          </a:p>
          <a:p>
            <a:r>
              <a:rPr lang="fr-FR" sz="2400" b="1" dirty="0">
                <a:latin typeface="+mj-lt"/>
              </a:rPr>
              <a:t>Nous observons la couleur </a:t>
            </a:r>
          </a:p>
          <a:p>
            <a:r>
              <a:rPr lang="fr-FR" sz="2400" b="1" dirty="0">
                <a:latin typeface="+mj-lt"/>
              </a:rPr>
              <a:t>du papier indicateur,</a:t>
            </a:r>
          </a:p>
          <a:p>
            <a:pPr>
              <a:spcAft>
                <a:spcPts val="1200"/>
              </a:spcAft>
            </a:pPr>
            <a:r>
              <a:rPr lang="fr-FR" sz="2400" b="1" dirty="0">
                <a:latin typeface="+mj-lt"/>
              </a:rPr>
              <a:t>cela correspond à un pH entre 6 et 7, c’est parfait ! </a:t>
            </a:r>
            <a:endParaRPr lang="fr-FR" sz="2400" dirty="0">
              <a:latin typeface="+mj-lt"/>
            </a:endParaRPr>
          </a:p>
        </p:txBody>
      </p:sp>
      <p:pic>
        <p:nvPicPr>
          <p:cNvPr id="3" name="Image 2" descr="Une image contenant personne, intérieur, table de travail&#10;&#10;Description générée automatiquement">
            <a:extLst>
              <a:ext uri="{FF2B5EF4-FFF2-40B4-BE49-F238E27FC236}">
                <a16:creationId xmlns:a16="http://schemas.microsoft.com/office/drawing/2014/main" id="{E38E4D16-442F-8545-BDFE-B98D481DB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215549"/>
            <a:ext cx="5359356" cy="40195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E1D46F5-5DCD-5846-B21D-7BE0C16B2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1" y="461664"/>
            <a:ext cx="5945431" cy="4459074"/>
          </a:xfrm>
          <a:prstGeom prst="rect">
            <a:avLst/>
          </a:prstGeom>
        </p:spPr>
      </p:pic>
      <p:pic>
        <p:nvPicPr>
          <p:cNvPr id="10" name="Image 9" descr="Une image contenant intérieur, personne, pièce&#10;&#10;Description générée automatiquement">
            <a:extLst>
              <a:ext uri="{FF2B5EF4-FFF2-40B4-BE49-F238E27FC236}">
                <a16:creationId xmlns:a16="http://schemas.microsoft.com/office/drawing/2014/main" id="{04E32C1A-BFE4-034A-BDF2-8E148DFFE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534" y="5128808"/>
            <a:ext cx="5494266" cy="4120700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980F328D-B53F-2E45-A0AA-B6238403DE21}"/>
              </a:ext>
            </a:extLst>
          </p:cNvPr>
          <p:cNvSpPr/>
          <p:nvPr/>
        </p:nvSpPr>
        <p:spPr>
          <a:xfrm>
            <a:off x="5501035" y="3603293"/>
            <a:ext cx="2029092" cy="2042997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CD7CB73-65FE-3F4B-A1F0-9C0D5F053170}"/>
              </a:ext>
            </a:extLst>
          </p:cNvPr>
          <p:cNvSpPr txBox="1"/>
          <p:nvPr/>
        </p:nvSpPr>
        <p:spPr>
          <a:xfrm>
            <a:off x="5574034" y="3898104"/>
            <a:ext cx="188309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1" dirty="0">
                <a:latin typeface="Broadway" pitchFamily="82" charset="77"/>
              </a:rPr>
              <a:t>11 MARS</a:t>
            </a:r>
            <a:endParaRPr kumimoji="0" lang="fr-FR" sz="4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Broadway" pitchFamily="82" charset="77"/>
              <a:sym typeface="Avenir Light"/>
            </a:endParaRPr>
          </a:p>
        </p:txBody>
      </p:sp>
      <p:sp>
        <p:nvSpPr>
          <p:cNvPr id="9" name="Actions menées">
            <a:extLst>
              <a:ext uri="{FF2B5EF4-FFF2-40B4-BE49-F238E27FC236}">
                <a16:creationId xmlns:a16="http://schemas.microsoft.com/office/drawing/2014/main" id="{31097675-1F83-B845-96A3-CABFA00DA9C2}"/>
              </a:ext>
            </a:extLst>
          </p:cNvPr>
          <p:cNvSpPr txBox="1">
            <a:spLocks/>
          </p:cNvSpPr>
          <p:nvPr/>
        </p:nvSpPr>
        <p:spPr>
          <a:xfrm>
            <a:off x="4288596" y="25045"/>
            <a:ext cx="5156493" cy="650209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639" baseline="0">
                <a:ln>
                  <a:noFill/>
                </a:ln>
                <a:solidFill>
                  <a:srgbClr val="FFFFFF"/>
                </a:solidFill>
                <a:uFillTx/>
                <a:latin typeface="Avenir Medium"/>
                <a:ea typeface="Avenir Medium"/>
                <a:cs typeface="Avenir Medium"/>
                <a:sym typeface="Avenir Medium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fr-FR" sz="2400" b="1" dirty="0">
                <a:latin typeface="American Typewriter" panose="02090604020004020304" pitchFamily="18" charset="77"/>
              </a:rPr>
              <a:t>carnet de bord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128755"/>
      </p:ext>
    </p:extLst>
  </p:cSld>
  <p:clrMapOvr>
    <a:masterClrMapping/>
  </p:clrMapOvr>
  <p:transition spd="slow"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|1.5|1.3|4.8|2.5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1.4|3.8|2.5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|6.2|3.5|2.2|2.9|2.4|3.1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|1.2|1.4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1.3|1.6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1.5|3.3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1.3|5.7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|1.3|2.5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4|1.6|1.5|5.2"/>
</p:tagLst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11000</TotalTime>
  <Words>1141</Words>
  <Application>Microsoft Macintosh PowerPoint</Application>
  <PresentationFormat>Personnalisé</PresentationFormat>
  <Paragraphs>182</Paragraphs>
  <Slides>16</Slides>
  <Notes>3</Notes>
  <HiddenSlides>0</HiddenSlides>
  <MMClips>4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32" baseType="lpstr">
      <vt:lpstr>Aharoni</vt:lpstr>
      <vt:lpstr>American Typewriter</vt:lpstr>
      <vt:lpstr>Arial</vt:lpstr>
      <vt:lpstr>Avenir Book</vt:lpstr>
      <vt:lpstr>Avenir Light</vt:lpstr>
      <vt:lpstr>Avenir Medium</vt:lpstr>
      <vt:lpstr>Bradley Hand</vt:lpstr>
      <vt:lpstr>Broadway</vt:lpstr>
      <vt:lpstr>Calibri</vt:lpstr>
      <vt:lpstr>Cavolini</vt:lpstr>
      <vt:lpstr>Engravers MT</vt:lpstr>
      <vt:lpstr>Helvetica Neue</vt:lpstr>
      <vt:lpstr>Lucida Console</vt:lpstr>
      <vt:lpstr>Times New Roman</vt:lpstr>
      <vt:lpstr>Wingdings</vt:lpstr>
      <vt:lpstr>New_Template1</vt:lpstr>
      <vt:lpstr>Un jardin pour le college</vt:lpstr>
      <vt:lpstr>Une pedagogie de projet pour savoir, savoir-faire, savoir-etre</vt:lpstr>
      <vt:lpstr>UN JARDIN POUR EXPLORER Le Socle commun des competences et les objectifs du developpement durable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EPI: Eco-citoyenneté « LE LITTORAL CALVAIS: ACTIVITÉS ET AVENIR »</dc:title>
  <cp:lastModifiedBy>jean jacques CECCALDI</cp:lastModifiedBy>
  <cp:revision>208</cp:revision>
  <dcterms:modified xsi:type="dcterms:W3CDTF">2021-04-23T07:25:44Z</dcterms:modified>
</cp:coreProperties>
</file>