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58" r:id="rId5"/>
    <p:sldId id="260" r:id="rId6"/>
    <p:sldId id="261" r:id="rId7"/>
    <p:sldId id="262" r:id="rId8"/>
    <p:sldId id="263" r:id="rId9"/>
    <p:sldId id="267" r:id="rId10"/>
    <p:sldId id="268" r:id="rId11"/>
    <p:sldId id="266" r:id="rId12"/>
    <p:sldId id="269" r:id="rId13"/>
    <p:sldId id="270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6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7CAA-DE32-409B-9F25-5992CE7CB016}" type="datetimeFigureOut">
              <a:rPr lang="fr-FR" smtClean="0"/>
              <a:t>08/04/2021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6837-3239-4F8E-B9FF-64BEE8F354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34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7CAA-DE32-409B-9F25-5992CE7CB016}" type="datetimeFigureOut">
              <a:rPr lang="fr-FR" smtClean="0"/>
              <a:t>08/04/2021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6837-3239-4F8E-B9FF-64BEE8F354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41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7CAA-DE32-409B-9F25-5992CE7CB016}" type="datetimeFigureOut">
              <a:rPr lang="fr-FR" smtClean="0"/>
              <a:t>08/04/2021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6837-3239-4F8E-B9FF-64BEE8F354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07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7CAA-DE32-409B-9F25-5992CE7CB016}" type="datetimeFigureOut">
              <a:rPr lang="fr-FR" smtClean="0"/>
              <a:t>08/04/2021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6837-3239-4F8E-B9FF-64BEE8F354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007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7CAA-DE32-409B-9F25-5992CE7CB016}" type="datetimeFigureOut">
              <a:rPr lang="fr-FR" smtClean="0"/>
              <a:t>08/04/2021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6837-3239-4F8E-B9FF-64BEE8F354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364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7CAA-DE32-409B-9F25-5992CE7CB016}" type="datetimeFigureOut">
              <a:rPr lang="fr-FR" smtClean="0"/>
              <a:t>08/04/2021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6837-3239-4F8E-B9FF-64BEE8F354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65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7CAA-DE32-409B-9F25-5992CE7CB016}" type="datetimeFigureOut">
              <a:rPr lang="fr-FR" smtClean="0"/>
              <a:t>08/04/2021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6837-3239-4F8E-B9FF-64BEE8F354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693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7CAA-DE32-409B-9F25-5992CE7CB016}" type="datetimeFigureOut">
              <a:rPr lang="fr-FR" smtClean="0"/>
              <a:t>08/04/2021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6837-3239-4F8E-B9FF-64BEE8F354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962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7CAA-DE32-409B-9F25-5992CE7CB016}" type="datetimeFigureOut">
              <a:rPr lang="fr-FR" smtClean="0"/>
              <a:t>08/04/2021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6837-3239-4F8E-B9FF-64BEE8F354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76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7CAA-DE32-409B-9F25-5992CE7CB016}" type="datetimeFigureOut">
              <a:rPr lang="fr-FR" smtClean="0"/>
              <a:t>08/04/2021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6837-3239-4F8E-B9FF-64BEE8F354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94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7CAA-DE32-409B-9F25-5992CE7CB016}" type="datetimeFigureOut">
              <a:rPr lang="fr-FR" smtClean="0"/>
              <a:t>08/04/2021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6837-3239-4F8E-B9FF-64BEE8F354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88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A7CAA-DE32-409B-9F25-5992CE7CB016}" type="datetimeFigureOut">
              <a:rPr lang="fr-FR" smtClean="0"/>
              <a:t>08/04/2021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06837-3239-4F8E-B9FF-64BEE8F354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89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67787" y="2048784"/>
            <a:ext cx="7124130" cy="1039717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rgbClr val="00B050"/>
                </a:solidFill>
              </a:rPr>
              <a:t>« </a:t>
            </a:r>
            <a:r>
              <a:rPr lang="fr-FR" sz="3200" dirty="0" smtClean="0"/>
              <a:t> </a:t>
            </a:r>
            <a:r>
              <a:rPr lang="fr-FR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</a:t>
            </a:r>
            <a:r>
              <a:rPr lang="fr-FR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enfant, gardien de la biodiversité »</a:t>
            </a:r>
            <a:r>
              <a:rPr lang="fr-FR" sz="3200" dirty="0"/>
              <a:t/>
            </a:r>
            <a:br>
              <a:rPr lang="fr-FR" sz="3200" dirty="0"/>
            </a:br>
            <a:endParaRPr lang="fr-FR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73" y="138981"/>
            <a:ext cx="4895579" cy="3382875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256354" y="3862316"/>
            <a:ext cx="4658142" cy="2928179"/>
          </a:xfrm>
        </p:spPr>
        <p:txBody>
          <a:bodyPr>
            <a:normAutofit/>
          </a:bodyPr>
          <a:lstStyle/>
          <a:p>
            <a:r>
              <a:rPr lang="fr-FR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Ecole élémentaire de </a:t>
            </a:r>
            <a:r>
              <a:rPr lang="fr-FR" sz="20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Propriano</a:t>
            </a:r>
            <a:endParaRPr lang="fr-FR" sz="20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 de CM1 de M</a:t>
            </a:r>
            <a:r>
              <a:rPr lang="fr-FR" sz="2000" baseline="30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</a:t>
            </a:r>
            <a:r>
              <a:rPr lang="fr-FR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LEANDRI Laurence (cycle 3)</a:t>
            </a:r>
          </a:p>
          <a:p>
            <a:r>
              <a:rPr lang="fr-FR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élèves gardiens de la biodiversité</a:t>
            </a:r>
          </a:p>
          <a:p>
            <a:r>
              <a:rPr lang="fr-FR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Avec la précieuse aide d’Audrey Chessa (AED) et Candice Cazorla (AESH)</a:t>
            </a:r>
            <a:endParaRPr lang="fr-FR" sz="2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83"/>
          <a:stretch/>
        </p:blipFill>
        <p:spPr>
          <a:xfrm>
            <a:off x="545911" y="3521856"/>
            <a:ext cx="6373504" cy="299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1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fr-FR" sz="49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4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ACTION : devenir des petits journalistes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raison du </a:t>
            </a:r>
            <a:r>
              <a:rPr lang="fr-FR" sz="27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</a:t>
            </a:r>
            <a:r>
              <a:rPr lang="fr-FR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avons dû trouver un nouveau mode de </a:t>
            </a:r>
            <a:r>
              <a:rPr lang="fr-FR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communication.</a:t>
            </a:r>
            <a:r>
              <a:rPr lang="fr-FR" dirty="0"/>
              <a:t/>
            </a:r>
            <a:br>
              <a:rPr lang="fr-FR" dirty="0"/>
            </a:br>
            <a:endParaRPr lang="fr-F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4397" y="1690688"/>
            <a:ext cx="7479544" cy="68402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3300" dirty="0" smtClean="0">
                <a:solidFill>
                  <a:srgbClr val="00B050"/>
                </a:solidFill>
              </a:rPr>
              <a:t>1) S’initier à la photographie (toutes les photos du projet ont été prises par nos soins)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434352" y="3297203"/>
            <a:ext cx="56393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solidFill>
                  <a:srgbClr val="00B0F0"/>
                </a:solidFill>
              </a:rPr>
              <a:t>2) </a:t>
            </a:r>
            <a:r>
              <a:rPr lang="fr-FR" sz="2500" dirty="0" smtClean="0">
                <a:solidFill>
                  <a:srgbClr val="00B0F0"/>
                </a:solidFill>
              </a:rPr>
              <a:t>Apprendre aux côtés d’une journaliste ce qu’est la « Une » d’un journal</a:t>
            </a:r>
            <a:endParaRPr lang="fr-FR" sz="2500" dirty="0">
              <a:solidFill>
                <a:srgbClr val="00B0F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38842" y="4635970"/>
            <a:ext cx="3311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6600"/>
                </a:solidFill>
              </a:rPr>
              <a:t>3) Se documenter, vérifier ses sources, interviewer et rédiger</a:t>
            </a:r>
            <a:endParaRPr lang="fr-FR" sz="2400" dirty="0">
              <a:solidFill>
                <a:srgbClr val="FF66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775" y="1621879"/>
            <a:ext cx="1856095" cy="1392071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511" y="2724557"/>
            <a:ext cx="2037939" cy="1528454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8" t="23176" r="8583"/>
          <a:stretch/>
        </p:blipFill>
        <p:spPr>
          <a:xfrm>
            <a:off x="749618" y="2546968"/>
            <a:ext cx="1938992" cy="1606849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52" y="4442230"/>
            <a:ext cx="2572443" cy="1929332"/>
          </a:xfrm>
          <a:prstGeom prst="rect">
            <a:avLst/>
          </a:prstGeom>
          <a:ln w="57150">
            <a:solidFill>
              <a:srgbClr val="FF6600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954" y="4735164"/>
            <a:ext cx="2603046" cy="1952285"/>
          </a:xfrm>
          <a:prstGeom prst="rect">
            <a:avLst/>
          </a:prstGeom>
          <a:ln w="57150">
            <a:solidFill>
              <a:srgbClr val="FF6600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147" y="4270704"/>
            <a:ext cx="2541052" cy="1905789"/>
          </a:xfrm>
          <a:prstGeom prst="rect">
            <a:avLst/>
          </a:prstGeom>
          <a:ln w="57150"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val="103807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01" y="0"/>
            <a:ext cx="4849446" cy="68580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2" name="ZoneTexte 1"/>
          <p:cNvSpPr txBox="1"/>
          <p:nvPr/>
        </p:nvSpPr>
        <p:spPr>
          <a:xfrm rot="1333959">
            <a:off x="5306133" y="309987"/>
            <a:ext cx="1506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La «</a:t>
            </a:r>
            <a:r>
              <a:rPr lang="fr-FR" smtClean="0">
                <a:solidFill>
                  <a:srgbClr val="00B050"/>
                </a:solidFill>
              </a:rPr>
              <a:t> Une</a:t>
            </a:r>
            <a:r>
              <a:rPr lang="fr-FR" dirty="0" smtClean="0">
                <a:solidFill>
                  <a:srgbClr val="00B050"/>
                </a:solidFill>
              </a:rPr>
              <a:t> » de notre journal</a:t>
            </a:r>
            <a:endParaRPr lang="fr-FR" dirty="0">
              <a:solidFill>
                <a:srgbClr val="00B05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501" y="0"/>
            <a:ext cx="4849446" cy="685800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5" name="ZoneTexte 4"/>
          <p:cNvSpPr txBox="1"/>
          <p:nvPr/>
        </p:nvSpPr>
        <p:spPr>
          <a:xfrm rot="20269447">
            <a:off x="5230640" y="2852738"/>
            <a:ext cx="1152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Interview de notre référent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5372163" y="1140883"/>
            <a:ext cx="869680" cy="7015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 rot="1393818">
            <a:off x="5091679" y="276108"/>
            <a:ext cx="1816703" cy="71408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6163132" y="2196670"/>
            <a:ext cx="565214" cy="444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à coins arrondis 13"/>
          <p:cNvSpPr/>
          <p:nvPr/>
        </p:nvSpPr>
        <p:spPr>
          <a:xfrm rot="20266681">
            <a:off x="5159231" y="2878136"/>
            <a:ext cx="1295544" cy="9744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5205006" y="4256983"/>
            <a:ext cx="1377912" cy="2031325"/>
          </a:xfrm>
          <a:prstGeom prst="rect">
            <a:avLst/>
          </a:prstGeom>
          <a:noFill/>
          <a:ln w="571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6600"/>
                </a:solidFill>
              </a:rPr>
              <a:t>Notre journal a été partagé via l’Espace Numérique de Travail de l’école.</a:t>
            </a:r>
            <a:endParaRPr lang="fr-FR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2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3"/>
          <a:stretch/>
        </p:blipFill>
        <p:spPr>
          <a:xfrm>
            <a:off x="-213369" y="259307"/>
            <a:ext cx="6866653" cy="6196084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72"/>
          <a:stretch/>
        </p:blipFill>
        <p:spPr>
          <a:xfrm>
            <a:off x="6653284" y="2843621"/>
            <a:ext cx="5594431" cy="2715905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7042245" y="627797"/>
            <a:ext cx="2074459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L’article sur les AME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902055" y="5822792"/>
            <a:ext cx="3657600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F0"/>
                </a:solidFill>
              </a:rPr>
              <a:t>L’article sur notre plante endémique</a:t>
            </a:r>
            <a:endParaRPr lang="fr-FR" dirty="0">
              <a:solidFill>
                <a:srgbClr val="00B0F0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6428096" y="1009934"/>
            <a:ext cx="450376" cy="3684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55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70"/>
          <a:stretch/>
        </p:blipFill>
        <p:spPr>
          <a:xfrm>
            <a:off x="7417" y="0"/>
            <a:ext cx="5830031" cy="4462817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33"/>
          <a:stretch/>
        </p:blipFill>
        <p:spPr>
          <a:xfrm>
            <a:off x="5837448" y="1842862"/>
            <a:ext cx="6245342" cy="4121625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1264230" y="4993816"/>
            <a:ext cx="3316406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L’article sur la pollution plastique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601803" y="831670"/>
            <a:ext cx="241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F0"/>
                </a:solidFill>
              </a:rPr>
              <a:t>Nous vous remercions!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6919415" y="231379"/>
            <a:ext cx="3780430" cy="1569913"/>
          </a:xfrm>
          <a:prstGeom prst="irregularSeal1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22830" y="6141543"/>
            <a:ext cx="1195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6600"/>
                </a:solidFill>
              </a:rPr>
              <a:t>Merci à nos partenaires : Collectivité de Corse, Office de l’Environnement de la Corse, Commune de </a:t>
            </a:r>
            <a:r>
              <a:rPr lang="fr-FR" sz="2000" dirty="0" err="1" smtClean="0">
                <a:solidFill>
                  <a:srgbClr val="FF6600"/>
                </a:solidFill>
              </a:rPr>
              <a:t>Propriano</a:t>
            </a:r>
            <a:r>
              <a:rPr lang="fr-FR" sz="2000" dirty="0" smtClean="0">
                <a:solidFill>
                  <a:srgbClr val="FF6600"/>
                </a:solidFill>
              </a:rPr>
              <a:t>, Conservatoire du Littoral, Jean-Louis </a:t>
            </a:r>
            <a:r>
              <a:rPr lang="fr-FR" sz="2000" dirty="0" err="1" smtClean="0">
                <a:solidFill>
                  <a:srgbClr val="FF6600"/>
                </a:solidFill>
              </a:rPr>
              <a:t>Pieraggi</a:t>
            </a:r>
            <a:r>
              <a:rPr lang="fr-FR" sz="2000" dirty="0" smtClean="0">
                <a:solidFill>
                  <a:srgbClr val="FF6600"/>
                </a:solidFill>
              </a:rPr>
              <a:t> – notre référent AME, Sabine Susini – journaliste.</a:t>
            </a:r>
            <a:endParaRPr lang="fr-FR" sz="2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sommes </a:t>
            </a:r>
            <a:r>
              <a:rPr lang="fr-FR" sz="2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</a:t>
            </a:r>
            <a:r>
              <a:rPr lang="fr-FR" sz="2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élèves de CM1 de l’école élémentaire de </a:t>
            </a:r>
            <a:r>
              <a:rPr lang="fr-FR" sz="280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Propriano</a:t>
            </a:r>
            <a:r>
              <a:rPr lang="fr-FR" sz="2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Cette année, nous avons repris le flambeau et veillons sur l’Aire Marine Educative de </a:t>
            </a:r>
            <a:r>
              <a:rPr lang="fr-FR" sz="280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Capu</a:t>
            </a:r>
            <a:r>
              <a:rPr lang="fr-FR" sz="2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laurosu</a:t>
            </a:r>
            <a:r>
              <a:rPr lang="fr-FR" sz="2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4677" y="4393222"/>
            <a:ext cx="10515600" cy="176787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400" dirty="0" smtClean="0"/>
              <a:t>Une </a:t>
            </a:r>
            <a:r>
              <a:rPr lang="fr-FR" sz="2400" dirty="0"/>
              <a:t>AME est une Aire Marine Educative. </a:t>
            </a:r>
            <a:r>
              <a:rPr lang="fr-FR" sz="2400" dirty="0" smtClean="0"/>
              <a:t>C’est </a:t>
            </a:r>
            <a:r>
              <a:rPr lang="fr-FR" sz="2400" dirty="0"/>
              <a:t>une portion de littoral gérée par des élèves motivés d’une ou plusieurs classes de cycle 3 (CM ou 6</a:t>
            </a:r>
            <a:r>
              <a:rPr lang="fr-FR" sz="2400" baseline="30000" dirty="0"/>
              <a:t>e</a:t>
            </a:r>
            <a:r>
              <a:rPr lang="fr-FR" sz="2400" dirty="0"/>
              <a:t>), encadrés par leurs enseignants et un référent, avec l’accord de la mairie.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 rot="20444260">
            <a:off x="321564" y="2873626"/>
            <a:ext cx="293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Une AME c’est quoi?</a:t>
            </a:r>
            <a:endParaRPr lang="fr-FR" sz="2400" b="1" dirty="0">
              <a:solidFill>
                <a:srgbClr val="00B05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73" y="2277542"/>
            <a:ext cx="3111805" cy="205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8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57115" y="5061022"/>
            <a:ext cx="114777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Sous l’impulsion de la Collectivité de Corse et des Trophées du Développement Durable, nous nous sommes fixés comme objectifs </a:t>
            </a:r>
            <a:r>
              <a:rPr lang="fr-FR" sz="2400" dirty="0">
                <a:solidFill>
                  <a:srgbClr val="00B050"/>
                </a:solidFill>
              </a:rPr>
              <a:t>d’endosser le rôle de « gardiens de la biodiversité »</a:t>
            </a:r>
            <a:r>
              <a:rPr lang="fr-FR" sz="2400" dirty="0"/>
              <a:t> et de </a:t>
            </a:r>
            <a:r>
              <a:rPr lang="fr-FR" sz="2400" dirty="0">
                <a:solidFill>
                  <a:srgbClr val="00B050"/>
                </a:solidFill>
              </a:rPr>
              <a:t>sensibiliser nos camarades aux problèmes environnementaux de ce site</a:t>
            </a:r>
            <a:r>
              <a:rPr lang="fr-FR" sz="2400" dirty="0"/>
              <a:t> qui nous est familier</a:t>
            </a:r>
            <a:r>
              <a:rPr lang="fr-FR" sz="2400" dirty="0" smtClean="0"/>
              <a:t>.</a:t>
            </a:r>
            <a:r>
              <a:rPr lang="fr-FR" sz="2400" dirty="0"/>
              <a:t/>
            </a:r>
            <a:br>
              <a:rPr lang="fr-FR" sz="2400" dirty="0"/>
            </a:br>
            <a:endParaRPr lang="fr-FR" sz="24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6" y="3651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54087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L’AME de </a:t>
            </a:r>
            <a:r>
              <a:rPr lang="fr-FR" dirty="0" err="1" smtClean="0"/>
              <a:t>Capu</a:t>
            </a:r>
            <a:r>
              <a:rPr lang="fr-FR" dirty="0" smtClean="0"/>
              <a:t> </a:t>
            </a:r>
            <a:r>
              <a:rPr lang="fr-FR" dirty="0" err="1" smtClean="0"/>
              <a:t>laurosu</a:t>
            </a:r>
            <a:r>
              <a:rPr lang="fr-FR" dirty="0" smtClean="0"/>
              <a:t>, c’est là!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pic>
        <p:nvPicPr>
          <p:cNvPr id="5" name="Espace réservé du contenu 4" descr="Une image contenant texte, carte&#10;&#10;Description générée automatiquement">
            <a:extLst>
              <a:ext uri="{FF2B5EF4-FFF2-40B4-BE49-F238E27FC236}">
                <a16:creationId xmlns="" xmlns:a16="http://schemas.microsoft.com/office/drawing/2014/main" id="{837125C8-1BD3-4BDA-AD5F-7FC1A6C16C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00" y="1825625"/>
            <a:ext cx="4224600" cy="4351338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="" xmlns:a16="http://schemas.microsoft.com/office/drawing/2014/main" id="{17D1E824-EFB6-9E4B-9743-73DB7080F4AE}"/>
              </a:ext>
            </a:extLst>
          </p:cNvPr>
          <p:cNvCxnSpPr>
            <a:cxnSpLocks/>
          </p:cNvCxnSpPr>
          <p:nvPr/>
        </p:nvCxnSpPr>
        <p:spPr>
          <a:xfrm flipV="1">
            <a:off x="1663943" y="4430332"/>
            <a:ext cx="1986152" cy="414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41194" y="4637553"/>
            <a:ext cx="1187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Aire Marine Educative</a:t>
            </a:r>
            <a:endParaRPr lang="fr-FR" dirty="0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="" xmlns:a16="http://schemas.microsoft.com/office/drawing/2014/main" id="{17D1E824-EFB6-9E4B-9743-73DB7080F4AE}"/>
              </a:ext>
            </a:extLst>
          </p:cNvPr>
          <p:cNvCxnSpPr>
            <a:cxnSpLocks/>
          </p:cNvCxnSpPr>
          <p:nvPr/>
        </p:nvCxnSpPr>
        <p:spPr>
          <a:xfrm flipV="1">
            <a:off x="8093122" y="3701992"/>
            <a:ext cx="669878" cy="20126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569612" y="3701992"/>
            <a:ext cx="1350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Aire Marine Educative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182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L’AME de </a:t>
            </a:r>
            <a:r>
              <a:rPr lang="fr-FR" dirty="0" err="1" smtClean="0"/>
              <a:t>Capu</a:t>
            </a:r>
            <a:r>
              <a:rPr lang="fr-FR" dirty="0" smtClean="0"/>
              <a:t> </a:t>
            </a:r>
            <a:r>
              <a:rPr lang="fr-FR" dirty="0" err="1" smtClean="0"/>
              <a:t>laurosu</a:t>
            </a:r>
            <a:r>
              <a:rPr lang="fr-FR" dirty="0" smtClean="0"/>
              <a:t>, c’est ça!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81" y="4810271"/>
            <a:ext cx="2286000" cy="17145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641" y="2547938"/>
            <a:ext cx="2286000" cy="17145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929" y="4754965"/>
            <a:ext cx="2286000" cy="17145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929" y="2547938"/>
            <a:ext cx="2286000" cy="17145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12" y="4810271"/>
            <a:ext cx="2286000" cy="17145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641" y="4810271"/>
            <a:ext cx="2286000" cy="17145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192" y="285605"/>
            <a:ext cx="2286000" cy="17145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46" y="2547938"/>
            <a:ext cx="2286000" cy="17145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12" y="2547938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8107" y="395376"/>
            <a:ext cx="10515600" cy="1325563"/>
          </a:xfrm>
        </p:spPr>
        <p:txBody>
          <a:bodyPr/>
          <a:lstStyle/>
          <a:p>
            <a:r>
              <a:rPr lang="fr-FR" dirty="0" smtClean="0"/>
              <a:t>Et encore ça!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749" y="2301230"/>
            <a:ext cx="2319251" cy="1739022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7" y="2325752"/>
            <a:ext cx="2286000" cy="17145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7" y="4815992"/>
            <a:ext cx="2286000" cy="17145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89" y="2325752"/>
            <a:ext cx="2286000" cy="17145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148" y="4815992"/>
            <a:ext cx="2286000" cy="17145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497" y="4824340"/>
            <a:ext cx="2286000" cy="17145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89" y="4824340"/>
            <a:ext cx="2286000" cy="17145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497" y="2396090"/>
            <a:ext cx="2286000" cy="17145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89" y="281350"/>
            <a:ext cx="2286000" cy="17145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497" y="324715"/>
            <a:ext cx="2286000" cy="17145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749" y="281350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0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Mais aussi ça…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480" y="2321034"/>
            <a:ext cx="2319251" cy="1739022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879" y="2372677"/>
            <a:ext cx="2286000" cy="17145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58" y="4449096"/>
            <a:ext cx="2286000" cy="17145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480" y="4451922"/>
            <a:ext cx="2286000" cy="17145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759" y="2333295"/>
            <a:ext cx="2286000" cy="17145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759" y="4449096"/>
            <a:ext cx="2286000" cy="17145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879" y="4449096"/>
            <a:ext cx="2286000" cy="17145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44615"/>
            <a:ext cx="2286000" cy="17145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58" y="2345556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6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fr-FR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ACTION : application du 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protocole </a:t>
            </a:r>
            <a:r>
              <a:rPr lang="fr-FR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Osparito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fondation </a:t>
            </a:r>
            <a:r>
              <a:rPr lang="fr-FR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Surfrider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Europe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03979" y="1846867"/>
            <a:ext cx="8264857" cy="480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00B050"/>
                </a:solidFill>
              </a:rPr>
              <a:t>1) Collecte des déchets sur une zone de 50x100 mètres</a:t>
            </a:r>
          </a:p>
          <a:p>
            <a:pPr marL="0" indent="0">
              <a:lnSpc>
                <a:spcPct val="100000"/>
              </a:lnSpc>
              <a:buNone/>
            </a:pPr>
            <a:endParaRPr lang="fr-FR" dirty="0" smtClean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078" y="2483894"/>
            <a:ext cx="2987722" cy="2240791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37880"/>
            <a:ext cx="2756847" cy="2067636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428767" y="2660833"/>
            <a:ext cx="5303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B0F0"/>
                </a:solidFill>
              </a:rPr>
              <a:t>2) Tri et catégorisation des </a:t>
            </a:r>
            <a:r>
              <a:rPr lang="fr-FR" sz="2800" dirty="0" smtClean="0">
                <a:solidFill>
                  <a:srgbClr val="00B0F0"/>
                </a:solidFill>
              </a:rPr>
              <a:t>déchets</a:t>
            </a:r>
            <a:endParaRPr lang="fr-FR" sz="2800" dirty="0">
              <a:solidFill>
                <a:srgbClr val="00B0F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522" y="4563612"/>
            <a:ext cx="4210050" cy="2152650"/>
          </a:xfrm>
          <a:prstGeom prst="rect">
            <a:avLst/>
          </a:prstGeom>
          <a:ln w="57150">
            <a:solidFill>
              <a:srgbClr val="FF6600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4636826" y="3848478"/>
            <a:ext cx="2687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6600"/>
                </a:solidFill>
              </a:rPr>
              <a:t>3) Les résultats</a:t>
            </a:r>
            <a:endParaRPr lang="fr-FR" sz="2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40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ACTION : inventaire et cartographie de la plante endémique </a:t>
            </a:r>
            <a:r>
              <a:rPr lang="fr-F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Anchusa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crispa</a:t>
            </a:r>
            <a:endParaRPr lang="fr-F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120" y="2124500"/>
            <a:ext cx="7949198" cy="1154735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fr-FR" sz="5100" dirty="0" smtClean="0">
                <a:solidFill>
                  <a:srgbClr val="00B050"/>
                </a:solidFill>
              </a:rPr>
              <a:t>1) </a:t>
            </a:r>
            <a:r>
              <a:rPr lang="fr-FR" sz="5100" dirty="0">
                <a:solidFill>
                  <a:srgbClr val="00B050"/>
                </a:solidFill>
              </a:rPr>
              <a:t>L’</a:t>
            </a:r>
            <a:r>
              <a:rPr lang="fr-FR" sz="5100" dirty="0" err="1">
                <a:solidFill>
                  <a:srgbClr val="00B050"/>
                </a:solidFill>
              </a:rPr>
              <a:t>Anchusa</a:t>
            </a:r>
            <a:r>
              <a:rPr lang="fr-FR" sz="5100" dirty="0">
                <a:solidFill>
                  <a:srgbClr val="00B050"/>
                </a:solidFill>
              </a:rPr>
              <a:t> crispa (la buglosse crépue) est une plante qu’on ne trouve qu’en Corse du S</a:t>
            </a:r>
            <a:r>
              <a:rPr lang="fr-FR" sz="5100" dirty="0" smtClean="0">
                <a:solidFill>
                  <a:srgbClr val="00B050"/>
                </a:solidFill>
              </a:rPr>
              <a:t>ud </a:t>
            </a:r>
            <a:r>
              <a:rPr lang="fr-FR" sz="5100" dirty="0">
                <a:solidFill>
                  <a:srgbClr val="00B050"/>
                </a:solidFill>
              </a:rPr>
              <a:t>et dans le nord de la </a:t>
            </a:r>
            <a:r>
              <a:rPr lang="fr-FR" sz="5100" dirty="0" smtClean="0">
                <a:solidFill>
                  <a:srgbClr val="00B050"/>
                </a:solidFill>
              </a:rPr>
              <a:t>Sardaigne. </a:t>
            </a:r>
            <a:r>
              <a:rPr lang="fr-FR" sz="5100" dirty="0">
                <a:solidFill>
                  <a:srgbClr val="00B050"/>
                </a:solidFill>
              </a:rPr>
              <a:t>C’est une espèce protégée car elle est en danger critique </a:t>
            </a:r>
            <a:r>
              <a:rPr lang="fr-FR" sz="5100" dirty="0" smtClean="0">
                <a:solidFill>
                  <a:srgbClr val="00B050"/>
                </a:solidFill>
              </a:rPr>
              <a:t>d’extinction.</a:t>
            </a:r>
            <a:endParaRPr lang="fr-FR" sz="51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lnSpc>
                <a:spcPct val="100000"/>
              </a:lnSpc>
              <a:buNone/>
            </a:pPr>
            <a:endParaRPr lang="fr-FR" dirty="0" smtClean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807725" y="3962552"/>
            <a:ext cx="420351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B0F0"/>
                </a:solidFill>
              </a:rPr>
              <a:t>2</a:t>
            </a:r>
            <a:r>
              <a:rPr lang="fr-FR" sz="2000" dirty="0" smtClean="0">
                <a:solidFill>
                  <a:srgbClr val="00B0F0"/>
                </a:solidFill>
              </a:rPr>
              <a:t>) Nous </a:t>
            </a:r>
            <a:r>
              <a:rPr lang="fr-FR" sz="2000" dirty="0">
                <a:solidFill>
                  <a:srgbClr val="00B0F0"/>
                </a:solidFill>
              </a:rPr>
              <a:t>cherchons des solutions pour protéger cette plante sur l’AME comme signaler sa présence par des panneaux, déraciner les griffes de </a:t>
            </a:r>
            <a:r>
              <a:rPr lang="fr-FR" sz="2000" dirty="0" smtClean="0">
                <a:solidFill>
                  <a:srgbClr val="00B0F0"/>
                </a:solidFill>
              </a:rPr>
              <a:t>sorcière qui l’étouffent, </a:t>
            </a:r>
            <a:r>
              <a:rPr lang="fr-FR" sz="2000" dirty="0">
                <a:solidFill>
                  <a:srgbClr val="00B0F0"/>
                </a:solidFill>
              </a:rPr>
              <a:t>les entourer de </a:t>
            </a:r>
            <a:r>
              <a:rPr lang="fr-FR" sz="2000" dirty="0" err="1">
                <a:solidFill>
                  <a:srgbClr val="00B0F0"/>
                </a:solidFill>
              </a:rPr>
              <a:t>ganivelles</a:t>
            </a:r>
            <a:r>
              <a:rPr lang="fr-FR" sz="2000" dirty="0">
                <a:solidFill>
                  <a:srgbClr val="00B0F0"/>
                </a:solidFill>
              </a:rPr>
              <a:t>. </a:t>
            </a:r>
          </a:p>
          <a:p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7" t="465" r="13813" b="4864"/>
          <a:stretch/>
        </p:blipFill>
        <p:spPr>
          <a:xfrm>
            <a:off x="838200" y="3549229"/>
            <a:ext cx="1883391" cy="2060811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318" y="4166981"/>
            <a:ext cx="3107140" cy="2330355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982" y="1063813"/>
            <a:ext cx="2828499" cy="2121374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84905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4753</TotalTime>
  <Words>412</Words>
  <Application>Microsoft Office PowerPoint</Application>
  <PresentationFormat>Personnalisé</PresentationFormat>
  <Paragraphs>50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«  Moi, enfant, gardien de la biodiversité » </vt:lpstr>
      <vt:lpstr>Nous sommes des élèves de CM1 de l’école élémentaire de Propriano. Cette année, nous avons repris le flambeau et veillons sur l’Aire Marine Educative de Capu laurosu. </vt:lpstr>
      <vt:lpstr>Présentation PowerPoint</vt:lpstr>
      <vt:lpstr>L’AME de Capu laurosu, c’est là!</vt:lpstr>
      <vt:lpstr>L’AME de Capu laurosu, c’est ça!</vt:lpstr>
      <vt:lpstr>Et encore ça!</vt:lpstr>
      <vt:lpstr>Mais aussi ça…</vt:lpstr>
      <vt:lpstr>1e ACTION : application du protocole Osparito de la fondation Surfrider Europe :</vt:lpstr>
      <vt:lpstr>2e ACTION : inventaire et cartographie de la plante endémique Anchusa crispa</vt:lpstr>
      <vt:lpstr>3e ACTION : devenir des petits journalistes En raison du Covid, nous avons dû trouver un nouveau mode de communication. </vt:lpstr>
      <vt:lpstr>Présentation PowerPoint</vt:lpstr>
      <vt:lpstr>Présentation PowerPoint</vt:lpstr>
      <vt:lpstr>Présentation PowerPoint</vt:lpstr>
    </vt:vector>
  </TitlesOfParts>
  <Company>propriano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ecole</dc:creator>
  <cp:lastModifiedBy>SOLER Brigitte</cp:lastModifiedBy>
  <cp:revision>48</cp:revision>
  <dcterms:created xsi:type="dcterms:W3CDTF">2021-03-18T17:38:19Z</dcterms:created>
  <dcterms:modified xsi:type="dcterms:W3CDTF">2021-04-08T13:26:29Z</dcterms:modified>
</cp:coreProperties>
</file>