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63" r:id="rId4"/>
    <p:sldId id="264" r:id="rId5"/>
    <p:sldId id="267" r:id="rId6"/>
    <p:sldId id="268" r:id="rId7"/>
    <p:sldId id="265" r:id="rId8"/>
    <p:sldId id="269" r:id="rId9"/>
    <p:sldId id="262" r:id="rId10"/>
    <p:sldId id="270" r:id="rId11"/>
    <p:sldId id="259" r:id="rId12"/>
    <p:sldId id="274" r:id="rId13"/>
    <p:sldId id="260" r:id="rId14"/>
    <p:sldId id="275" r:id="rId15"/>
    <p:sldId id="26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sorterViewPr>
    <p:cViewPr>
      <p:scale>
        <a:sx n="100" d="100"/>
        <a:sy n="100" d="100"/>
      </p:scale>
      <p:origin x="0" y="-37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fr-FR"/>
              <a:t>Modifiez le style du titre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AD3D2F9E-633F-406F-8827-D03BB0C59DC1}" type="datetimeFigureOut">
              <a:rPr lang="fr-FR" smtClean="0"/>
              <a:t>31/03/2022</a:t>
            </a:fld>
            <a:endParaRPr lang="fr-F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A2AE24B0-7998-4211-B454-EB9649FA1A60}" type="slidenum">
              <a:rPr lang="fr-FR" smtClean="0"/>
              <a:t>‹N°›</a:t>
            </a:fld>
            <a:endParaRPr lang="fr-FR"/>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76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D3D2F9E-633F-406F-8827-D03BB0C59DC1}" type="datetimeFigureOut">
              <a:rPr lang="fr-FR" smtClean="0"/>
              <a:t>31/03/2022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2AE24B0-7998-4211-B454-EB9649FA1A60}" type="slidenum">
              <a:rPr lang="fr-FR" smtClean="0"/>
              <a:t>‹N°›</a:t>
            </a:fld>
            <a:endParaRPr lang="fr-FR"/>
          </a:p>
        </p:txBody>
      </p:sp>
    </p:spTree>
    <p:extLst>
      <p:ext uri="{BB962C8B-B14F-4D97-AF65-F5344CB8AC3E}">
        <p14:creationId xmlns:p14="http://schemas.microsoft.com/office/powerpoint/2010/main" val="1268121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D3D2F9E-633F-406F-8827-D03BB0C59DC1}" type="datetimeFigureOut">
              <a:rPr lang="fr-FR" smtClean="0"/>
              <a:t>31/03/2022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2AE24B0-7998-4211-B454-EB9649FA1A60}" type="slidenum">
              <a:rPr lang="fr-FR" smtClean="0"/>
              <a:t>‹N°›</a:t>
            </a:fld>
            <a:endParaRPr lang="fr-FR"/>
          </a:p>
        </p:txBody>
      </p:sp>
    </p:spTree>
    <p:extLst>
      <p:ext uri="{BB962C8B-B14F-4D97-AF65-F5344CB8AC3E}">
        <p14:creationId xmlns:p14="http://schemas.microsoft.com/office/powerpoint/2010/main" val="692985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D3D2F9E-633F-406F-8827-D03BB0C59DC1}" type="datetimeFigureOut">
              <a:rPr lang="fr-FR" smtClean="0"/>
              <a:t>31/03/2022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2AE24B0-7998-4211-B454-EB9649FA1A60}" type="slidenum">
              <a:rPr lang="fr-FR" smtClean="0"/>
              <a:t>‹N°›</a:t>
            </a:fld>
            <a:endParaRPr lang="fr-FR"/>
          </a:p>
        </p:txBody>
      </p:sp>
    </p:spTree>
    <p:extLst>
      <p:ext uri="{BB962C8B-B14F-4D97-AF65-F5344CB8AC3E}">
        <p14:creationId xmlns:p14="http://schemas.microsoft.com/office/powerpoint/2010/main" val="2840904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fr-FR"/>
              <a:t>Modifiez le style du titre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AD3D2F9E-633F-406F-8827-D03BB0C59DC1}" type="datetimeFigureOut">
              <a:rPr lang="fr-FR" smtClean="0"/>
              <a:t>31/03/2022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2AE24B0-7998-4211-B454-EB9649FA1A60}" type="slidenum">
              <a:rPr lang="fr-FR" smtClean="0"/>
              <a:t>‹N°›</a:t>
            </a:fld>
            <a:endParaRPr lang="fr-F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13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D3D2F9E-633F-406F-8827-D03BB0C59DC1}" type="datetimeFigureOut">
              <a:rPr lang="fr-FR" smtClean="0"/>
              <a:t>31/03/2022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2AE24B0-7998-4211-B454-EB9649FA1A60}" type="slidenum">
              <a:rPr lang="fr-FR" smtClean="0"/>
              <a:t>‹N°›</a:t>
            </a:fld>
            <a:endParaRPr lang="fr-FR"/>
          </a:p>
        </p:txBody>
      </p:sp>
    </p:spTree>
    <p:extLst>
      <p:ext uri="{BB962C8B-B14F-4D97-AF65-F5344CB8AC3E}">
        <p14:creationId xmlns:p14="http://schemas.microsoft.com/office/powerpoint/2010/main" val="2868301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D3D2F9E-633F-406F-8827-D03BB0C59DC1}" type="datetimeFigureOut">
              <a:rPr lang="fr-FR" smtClean="0"/>
              <a:t>31/03/2022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2AE24B0-7998-4211-B454-EB9649FA1A60}" type="slidenum">
              <a:rPr lang="fr-FR" smtClean="0"/>
              <a:t>‹N°›</a:t>
            </a:fld>
            <a:endParaRPr lang="fr-FR"/>
          </a:p>
        </p:txBody>
      </p:sp>
    </p:spTree>
    <p:extLst>
      <p:ext uri="{BB962C8B-B14F-4D97-AF65-F5344CB8AC3E}">
        <p14:creationId xmlns:p14="http://schemas.microsoft.com/office/powerpoint/2010/main" val="1357069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D3D2F9E-633F-406F-8827-D03BB0C59DC1}" type="datetimeFigureOut">
              <a:rPr lang="fr-FR" smtClean="0"/>
              <a:t>31/03/2022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2AE24B0-7998-4211-B454-EB9649FA1A60}" type="slidenum">
              <a:rPr lang="fr-FR" smtClean="0"/>
              <a:t>‹N°›</a:t>
            </a:fld>
            <a:endParaRPr lang="fr-FR"/>
          </a:p>
        </p:txBody>
      </p:sp>
    </p:spTree>
    <p:extLst>
      <p:ext uri="{BB962C8B-B14F-4D97-AF65-F5344CB8AC3E}">
        <p14:creationId xmlns:p14="http://schemas.microsoft.com/office/powerpoint/2010/main" val="3757291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3D2F9E-633F-406F-8827-D03BB0C59DC1}" type="datetimeFigureOut">
              <a:rPr lang="fr-FR" smtClean="0"/>
              <a:t>31/03/2022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2AE24B0-7998-4211-B454-EB9649FA1A60}" type="slidenum">
              <a:rPr lang="fr-FR" smtClean="0"/>
              <a:t>‹N°›</a:t>
            </a:fld>
            <a:endParaRPr lang="fr-FR"/>
          </a:p>
        </p:txBody>
      </p:sp>
    </p:spTree>
    <p:extLst>
      <p:ext uri="{BB962C8B-B14F-4D97-AF65-F5344CB8AC3E}">
        <p14:creationId xmlns:p14="http://schemas.microsoft.com/office/powerpoint/2010/main" val="806880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a:t>Modifiez le style du titre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AD3D2F9E-633F-406F-8827-D03BB0C59DC1}" type="datetimeFigureOut">
              <a:rPr lang="fr-FR" smtClean="0"/>
              <a:t>31/03/2022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2AE24B0-7998-4211-B454-EB9649FA1A60}" type="slidenum">
              <a:rPr lang="fr-FR" smtClean="0"/>
              <a:t>‹N°›</a:t>
            </a:fld>
            <a:endParaRPr lang="fr-FR"/>
          </a:p>
        </p:txBody>
      </p:sp>
    </p:spTree>
    <p:extLst>
      <p:ext uri="{BB962C8B-B14F-4D97-AF65-F5344CB8AC3E}">
        <p14:creationId xmlns:p14="http://schemas.microsoft.com/office/powerpoint/2010/main" val="3978357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a:t>Modifiez le style du titre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AD3D2F9E-633F-406F-8827-D03BB0C59DC1}" type="datetimeFigureOut">
              <a:rPr lang="fr-FR" smtClean="0"/>
              <a:t>31/03/2022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2AE24B0-7998-4211-B454-EB9649FA1A60}" type="slidenum">
              <a:rPr lang="fr-FR" smtClean="0"/>
              <a:t>‹N°›</a:t>
            </a:fld>
            <a:endParaRPr lang="fr-FR"/>
          </a:p>
        </p:txBody>
      </p:sp>
    </p:spTree>
    <p:extLst>
      <p:ext uri="{BB962C8B-B14F-4D97-AF65-F5344CB8AC3E}">
        <p14:creationId xmlns:p14="http://schemas.microsoft.com/office/powerpoint/2010/main" val="878990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AD3D2F9E-633F-406F-8827-D03BB0C59DC1}" type="datetimeFigureOut">
              <a:rPr lang="fr-FR" smtClean="0"/>
              <a:t>31/03/2022</a:t>
            </a:fld>
            <a:endParaRPr lang="fr-F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fr-F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2AE24B0-7998-4211-B454-EB9649FA1A60}" type="slidenum">
              <a:rPr lang="fr-FR" smtClean="0"/>
              <a:t>‹N°›</a:t>
            </a:fld>
            <a:endParaRPr lang="fr-FR"/>
          </a:p>
        </p:txBody>
      </p:sp>
    </p:spTree>
    <p:extLst>
      <p:ext uri="{BB962C8B-B14F-4D97-AF65-F5344CB8AC3E}">
        <p14:creationId xmlns:p14="http://schemas.microsoft.com/office/powerpoint/2010/main" val="135813773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emf"/><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9C47753A-0E42-41AB-8B7F-693ED5475271}"/>
              </a:ext>
            </a:extLst>
          </p:cNvPr>
          <p:cNvSpPr>
            <a:spLocks noGrp="1"/>
          </p:cNvSpPr>
          <p:nvPr>
            <p:ph idx="1"/>
          </p:nvPr>
        </p:nvSpPr>
        <p:spPr>
          <a:xfrm>
            <a:off x="2130458" y="3015139"/>
            <a:ext cx="9664032" cy="2007910"/>
          </a:xfrm>
        </p:spPr>
        <p:txBody>
          <a:bodyPr>
            <a:normAutofit/>
          </a:bodyPr>
          <a:lstStyle/>
          <a:p>
            <a:pPr marL="0" indent="0">
              <a:buNone/>
            </a:pPr>
            <a:r>
              <a:rPr lang="fr-FR" sz="6500" dirty="0">
                <a:latin typeface="French Script MT" panose="03020402040607040605" pitchFamily="66" charset="0"/>
              </a:rPr>
              <a:t>« </a:t>
            </a:r>
            <a:r>
              <a:rPr lang="fr-FR" sz="4300" dirty="0">
                <a:latin typeface="Cursive standard" pitchFamily="2" charset="0"/>
              </a:rPr>
              <a:t>A la découverte des milieux naturels sensibles pour mieux les préserver »</a:t>
            </a:r>
          </a:p>
          <a:p>
            <a:endParaRPr lang="fr-FR" dirty="0">
              <a:latin typeface="French Script MT" panose="03020402040607040605" pitchFamily="66" charset="0"/>
            </a:endParaRPr>
          </a:p>
        </p:txBody>
      </p:sp>
      <p:sp>
        <p:nvSpPr>
          <p:cNvPr id="4" name="ZoneTexte 3">
            <a:extLst>
              <a:ext uri="{FF2B5EF4-FFF2-40B4-BE49-F238E27FC236}">
                <a16:creationId xmlns:a16="http://schemas.microsoft.com/office/drawing/2014/main" xmlns="" id="{6B5AD538-E4B8-4C60-B0DF-8F9A4669ADC2}"/>
              </a:ext>
            </a:extLst>
          </p:cNvPr>
          <p:cNvSpPr txBox="1"/>
          <p:nvPr/>
        </p:nvSpPr>
        <p:spPr>
          <a:xfrm>
            <a:off x="2157181" y="5626894"/>
            <a:ext cx="9664032" cy="646331"/>
          </a:xfrm>
          <a:prstGeom prst="rect">
            <a:avLst/>
          </a:prstGeom>
          <a:noFill/>
        </p:spPr>
        <p:txBody>
          <a:bodyPr wrap="square" rtlCol="0">
            <a:spAutoFit/>
          </a:bodyPr>
          <a:lstStyle/>
          <a:p>
            <a:r>
              <a:rPr lang="fr-FR" dirty="0">
                <a:solidFill>
                  <a:schemeClr val="accent1"/>
                </a:solidFill>
                <a:latin typeface="Comic Sans MS" panose="030F0702030302020204" pitchFamily="66" charset="0"/>
              </a:rPr>
              <a:t>Classe de </a:t>
            </a:r>
            <a:r>
              <a:rPr lang="fr-FR" dirty="0" smtClean="0">
                <a:solidFill>
                  <a:schemeClr val="accent1"/>
                </a:solidFill>
                <a:latin typeface="Comic Sans MS" panose="030F0702030302020204" pitchFamily="66" charset="0"/>
              </a:rPr>
              <a:t>CM1 </a:t>
            </a:r>
            <a:r>
              <a:rPr lang="fr-FR" dirty="0">
                <a:solidFill>
                  <a:schemeClr val="accent1"/>
                </a:solidFill>
                <a:latin typeface="Comic Sans MS" panose="030F0702030302020204" pitchFamily="66" charset="0"/>
              </a:rPr>
              <a:t>de M</a:t>
            </a:r>
            <a:r>
              <a:rPr lang="fr-FR" baseline="30000" dirty="0">
                <a:solidFill>
                  <a:schemeClr val="accent1"/>
                </a:solidFill>
                <a:latin typeface="Comic Sans MS" panose="030F0702030302020204" pitchFamily="66" charset="0"/>
              </a:rPr>
              <a:t>me</a:t>
            </a:r>
            <a:r>
              <a:rPr lang="fr-FR" dirty="0">
                <a:solidFill>
                  <a:schemeClr val="accent1"/>
                </a:solidFill>
                <a:latin typeface="Comic Sans MS" panose="030F0702030302020204" pitchFamily="66" charset="0"/>
              </a:rPr>
              <a:t> Leandri Laurence (cycle 3), Ecole élémentaire de Propriano</a:t>
            </a:r>
          </a:p>
          <a:p>
            <a:endParaRPr lang="fr-FR" dirty="0">
              <a:latin typeface="French Script MT" panose="03020402040607040605" pitchFamily="66" charset="0"/>
            </a:endParaRPr>
          </a:p>
        </p:txBody>
      </p:sp>
      <p:pic>
        <p:nvPicPr>
          <p:cNvPr id="7" name="Image 6">
            <a:extLst>
              <a:ext uri="{FF2B5EF4-FFF2-40B4-BE49-F238E27FC236}">
                <a16:creationId xmlns:a16="http://schemas.microsoft.com/office/drawing/2014/main" xmlns="" id="{BF4C02F7-4894-46FF-B407-EC8063963BC7}"/>
              </a:ext>
            </a:extLst>
          </p:cNvPr>
          <p:cNvPicPr>
            <a:picLocks noChangeAspect="1"/>
          </p:cNvPicPr>
          <p:nvPr/>
        </p:nvPicPr>
        <p:blipFill>
          <a:blip r:embed="rId2"/>
          <a:stretch>
            <a:fillRect/>
          </a:stretch>
        </p:blipFill>
        <p:spPr>
          <a:xfrm>
            <a:off x="7579151" y="657804"/>
            <a:ext cx="3247511" cy="1828922"/>
          </a:xfrm>
          <a:prstGeom prst="rect">
            <a:avLst/>
          </a:prstGeom>
        </p:spPr>
      </p:pic>
      <p:pic>
        <p:nvPicPr>
          <p:cNvPr id="8" name="Image 7">
            <a:extLst>
              <a:ext uri="{FF2B5EF4-FFF2-40B4-BE49-F238E27FC236}">
                <a16:creationId xmlns:a16="http://schemas.microsoft.com/office/drawing/2014/main" xmlns="" id="{64FF2F59-C403-4B75-A094-20509C58FCF4}"/>
              </a:ext>
            </a:extLst>
          </p:cNvPr>
          <p:cNvPicPr>
            <a:picLocks noChangeAspect="1"/>
          </p:cNvPicPr>
          <p:nvPr/>
        </p:nvPicPr>
        <p:blipFill>
          <a:blip r:embed="rId3"/>
          <a:stretch>
            <a:fillRect/>
          </a:stretch>
        </p:blipFill>
        <p:spPr>
          <a:xfrm>
            <a:off x="397510" y="395292"/>
            <a:ext cx="3957674" cy="2734777"/>
          </a:xfrm>
          <a:prstGeom prst="rect">
            <a:avLst/>
          </a:prstGeom>
        </p:spPr>
      </p:pic>
    </p:spTree>
    <p:extLst>
      <p:ext uri="{BB962C8B-B14F-4D97-AF65-F5344CB8AC3E}">
        <p14:creationId xmlns:p14="http://schemas.microsoft.com/office/powerpoint/2010/main" val="2188439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latin typeface="Comic Sans MS" panose="030F0702030302020204" pitchFamily="66" charset="0"/>
              </a:rPr>
              <a:t>Nous nous sommes rapidement mis en action, en nous répartissant les tâches.</a:t>
            </a:r>
          </a:p>
        </p:txBody>
      </p:sp>
      <p:sp>
        <p:nvSpPr>
          <p:cNvPr id="3" name="Espace réservé du contenu 2"/>
          <p:cNvSpPr>
            <a:spLocks noGrp="1"/>
          </p:cNvSpPr>
          <p:nvPr>
            <p:ph idx="1"/>
          </p:nvPr>
        </p:nvSpPr>
        <p:spPr>
          <a:xfrm>
            <a:off x="539540" y="2057400"/>
            <a:ext cx="11079792" cy="4038600"/>
          </a:xfrm>
        </p:spPr>
        <p:txBody>
          <a:bodyPr>
            <a:normAutofit/>
          </a:bodyPr>
          <a:lstStyle/>
          <a:p>
            <a:r>
              <a:rPr lang="fr-FR" sz="2400" dirty="0">
                <a:latin typeface="Comic Sans MS" panose="030F0702030302020204" pitchFamily="66" charset="0"/>
              </a:rPr>
              <a:t>Création de pictogrammes illustrant les bons comportements à adopter.</a:t>
            </a:r>
          </a:p>
        </p:txBody>
      </p:sp>
      <p:pic>
        <p:nvPicPr>
          <p:cNvPr id="4" name="Image 3"/>
          <p:cNvPicPr>
            <a:picLocks noChangeAspect="1"/>
          </p:cNvPicPr>
          <p:nvPr/>
        </p:nvPicPr>
        <p:blipFill>
          <a:blip r:embed="rId2"/>
          <a:stretch>
            <a:fillRect/>
          </a:stretch>
        </p:blipFill>
        <p:spPr>
          <a:xfrm>
            <a:off x="4498512" y="2494361"/>
            <a:ext cx="2683502" cy="2682656"/>
          </a:xfrm>
          <a:prstGeom prst="rect">
            <a:avLst/>
          </a:prstGeom>
        </p:spPr>
      </p:pic>
      <p:pic>
        <p:nvPicPr>
          <p:cNvPr id="6" name="Image 5">
            <a:extLst>
              <a:ext uri="{FF2B5EF4-FFF2-40B4-BE49-F238E27FC236}">
                <a16:creationId xmlns:a16="http://schemas.microsoft.com/office/drawing/2014/main" xmlns="" id="{1F6C7DA1-8C6E-45E5-8E45-0999DAB077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735" y="2542264"/>
            <a:ext cx="2411050" cy="1808288"/>
          </a:xfrm>
          <a:prstGeom prst="rect">
            <a:avLst/>
          </a:prstGeom>
        </p:spPr>
      </p:pic>
      <p:pic>
        <p:nvPicPr>
          <p:cNvPr id="8" name="Image 7">
            <a:extLst>
              <a:ext uri="{FF2B5EF4-FFF2-40B4-BE49-F238E27FC236}">
                <a16:creationId xmlns:a16="http://schemas.microsoft.com/office/drawing/2014/main" xmlns="" id="{B1D285D2-D7EE-4AB4-B3FC-99A31989BE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4260" y="4619053"/>
            <a:ext cx="2411049" cy="1808287"/>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0741" y="2527317"/>
            <a:ext cx="2667062" cy="2000296"/>
          </a:xfrm>
          <a:prstGeom prst="rect">
            <a:avLst/>
          </a:prstGeom>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5217" y="4619053"/>
            <a:ext cx="2766057" cy="1941416"/>
          </a:xfrm>
          <a:prstGeom prst="rect">
            <a:avLst/>
          </a:prstGeom>
        </p:spPr>
      </p:pic>
    </p:spTree>
    <p:extLst>
      <p:ext uri="{BB962C8B-B14F-4D97-AF65-F5344CB8AC3E}">
        <p14:creationId xmlns:p14="http://schemas.microsoft.com/office/powerpoint/2010/main" val="234457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80C09494-B9D0-4CC3-9EC6-04A76AC0556C}"/>
              </a:ext>
            </a:extLst>
          </p:cNvPr>
          <p:cNvSpPr>
            <a:spLocks noGrp="1"/>
          </p:cNvSpPr>
          <p:nvPr>
            <p:ph idx="1"/>
          </p:nvPr>
        </p:nvSpPr>
        <p:spPr>
          <a:xfrm>
            <a:off x="1143000" y="762000"/>
            <a:ext cx="9872871" cy="5334000"/>
          </a:xfrm>
        </p:spPr>
        <p:txBody>
          <a:bodyPr>
            <a:normAutofit/>
          </a:bodyPr>
          <a:lstStyle/>
          <a:p>
            <a:r>
              <a:rPr lang="fr-FR" sz="2400" dirty="0">
                <a:latin typeface="Comic Sans MS" panose="030F0702030302020204" pitchFamily="66" charset="0"/>
              </a:rPr>
              <a:t>Rédaction d’une </a:t>
            </a:r>
          </a:p>
          <a:p>
            <a:pPr marL="45720" indent="0">
              <a:buNone/>
            </a:pPr>
            <a:r>
              <a:rPr lang="fr-FR" sz="2400" dirty="0">
                <a:latin typeface="Comic Sans MS" panose="030F0702030302020204" pitchFamily="66" charset="0"/>
              </a:rPr>
              <a:t>lettre destinée </a:t>
            </a:r>
          </a:p>
          <a:p>
            <a:pPr marL="45720" indent="0">
              <a:buNone/>
            </a:pPr>
            <a:r>
              <a:rPr lang="fr-FR" sz="2400" dirty="0">
                <a:latin typeface="Comic Sans MS" panose="030F0702030302020204" pitchFamily="66" charset="0"/>
              </a:rPr>
              <a:t>au Conservatoire </a:t>
            </a:r>
          </a:p>
          <a:p>
            <a:pPr marL="45720" indent="0">
              <a:buNone/>
            </a:pPr>
            <a:r>
              <a:rPr lang="fr-FR" sz="2400" dirty="0">
                <a:latin typeface="Comic Sans MS" panose="030F0702030302020204" pitchFamily="66" charset="0"/>
              </a:rPr>
              <a:t>du </a:t>
            </a:r>
            <a:r>
              <a:rPr lang="fr-FR" sz="2400" dirty="0" smtClean="0">
                <a:latin typeface="Comic Sans MS" panose="030F0702030302020204" pitchFamily="66" charset="0"/>
              </a:rPr>
              <a:t>Littoral.</a:t>
            </a:r>
            <a:endParaRPr lang="fr-FR" sz="2400" dirty="0">
              <a:latin typeface="Comic Sans MS" panose="030F0702030302020204" pitchFamily="66" charset="0"/>
            </a:endParaRPr>
          </a:p>
          <a:p>
            <a:endParaRPr lang="fr-FR" sz="2400" dirty="0">
              <a:latin typeface="Cursive standard"/>
            </a:endParaRPr>
          </a:p>
        </p:txBody>
      </p:sp>
      <p:pic>
        <p:nvPicPr>
          <p:cNvPr id="9" name="Image 8"/>
          <p:cNvPicPr>
            <a:picLocks noChangeAspect="1"/>
          </p:cNvPicPr>
          <p:nvPr/>
        </p:nvPicPr>
        <p:blipFill>
          <a:blip r:embed="rId2"/>
          <a:stretch>
            <a:fillRect/>
          </a:stretch>
        </p:blipFill>
        <p:spPr>
          <a:xfrm>
            <a:off x="4092945" y="748875"/>
            <a:ext cx="6817547" cy="5347125"/>
          </a:xfrm>
          <a:prstGeom prst="rect">
            <a:avLst/>
          </a:prstGeom>
        </p:spPr>
      </p:pic>
      <p:pic>
        <p:nvPicPr>
          <p:cNvPr id="4" name="Image 3">
            <a:extLst>
              <a:ext uri="{FF2B5EF4-FFF2-40B4-BE49-F238E27FC236}">
                <a16:creationId xmlns:a16="http://schemas.microsoft.com/office/drawing/2014/main" xmlns="" id="{53285512-E95E-463E-A0DD-48F2CC88FF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3039" y="3026004"/>
            <a:ext cx="3355943" cy="2516957"/>
          </a:xfrm>
          <a:prstGeom prst="rect">
            <a:avLst/>
          </a:prstGeom>
        </p:spPr>
      </p:pic>
    </p:spTree>
    <p:extLst>
      <p:ext uri="{BB962C8B-B14F-4D97-AF65-F5344CB8AC3E}">
        <p14:creationId xmlns:p14="http://schemas.microsoft.com/office/powerpoint/2010/main" val="102034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xmlns="" id="{05DC9BE2-8DF8-46F0-951E-D0EECCE4B559}"/>
              </a:ext>
            </a:extLst>
          </p:cNvPr>
          <p:cNvSpPr txBox="1"/>
          <p:nvPr/>
        </p:nvSpPr>
        <p:spPr>
          <a:xfrm>
            <a:off x="1423447" y="2545231"/>
            <a:ext cx="1593130" cy="2360390"/>
          </a:xfrm>
          <a:prstGeom prst="rect">
            <a:avLst/>
          </a:prstGeom>
          <a:noFill/>
        </p:spPr>
        <p:txBody>
          <a:bodyPr wrap="square" rtlCol="0">
            <a:spAutoFit/>
          </a:bodyPr>
          <a:lstStyle/>
          <a:p>
            <a:pPr>
              <a:lnSpc>
                <a:spcPct val="107000"/>
              </a:lnSpc>
              <a:spcAft>
                <a:spcPts val="800"/>
              </a:spcAft>
            </a:pPr>
            <a:r>
              <a:rPr lang="fr-FR" sz="2400" b="1" dirty="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A</a:t>
            </a:r>
            <a:r>
              <a:rPr lang="fr-FR" sz="1800" dirty="0">
                <a:effectLst/>
                <a:latin typeface="Comic Sans MS" panose="030F0702030302020204" pitchFamily="66" charset="0"/>
                <a:ea typeface="Calibri" panose="020F0502020204030204" pitchFamily="34" charset="0"/>
                <a:cs typeface="Times New Roman" panose="02020603050405020304" pitchFamily="18" charset="0"/>
              </a:rPr>
              <a:t>pprendre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b="1" dirty="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I</a:t>
            </a:r>
            <a:r>
              <a:rPr lang="fr-FR" sz="1800" dirty="0">
                <a:effectLst/>
                <a:latin typeface="Comic Sans MS" panose="030F0702030302020204" pitchFamily="66" charset="0"/>
                <a:ea typeface="Calibri" panose="020F0502020204030204" pitchFamily="34" charset="0"/>
                <a:cs typeface="Times New Roman" panose="02020603050405020304" pitchFamily="18" charset="0"/>
              </a:rPr>
              <a:t>maginer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b="1" dirty="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R</a:t>
            </a:r>
            <a:r>
              <a:rPr lang="fr-FR" sz="1800" dirty="0">
                <a:effectLst/>
                <a:latin typeface="Comic Sans MS" panose="030F0702030302020204" pitchFamily="66" charset="0"/>
                <a:ea typeface="Calibri" panose="020F0502020204030204" pitchFamily="34" charset="0"/>
                <a:cs typeface="Times New Roman" panose="02020603050405020304" pitchFamily="18" charset="0"/>
              </a:rPr>
              <a:t>éfléchir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b="1" dirty="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E</a:t>
            </a:r>
            <a:r>
              <a:rPr lang="fr-FR" sz="1800" dirty="0">
                <a:effectLst/>
                <a:latin typeface="Comic Sans MS" panose="030F0702030302020204" pitchFamily="66" charset="0"/>
                <a:ea typeface="Calibri" panose="020F0502020204030204" pitchFamily="34" charset="0"/>
                <a:cs typeface="Times New Roman" panose="02020603050405020304" pitchFamily="18" charset="0"/>
              </a:rPr>
              <a:t>duquer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9" name="ZoneTexte 8">
            <a:extLst>
              <a:ext uri="{FF2B5EF4-FFF2-40B4-BE49-F238E27FC236}">
                <a16:creationId xmlns:a16="http://schemas.microsoft.com/office/drawing/2014/main" xmlns="" id="{D930F898-A733-4E88-A729-B5BA1718A416}"/>
              </a:ext>
            </a:extLst>
          </p:cNvPr>
          <p:cNvSpPr txBox="1"/>
          <p:nvPr/>
        </p:nvSpPr>
        <p:spPr>
          <a:xfrm>
            <a:off x="4260915" y="2047467"/>
            <a:ext cx="2102178" cy="3355919"/>
          </a:xfrm>
          <a:prstGeom prst="rect">
            <a:avLst/>
          </a:prstGeom>
          <a:noFill/>
        </p:spPr>
        <p:txBody>
          <a:bodyPr wrap="square" rtlCol="0">
            <a:spAutoFit/>
          </a:bodyPr>
          <a:lstStyle/>
          <a:p>
            <a:pPr>
              <a:lnSpc>
                <a:spcPct val="107000"/>
              </a:lnSpc>
              <a:spcAft>
                <a:spcPts val="800"/>
              </a:spcAft>
            </a:pPr>
            <a:r>
              <a:rPr lang="fr-FR" sz="2400" b="1" dirty="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M</a:t>
            </a:r>
            <a:r>
              <a:rPr lang="fr-FR" sz="1800" dirty="0">
                <a:effectLst/>
                <a:latin typeface="Comic Sans MS" panose="030F0702030302020204" pitchFamily="66" charset="0"/>
                <a:ea typeface="Calibri" panose="020F0502020204030204" pitchFamily="34" charset="0"/>
                <a:cs typeface="Times New Roman" panose="02020603050405020304" pitchFamily="18" charset="0"/>
              </a:rPr>
              <a:t>er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b="1" dirty="0" err="1">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A</a:t>
            </a:r>
            <a:r>
              <a:rPr lang="fr-FR" sz="1800" dirty="0" err="1">
                <a:effectLst/>
                <a:latin typeface="Comic Sans MS" panose="030F0702030302020204" pitchFamily="66" charset="0"/>
                <a:ea typeface="Calibri" panose="020F0502020204030204" pitchFamily="34" charset="0"/>
                <a:cs typeface="Times New Roman" panose="02020603050405020304" pitchFamily="18" charset="0"/>
              </a:rPr>
              <a:t>nchusa</a:t>
            </a:r>
            <a:r>
              <a:rPr lang="fr-FR" sz="1800" dirty="0">
                <a:effectLst/>
                <a:latin typeface="Comic Sans MS" panose="030F0702030302020204" pitchFamily="66" charset="0"/>
                <a:ea typeface="Calibri" panose="020F0502020204030204" pitchFamily="34" charset="0"/>
                <a:cs typeface="Times New Roman" panose="02020603050405020304" pitchFamily="18" charset="0"/>
              </a:rPr>
              <a:t> crispa</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b="1" dirty="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R</a:t>
            </a:r>
            <a:r>
              <a:rPr lang="fr-FR" sz="1800" dirty="0">
                <a:effectLst/>
                <a:latin typeface="Comic Sans MS" panose="030F0702030302020204" pitchFamily="66" charset="0"/>
                <a:ea typeface="Calibri" panose="020F0502020204030204" pitchFamily="34" charset="0"/>
                <a:cs typeface="Times New Roman" panose="02020603050405020304" pitchFamily="18" charset="0"/>
              </a:rPr>
              <a:t>ochers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b="1" dirty="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I</a:t>
            </a:r>
            <a:r>
              <a:rPr lang="fr-FR" sz="1800" dirty="0">
                <a:effectLst/>
                <a:latin typeface="Comic Sans MS" panose="030F0702030302020204" pitchFamily="66" charset="0"/>
                <a:ea typeface="Calibri" panose="020F0502020204030204" pitchFamily="34" charset="0"/>
                <a:cs typeface="Times New Roman" panose="02020603050405020304" pitchFamily="18" charset="0"/>
              </a:rPr>
              <a:t>ode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b="1" dirty="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N</a:t>
            </a:r>
            <a:r>
              <a:rPr lang="fr-FR" sz="1800" dirty="0">
                <a:effectLst/>
                <a:latin typeface="Comic Sans MS" panose="030F0702030302020204" pitchFamily="66" charset="0"/>
                <a:ea typeface="Calibri" panose="020F0502020204030204" pitchFamily="34" charset="0"/>
                <a:cs typeface="Times New Roman" panose="02020603050405020304" pitchFamily="18" charset="0"/>
              </a:rPr>
              <a:t>otre AME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b="1" dirty="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E</a:t>
            </a:r>
            <a:r>
              <a:rPr lang="fr-FR" sz="1800" dirty="0">
                <a:effectLst/>
                <a:latin typeface="Comic Sans MS" panose="030F0702030302020204" pitchFamily="66" charset="0"/>
                <a:ea typeface="Calibri" panose="020F0502020204030204" pitchFamily="34" charset="0"/>
                <a:cs typeface="Times New Roman" panose="02020603050405020304" pitchFamily="18" charset="0"/>
              </a:rPr>
              <a:t>st fantastique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10" name="ZoneTexte 9">
            <a:extLst>
              <a:ext uri="{FF2B5EF4-FFF2-40B4-BE49-F238E27FC236}">
                <a16:creationId xmlns:a16="http://schemas.microsoft.com/office/drawing/2014/main" xmlns="" id="{BA02AC0D-573B-467B-9CFF-E9597414A784}"/>
              </a:ext>
            </a:extLst>
          </p:cNvPr>
          <p:cNvSpPr txBox="1"/>
          <p:nvPr/>
        </p:nvSpPr>
        <p:spPr>
          <a:xfrm>
            <a:off x="7268066" y="1355521"/>
            <a:ext cx="3271101" cy="5248168"/>
          </a:xfrm>
          <a:prstGeom prst="rect">
            <a:avLst/>
          </a:prstGeom>
          <a:noFill/>
        </p:spPr>
        <p:txBody>
          <a:bodyPr wrap="square" rtlCol="0">
            <a:spAutoFit/>
          </a:bodyPr>
          <a:lstStyle/>
          <a:p>
            <a:pPr>
              <a:lnSpc>
                <a:spcPct val="107000"/>
              </a:lnSpc>
              <a:spcAft>
                <a:spcPts val="800"/>
              </a:spcAft>
            </a:pPr>
            <a:r>
              <a:rPr lang="fr-FR" sz="2400" b="1" dirty="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E</a:t>
            </a:r>
            <a:r>
              <a:rPr lang="fr-FR" sz="1800" dirty="0">
                <a:effectLst/>
                <a:latin typeface="Comic Sans MS" panose="030F0702030302020204" pitchFamily="66" charset="0"/>
                <a:ea typeface="Calibri" panose="020F0502020204030204" pitchFamily="34" charset="0"/>
                <a:cs typeface="Times New Roman" panose="02020603050405020304" pitchFamily="18" charset="0"/>
              </a:rPr>
              <a:t>couter la mer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b="1" dirty="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D</a:t>
            </a:r>
            <a:r>
              <a:rPr lang="fr-FR" sz="1800" dirty="0">
                <a:effectLst/>
                <a:latin typeface="Comic Sans MS" panose="030F0702030302020204" pitchFamily="66" charset="0"/>
                <a:ea typeface="Calibri" panose="020F0502020204030204" pitchFamily="34" charset="0"/>
                <a:cs typeface="Times New Roman" panose="02020603050405020304" pitchFamily="18" charset="0"/>
              </a:rPr>
              <a:t>éfendre la nature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b="1" dirty="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U</a:t>
            </a:r>
            <a:r>
              <a:rPr lang="fr-FR" sz="1800" dirty="0">
                <a:effectLst/>
                <a:latin typeface="Comic Sans MS" panose="030F0702030302020204" pitchFamily="66" charset="0"/>
                <a:ea typeface="Calibri" panose="020F0502020204030204" pitchFamily="34" charset="0"/>
                <a:cs typeface="Times New Roman" panose="02020603050405020304" pitchFamily="18" charset="0"/>
              </a:rPr>
              <a:t>nir nos forces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b="1" dirty="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C</a:t>
            </a:r>
            <a:r>
              <a:rPr lang="fr-FR" sz="1800" dirty="0">
                <a:effectLst/>
                <a:latin typeface="Comic Sans MS" panose="030F0702030302020204" pitchFamily="66" charset="0"/>
                <a:ea typeface="Calibri" panose="020F0502020204030204" pitchFamily="34" charset="0"/>
                <a:cs typeface="Times New Roman" panose="02020603050405020304" pitchFamily="18" charset="0"/>
              </a:rPr>
              <a:t>hanger nos habitudes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b="1" dirty="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A</a:t>
            </a:r>
            <a:r>
              <a:rPr lang="fr-FR" sz="1800" dirty="0">
                <a:effectLst/>
                <a:latin typeface="Comic Sans MS" panose="030F0702030302020204" pitchFamily="66" charset="0"/>
                <a:ea typeface="Calibri" panose="020F0502020204030204" pitchFamily="34" charset="0"/>
                <a:cs typeface="Times New Roman" panose="02020603050405020304" pitchFamily="18" charset="0"/>
              </a:rPr>
              <a:t>voir des projets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b="1" dirty="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T</a:t>
            </a:r>
            <a:r>
              <a:rPr lang="fr-FR" sz="1800" dirty="0">
                <a:effectLst/>
                <a:latin typeface="Comic Sans MS" panose="030F0702030302020204" pitchFamily="66" charset="0"/>
                <a:ea typeface="Calibri" panose="020F0502020204030204" pitchFamily="34" charset="0"/>
                <a:cs typeface="Times New Roman" panose="02020603050405020304" pitchFamily="18" charset="0"/>
              </a:rPr>
              <a:t>rouver des idées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b="1" dirty="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I</a:t>
            </a:r>
            <a:r>
              <a:rPr lang="fr-FR" sz="1800" dirty="0">
                <a:effectLst/>
                <a:latin typeface="Comic Sans MS" panose="030F0702030302020204" pitchFamily="66" charset="0"/>
                <a:ea typeface="Calibri" panose="020F0502020204030204" pitchFamily="34" charset="0"/>
                <a:cs typeface="Times New Roman" panose="02020603050405020304" pitchFamily="18" charset="0"/>
              </a:rPr>
              <a:t>nnover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b="1" dirty="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V</a:t>
            </a:r>
            <a:r>
              <a:rPr lang="fr-FR" sz="1800" dirty="0">
                <a:effectLst/>
                <a:latin typeface="Comic Sans MS" panose="030F0702030302020204" pitchFamily="66" charset="0"/>
                <a:ea typeface="Calibri" panose="020F0502020204030204" pitchFamily="34" charset="0"/>
                <a:cs typeface="Times New Roman" panose="02020603050405020304" pitchFamily="18" charset="0"/>
              </a:rPr>
              <a:t>ive l’AME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b="1" dirty="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E</a:t>
            </a:r>
            <a:r>
              <a:rPr lang="fr-FR" sz="1800" dirty="0">
                <a:effectLst/>
                <a:latin typeface="Comic Sans MS" panose="030F0702030302020204" pitchFamily="66" charset="0"/>
                <a:ea typeface="Calibri" panose="020F0502020204030204" pitchFamily="34" charset="0"/>
                <a:cs typeface="Times New Roman" panose="02020603050405020304" pitchFamily="18" charset="0"/>
              </a:rPr>
              <a:t>lèves de CM1 de Propriano</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pic>
        <p:nvPicPr>
          <p:cNvPr id="5" name="Image 4">
            <a:extLst>
              <a:ext uri="{FF2B5EF4-FFF2-40B4-BE49-F238E27FC236}">
                <a16:creationId xmlns:a16="http://schemas.microsoft.com/office/drawing/2014/main" xmlns="" id="{1336420C-FAC6-41FE-8757-C61A54B7ED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243" y="4905621"/>
            <a:ext cx="1825002" cy="1368752"/>
          </a:xfrm>
          <a:prstGeom prst="rect">
            <a:avLst/>
          </a:prstGeom>
        </p:spPr>
      </p:pic>
      <p:pic>
        <p:nvPicPr>
          <p:cNvPr id="6" name="Image 5">
            <a:extLst>
              <a:ext uri="{FF2B5EF4-FFF2-40B4-BE49-F238E27FC236}">
                <a16:creationId xmlns:a16="http://schemas.microsoft.com/office/drawing/2014/main" xmlns="" id="{7DC7C735-7D94-4441-889C-53D593DED4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28" y="450689"/>
            <a:ext cx="1935438" cy="1451579"/>
          </a:xfrm>
          <a:prstGeom prst="rect">
            <a:avLst/>
          </a:prstGeom>
        </p:spPr>
      </p:pic>
      <p:pic>
        <p:nvPicPr>
          <p:cNvPr id="7" name="Image 6">
            <a:extLst>
              <a:ext uri="{FF2B5EF4-FFF2-40B4-BE49-F238E27FC236}">
                <a16:creationId xmlns:a16="http://schemas.microsoft.com/office/drawing/2014/main" xmlns="" id="{B897E3A8-2A99-4583-B045-C1A0FC3389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6189" y="934122"/>
            <a:ext cx="2215972" cy="1661979"/>
          </a:xfrm>
          <a:prstGeom prst="rect">
            <a:avLst/>
          </a:prstGeom>
        </p:spPr>
      </p:pic>
      <p:pic>
        <p:nvPicPr>
          <p:cNvPr id="11" name="Image 10">
            <a:extLst>
              <a:ext uri="{FF2B5EF4-FFF2-40B4-BE49-F238E27FC236}">
                <a16:creationId xmlns:a16="http://schemas.microsoft.com/office/drawing/2014/main" xmlns="" id="{CEC98401-588F-4373-A159-6AA99806AD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58282" y="3485674"/>
            <a:ext cx="1893263" cy="1419947"/>
          </a:xfrm>
          <a:prstGeom prst="rect">
            <a:avLst/>
          </a:prstGeom>
        </p:spPr>
      </p:pic>
      <p:sp>
        <p:nvSpPr>
          <p:cNvPr id="2" name="ZoneTexte 1"/>
          <p:cNvSpPr txBox="1"/>
          <p:nvPr/>
        </p:nvSpPr>
        <p:spPr>
          <a:xfrm>
            <a:off x="2637628" y="230303"/>
            <a:ext cx="6636119" cy="1158266"/>
          </a:xfrm>
          <a:prstGeom prst="rect">
            <a:avLst/>
          </a:prstGeom>
          <a:noFill/>
        </p:spPr>
        <p:txBody>
          <a:bodyPr wrap="square" rtlCol="0">
            <a:spAutoFit/>
          </a:bodyPr>
          <a:lstStyle/>
          <a:p>
            <a:endParaRPr lang="fr-FR" dirty="0" smtClean="0">
              <a:latin typeface="Comic Sans MS" panose="030F0702030302020204" pitchFamily="66" charset="0"/>
            </a:endParaRPr>
          </a:p>
          <a:p>
            <a:pPr marL="228600" lvl="0" indent="-182880" defTabSz="914400">
              <a:lnSpc>
                <a:spcPct val="90000"/>
              </a:lnSpc>
              <a:spcBef>
                <a:spcPts val="1400"/>
              </a:spcBef>
              <a:buClr>
                <a:srgbClr val="DF5327"/>
              </a:buClr>
              <a:buSzPct val="80000"/>
              <a:buFont typeface="Corbel" pitchFamily="34" charset="0"/>
              <a:buChar char="•"/>
            </a:pPr>
            <a:r>
              <a:rPr lang="fr-FR" sz="2400" dirty="0" smtClean="0">
                <a:solidFill>
                  <a:srgbClr val="DF5327"/>
                </a:solidFill>
                <a:latin typeface="Comic Sans MS" panose="030F0702030302020204" pitchFamily="66" charset="0"/>
              </a:rPr>
              <a:t>Production </a:t>
            </a:r>
            <a:r>
              <a:rPr lang="fr-FR" sz="2400" dirty="0">
                <a:solidFill>
                  <a:srgbClr val="DF5327"/>
                </a:solidFill>
                <a:latin typeface="Comic Sans MS" panose="030F0702030302020204" pitchFamily="66" charset="0"/>
              </a:rPr>
              <a:t>d’un acrostiche pour le panneau.</a:t>
            </a:r>
          </a:p>
          <a:p>
            <a:endParaRPr lang="fr-FR" dirty="0"/>
          </a:p>
        </p:txBody>
      </p:sp>
    </p:spTree>
    <p:extLst>
      <p:ext uri="{BB962C8B-B14F-4D97-AF65-F5344CB8AC3E}">
        <p14:creationId xmlns:p14="http://schemas.microsoft.com/office/powerpoint/2010/main" val="4187787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1360565-F3F7-4146-9C7A-433A04C86145}"/>
              </a:ext>
            </a:extLst>
          </p:cNvPr>
          <p:cNvSpPr>
            <a:spLocks noGrp="1"/>
          </p:cNvSpPr>
          <p:nvPr>
            <p:ph type="title"/>
          </p:nvPr>
        </p:nvSpPr>
        <p:spPr>
          <a:xfrm>
            <a:off x="1143000" y="609600"/>
            <a:ext cx="9875520" cy="879835"/>
          </a:xfrm>
        </p:spPr>
        <p:txBody>
          <a:bodyPr/>
          <a:lstStyle/>
          <a:p>
            <a:r>
              <a:rPr lang="fr-FR" dirty="0" smtClean="0">
                <a:latin typeface="Comic Sans MS" panose="030F0702030302020204" pitchFamily="66" charset="0"/>
              </a:rPr>
              <a:t>Actions à venir</a:t>
            </a:r>
            <a:endParaRPr lang="fr-FR" dirty="0">
              <a:latin typeface="Comic Sans MS" panose="030F0702030302020204" pitchFamily="66" charset="0"/>
            </a:endParaRPr>
          </a:p>
        </p:txBody>
      </p:sp>
      <p:sp>
        <p:nvSpPr>
          <p:cNvPr id="3" name="Espace réservé du contenu 2">
            <a:extLst>
              <a:ext uri="{FF2B5EF4-FFF2-40B4-BE49-F238E27FC236}">
                <a16:creationId xmlns:a16="http://schemas.microsoft.com/office/drawing/2014/main" xmlns="" id="{5717C076-C6E6-4DCC-8048-668C291A3962}"/>
              </a:ext>
            </a:extLst>
          </p:cNvPr>
          <p:cNvSpPr>
            <a:spLocks noGrp="1"/>
          </p:cNvSpPr>
          <p:nvPr>
            <p:ph idx="1"/>
          </p:nvPr>
        </p:nvSpPr>
        <p:spPr>
          <a:xfrm>
            <a:off x="2361063" y="1910687"/>
            <a:ext cx="9296253" cy="4606565"/>
          </a:xfrm>
        </p:spPr>
        <p:txBody>
          <a:bodyPr>
            <a:normAutofit/>
          </a:bodyPr>
          <a:lstStyle/>
          <a:p>
            <a:pPr algn="just">
              <a:lnSpc>
                <a:spcPct val="120000"/>
              </a:lnSpc>
            </a:pPr>
            <a:r>
              <a:rPr lang="fr-FR" sz="2400" dirty="0">
                <a:solidFill>
                  <a:schemeClr val="tx1">
                    <a:lumMod val="65000"/>
                    <a:lumOff val="35000"/>
                  </a:schemeClr>
                </a:solidFill>
                <a:latin typeface="Comic Sans MS" panose="030F0702030302020204" pitchFamily="66" charset="0"/>
              </a:rPr>
              <a:t>Découverte du </a:t>
            </a:r>
            <a:r>
              <a:rPr lang="fr-FR" sz="2400" dirty="0">
                <a:latin typeface="Comic Sans MS" panose="030F0702030302020204" pitchFamily="66" charset="0"/>
              </a:rPr>
              <a:t>site du </a:t>
            </a:r>
            <a:r>
              <a:rPr lang="fr-FR" sz="2400" dirty="0" err="1">
                <a:latin typeface="Comic Sans MS" panose="030F0702030302020204" pitchFamily="66" charset="0"/>
              </a:rPr>
              <a:t>Ricantu</a:t>
            </a:r>
            <a:r>
              <a:rPr lang="fr-FR" sz="2400" dirty="0">
                <a:solidFill>
                  <a:schemeClr val="tx1">
                    <a:lumMod val="65000"/>
                    <a:lumOff val="35000"/>
                  </a:schemeClr>
                </a:solidFill>
                <a:latin typeface="Comic Sans MS" panose="030F0702030302020204" pitchFamily="66" charset="0"/>
              </a:rPr>
              <a:t> (commune d’Ajaccio</a:t>
            </a:r>
            <a:r>
              <a:rPr lang="fr-FR" sz="2400" dirty="0" smtClean="0">
                <a:solidFill>
                  <a:schemeClr val="tx1">
                    <a:lumMod val="65000"/>
                    <a:lumOff val="35000"/>
                  </a:schemeClr>
                </a:solidFill>
                <a:latin typeface="Comic Sans MS" panose="030F0702030302020204" pitchFamily="66" charset="0"/>
              </a:rPr>
              <a:t>) : </a:t>
            </a:r>
            <a:r>
              <a:rPr lang="fr-FR" sz="2400" dirty="0">
                <a:solidFill>
                  <a:schemeClr val="tx1">
                    <a:lumMod val="65000"/>
                    <a:lumOff val="35000"/>
                  </a:schemeClr>
                </a:solidFill>
                <a:latin typeface="Comic Sans MS" panose="030F0702030302020204" pitchFamily="66" charset="0"/>
              </a:rPr>
              <a:t>découverte des aménagements, inventaire floristique, initiation au protocole de suivi scientifique de l’escargot corse (espèce endémique</a:t>
            </a:r>
            <a:r>
              <a:rPr lang="fr-FR" sz="2400" dirty="0" smtClean="0">
                <a:solidFill>
                  <a:schemeClr val="tx1">
                    <a:lumMod val="65000"/>
                    <a:lumOff val="35000"/>
                  </a:schemeClr>
                </a:solidFill>
                <a:latin typeface="Comic Sans MS" panose="030F0702030302020204" pitchFamily="66" charset="0"/>
              </a:rPr>
              <a:t>).</a:t>
            </a:r>
          </a:p>
          <a:p>
            <a:pPr algn="just">
              <a:lnSpc>
                <a:spcPct val="120000"/>
              </a:lnSpc>
            </a:pPr>
            <a:endParaRPr lang="fr-FR" sz="2400" dirty="0">
              <a:solidFill>
                <a:schemeClr val="tx1">
                  <a:lumMod val="65000"/>
                  <a:lumOff val="35000"/>
                </a:schemeClr>
              </a:solidFill>
              <a:latin typeface="Comic Sans MS" panose="030F0702030302020204" pitchFamily="66" charset="0"/>
            </a:endParaRPr>
          </a:p>
          <a:p>
            <a:pPr algn="just">
              <a:lnSpc>
                <a:spcPct val="120000"/>
              </a:lnSpc>
            </a:pPr>
            <a:r>
              <a:rPr lang="fr-FR" sz="2400" dirty="0">
                <a:solidFill>
                  <a:schemeClr val="tx1">
                    <a:lumMod val="65000"/>
                    <a:lumOff val="35000"/>
                  </a:schemeClr>
                </a:solidFill>
                <a:latin typeface="Comic Sans MS" panose="030F0702030302020204" pitchFamily="66" charset="0"/>
              </a:rPr>
              <a:t>Sortie sur le </a:t>
            </a:r>
            <a:r>
              <a:rPr lang="fr-FR" sz="2400" dirty="0">
                <a:latin typeface="Comic Sans MS" panose="030F0702030302020204" pitchFamily="66" charset="0"/>
              </a:rPr>
              <a:t>site de </a:t>
            </a:r>
            <a:r>
              <a:rPr lang="fr-FR" sz="2400" dirty="0" err="1">
                <a:latin typeface="Comic Sans MS" panose="030F0702030302020204" pitchFamily="66" charset="0"/>
              </a:rPr>
              <a:t>Capu</a:t>
            </a:r>
            <a:r>
              <a:rPr lang="fr-FR" sz="2400" dirty="0">
                <a:latin typeface="Comic Sans MS" panose="030F0702030302020204" pitchFamily="66" charset="0"/>
              </a:rPr>
              <a:t> </a:t>
            </a:r>
            <a:r>
              <a:rPr lang="fr-FR" sz="2400" dirty="0" err="1" smtClean="0">
                <a:latin typeface="Comic Sans MS" panose="030F0702030302020204" pitchFamily="66" charset="0"/>
              </a:rPr>
              <a:t>laurosu</a:t>
            </a:r>
            <a:r>
              <a:rPr lang="fr-FR" sz="2400" dirty="0" smtClean="0">
                <a:latin typeface="Comic Sans MS" panose="030F0702030302020204" pitchFamily="66" charset="0"/>
              </a:rPr>
              <a:t> </a:t>
            </a:r>
            <a:r>
              <a:rPr lang="fr-FR" sz="2400" dirty="0">
                <a:solidFill>
                  <a:schemeClr val="tx1">
                    <a:lumMod val="65000"/>
                    <a:lumOff val="35000"/>
                  </a:schemeClr>
                </a:solidFill>
                <a:latin typeface="Comic Sans MS" panose="030F0702030302020204" pitchFamily="66" charset="0"/>
              </a:rPr>
              <a:t>: inventaire et cartographie de la plante </a:t>
            </a:r>
            <a:r>
              <a:rPr lang="fr-FR" sz="2400" i="1" dirty="0" err="1">
                <a:solidFill>
                  <a:schemeClr val="tx1">
                    <a:lumMod val="65000"/>
                    <a:lumOff val="35000"/>
                  </a:schemeClr>
                </a:solidFill>
                <a:latin typeface="Comic Sans MS" panose="030F0702030302020204" pitchFamily="66" charset="0"/>
              </a:rPr>
              <a:t>Anchusa</a:t>
            </a:r>
            <a:r>
              <a:rPr lang="fr-FR" sz="2400" i="1" dirty="0">
                <a:solidFill>
                  <a:schemeClr val="tx1">
                    <a:lumMod val="65000"/>
                    <a:lumOff val="35000"/>
                  </a:schemeClr>
                </a:solidFill>
                <a:latin typeface="Comic Sans MS" panose="030F0702030302020204" pitchFamily="66" charset="0"/>
              </a:rPr>
              <a:t> crispa</a:t>
            </a:r>
            <a:r>
              <a:rPr lang="fr-FR" sz="2400" dirty="0">
                <a:solidFill>
                  <a:schemeClr val="tx1">
                    <a:lumMod val="65000"/>
                    <a:lumOff val="35000"/>
                  </a:schemeClr>
                </a:solidFill>
                <a:latin typeface="Comic Sans MS" panose="030F0702030302020204" pitchFamily="66" charset="0"/>
              </a:rPr>
              <a:t>, prise de photos, repérages et géolocalisation des emplacements des futures barrières de </a:t>
            </a:r>
            <a:r>
              <a:rPr lang="fr-FR" sz="2400" dirty="0" smtClean="0">
                <a:solidFill>
                  <a:schemeClr val="tx1">
                    <a:lumMod val="65000"/>
                    <a:lumOff val="35000"/>
                  </a:schemeClr>
                </a:solidFill>
                <a:latin typeface="Comic Sans MS" panose="030F0702030302020204" pitchFamily="66" charset="0"/>
              </a:rPr>
              <a:t>protection et des panneaux.</a:t>
            </a:r>
            <a:endParaRPr lang="fr-FR" sz="2400" dirty="0">
              <a:solidFill>
                <a:schemeClr val="tx1">
                  <a:lumMod val="65000"/>
                  <a:lumOff val="35000"/>
                </a:schemeClr>
              </a:solidFill>
              <a:latin typeface="Comic Sans MS" panose="030F0702030302020204" pitchFamily="66" charset="0"/>
            </a:endParaRPr>
          </a:p>
        </p:txBody>
      </p:sp>
      <p:sp>
        <p:nvSpPr>
          <p:cNvPr id="4" name="ZoneTexte 3"/>
          <p:cNvSpPr txBox="1"/>
          <p:nvPr/>
        </p:nvSpPr>
        <p:spPr>
          <a:xfrm>
            <a:off x="586854" y="1910687"/>
            <a:ext cx="1774209" cy="461665"/>
          </a:xfrm>
          <a:prstGeom prst="rect">
            <a:avLst/>
          </a:prstGeom>
          <a:noFill/>
        </p:spPr>
        <p:txBody>
          <a:bodyPr wrap="square" rtlCol="0">
            <a:spAutoFit/>
          </a:bodyPr>
          <a:lstStyle/>
          <a:p>
            <a:r>
              <a:rPr lang="fr-FR" sz="2400" dirty="0" smtClean="0">
                <a:solidFill>
                  <a:schemeClr val="accent1"/>
                </a:solidFill>
                <a:latin typeface="Comic Sans MS" panose="030F0702030302020204" pitchFamily="66" charset="0"/>
              </a:rPr>
              <a:t>8 avril</a:t>
            </a:r>
            <a:endParaRPr lang="fr-FR" sz="2400" dirty="0">
              <a:solidFill>
                <a:schemeClr val="accent1"/>
              </a:solidFill>
              <a:latin typeface="Comic Sans MS" panose="030F0702030302020204" pitchFamily="66" charset="0"/>
            </a:endParaRPr>
          </a:p>
        </p:txBody>
      </p:sp>
      <p:sp>
        <p:nvSpPr>
          <p:cNvPr id="5" name="ZoneTexte 4"/>
          <p:cNvSpPr txBox="1"/>
          <p:nvPr/>
        </p:nvSpPr>
        <p:spPr>
          <a:xfrm>
            <a:off x="696036" y="4421875"/>
            <a:ext cx="1665027" cy="461665"/>
          </a:xfrm>
          <a:prstGeom prst="rect">
            <a:avLst/>
          </a:prstGeom>
          <a:noFill/>
        </p:spPr>
        <p:txBody>
          <a:bodyPr wrap="square" rtlCol="0">
            <a:spAutoFit/>
          </a:bodyPr>
          <a:lstStyle/>
          <a:p>
            <a:r>
              <a:rPr lang="fr-FR" sz="2400" dirty="0" smtClean="0">
                <a:solidFill>
                  <a:schemeClr val="accent1"/>
                </a:solidFill>
                <a:latin typeface="Comic Sans MS" panose="030F0702030302020204" pitchFamily="66" charset="0"/>
              </a:rPr>
              <a:t>11 avril</a:t>
            </a:r>
            <a:endParaRPr lang="fr-FR" sz="2400"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2331913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79176" y="627797"/>
            <a:ext cx="9212238" cy="5486400"/>
          </a:xfrm>
        </p:spPr>
        <p:txBody>
          <a:bodyPr>
            <a:normAutofit fontScale="62500" lnSpcReduction="20000"/>
          </a:bodyPr>
          <a:lstStyle/>
          <a:p>
            <a:pPr algn="just">
              <a:lnSpc>
                <a:spcPct val="120000"/>
              </a:lnSpc>
            </a:pPr>
            <a:r>
              <a:rPr lang="fr-FR" sz="3800" dirty="0">
                <a:solidFill>
                  <a:schemeClr val="tx1">
                    <a:lumMod val="65000"/>
                    <a:lumOff val="35000"/>
                  </a:schemeClr>
                </a:solidFill>
                <a:latin typeface="Comic Sans MS" panose="030F0702030302020204" pitchFamily="66" charset="0"/>
              </a:rPr>
              <a:t>Journée en pirogue sur le </a:t>
            </a:r>
            <a:r>
              <a:rPr lang="fr-FR" sz="3800" dirty="0" err="1">
                <a:solidFill>
                  <a:schemeClr val="tx1">
                    <a:lumMod val="65000"/>
                    <a:lumOff val="35000"/>
                  </a:schemeClr>
                </a:solidFill>
                <a:latin typeface="Comic Sans MS" panose="030F0702030302020204" pitchFamily="66" charset="0"/>
              </a:rPr>
              <a:t>Stabiacciu</a:t>
            </a:r>
            <a:r>
              <a:rPr lang="fr-FR" sz="3800" dirty="0">
                <a:solidFill>
                  <a:schemeClr val="tx1">
                    <a:lumMod val="65000"/>
                    <a:lumOff val="35000"/>
                  </a:schemeClr>
                </a:solidFill>
                <a:latin typeface="Comic Sans MS" panose="030F0702030302020204" pitchFamily="66" charset="0"/>
              </a:rPr>
              <a:t> </a:t>
            </a:r>
            <a:r>
              <a:rPr lang="fr-FR" sz="3800" dirty="0" smtClean="0">
                <a:solidFill>
                  <a:schemeClr val="tx1">
                    <a:lumMod val="65000"/>
                    <a:lumOff val="35000"/>
                  </a:schemeClr>
                </a:solidFill>
                <a:latin typeface="Comic Sans MS" panose="030F0702030302020204" pitchFamily="66" charset="0"/>
              </a:rPr>
              <a:t>(commune </a:t>
            </a:r>
            <a:r>
              <a:rPr lang="fr-FR" sz="3800" dirty="0">
                <a:solidFill>
                  <a:schemeClr val="tx1">
                    <a:lumMod val="65000"/>
                    <a:lumOff val="35000"/>
                  </a:schemeClr>
                </a:solidFill>
                <a:latin typeface="Comic Sans MS" panose="030F0702030302020204" pitchFamily="66" charset="0"/>
              </a:rPr>
              <a:t>de Porto-Vecchio) : inventaire faunistique et floristique, débat sur les enjeux de la préservation d’un espace naturel sensible (</a:t>
            </a:r>
            <a:r>
              <a:rPr lang="fr-FR" sz="3800" dirty="0">
                <a:latin typeface="Comic Sans MS" panose="030F0702030302020204" pitchFamily="66" charset="0"/>
              </a:rPr>
              <a:t>embouchure du </a:t>
            </a:r>
            <a:r>
              <a:rPr lang="fr-FR" sz="3800" dirty="0" err="1">
                <a:latin typeface="Comic Sans MS" panose="030F0702030302020204" pitchFamily="66" charset="0"/>
              </a:rPr>
              <a:t>Stabiacciu</a:t>
            </a:r>
            <a:r>
              <a:rPr lang="fr-FR" sz="3800" dirty="0">
                <a:solidFill>
                  <a:schemeClr val="tx1">
                    <a:lumMod val="65000"/>
                    <a:lumOff val="35000"/>
                  </a:schemeClr>
                </a:solidFill>
                <a:latin typeface="Comic Sans MS" panose="030F0702030302020204" pitchFamily="66" charset="0"/>
              </a:rPr>
              <a:t>/embouchure du </a:t>
            </a:r>
            <a:r>
              <a:rPr lang="fr-FR" sz="3800" dirty="0" err="1">
                <a:solidFill>
                  <a:schemeClr val="tx1">
                    <a:lumMod val="65000"/>
                    <a:lumOff val="35000"/>
                  </a:schemeClr>
                </a:solidFill>
                <a:latin typeface="Comic Sans MS" panose="030F0702030302020204" pitchFamily="66" charset="0"/>
              </a:rPr>
              <a:t>Rizzanese</a:t>
            </a:r>
            <a:r>
              <a:rPr lang="fr-FR" sz="3800" dirty="0">
                <a:solidFill>
                  <a:schemeClr val="tx1">
                    <a:lumMod val="65000"/>
                    <a:lumOff val="35000"/>
                  </a:schemeClr>
                </a:solidFill>
                <a:latin typeface="Comic Sans MS" panose="030F0702030302020204" pitchFamily="66" charset="0"/>
              </a:rPr>
              <a:t> sur le site de l’Aire Marine Educative</a:t>
            </a:r>
            <a:r>
              <a:rPr lang="fr-FR" sz="3800" dirty="0" smtClean="0">
                <a:solidFill>
                  <a:schemeClr val="tx1">
                    <a:lumMod val="65000"/>
                    <a:lumOff val="35000"/>
                  </a:schemeClr>
                </a:solidFill>
                <a:latin typeface="Comic Sans MS" panose="030F0702030302020204" pitchFamily="66" charset="0"/>
              </a:rPr>
              <a:t>).</a:t>
            </a:r>
          </a:p>
          <a:p>
            <a:pPr marL="45720" indent="0" algn="just">
              <a:lnSpc>
                <a:spcPct val="120000"/>
              </a:lnSpc>
              <a:buNone/>
            </a:pPr>
            <a:endParaRPr lang="fr-FR" sz="3800" dirty="0" smtClean="0">
              <a:solidFill>
                <a:schemeClr val="tx1">
                  <a:lumMod val="65000"/>
                  <a:lumOff val="35000"/>
                </a:schemeClr>
              </a:solidFill>
              <a:latin typeface="Comic Sans MS" panose="030F0702030302020204" pitchFamily="66" charset="0"/>
            </a:endParaRPr>
          </a:p>
          <a:p>
            <a:pPr algn="just">
              <a:lnSpc>
                <a:spcPct val="120000"/>
              </a:lnSpc>
              <a:buFontTx/>
              <a:buChar char="-"/>
            </a:pPr>
            <a:r>
              <a:rPr lang="fr-FR" sz="3800" dirty="0">
                <a:latin typeface="Comic Sans MS" panose="030F0702030302020204" pitchFamily="66" charset="0"/>
              </a:rPr>
              <a:t>R</a:t>
            </a:r>
            <a:r>
              <a:rPr lang="fr-FR" sz="3800" dirty="0" smtClean="0">
                <a:latin typeface="Comic Sans MS" panose="030F0702030302020204" pitchFamily="66" charset="0"/>
              </a:rPr>
              <a:t>éalisation </a:t>
            </a:r>
            <a:r>
              <a:rPr lang="fr-FR" sz="3800" dirty="0">
                <a:latin typeface="Comic Sans MS" panose="030F0702030302020204" pitchFamily="66" charset="0"/>
              </a:rPr>
              <a:t>et installation des panneaux</a:t>
            </a:r>
            <a:r>
              <a:rPr lang="fr-FR" sz="3800" dirty="0">
                <a:solidFill>
                  <a:schemeClr val="tx1">
                    <a:lumMod val="65000"/>
                    <a:lumOff val="35000"/>
                  </a:schemeClr>
                </a:solidFill>
                <a:latin typeface="Comic Sans MS" panose="030F0702030302020204" pitchFamily="66" charset="0"/>
              </a:rPr>
              <a:t> après avis et accord du Conservatoire du </a:t>
            </a:r>
            <a:r>
              <a:rPr lang="fr-FR" sz="3800" dirty="0" smtClean="0">
                <a:solidFill>
                  <a:schemeClr val="tx1">
                    <a:lumMod val="65000"/>
                    <a:lumOff val="35000"/>
                  </a:schemeClr>
                </a:solidFill>
                <a:latin typeface="Comic Sans MS" panose="030F0702030302020204" pitchFamily="66" charset="0"/>
              </a:rPr>
              <a:t>Littoral</a:t>
            </a:r>
            <a:r>
              <a:rPr lang="fr-FR" sz="3800" dirty="0">
                <a:solidFill>
                  <a:schemeClr val="tx1">
                    <a:lumMod val="65000"/>
                    <a:lumOff val="35000"/>
                  </a:schemeClr>
                </a:solidFill>
                <a:latin typeface="Comic Sans MS" panose="030F0702030302020204" pitchFamily="66" charset="0"/>
              </a:rPr>
              <a:t>, de la Collectivité de Corse et de la mairie de </a:t>
            </a:r>
            <a:r>
              <a:rPr lang="fr-FR" sz="3800" dirty="0" err="1" smtClean="0">
                <a:solidFill>
                  <a:schemeClr val="tx1">
                    <a:lumMod val="65000"/>
                    <a:lumOff val="35000"/>
                  </a:schemeClr>
                </a:solidFill>
                <a:latin typeface="Comic Sans MS" panose="030F0702030302020204" pitchFamily="66" charset="0"/>
              </a:rPr>
              <a:t>Propriano</a:t>
            </a:r>
            <a:r>
              <a:rPr lang="fr-FR" sz="3800" dirty="0" smtClean="0">
                <a:solidFill>
                  <a:schemeClr val="tx1">
                    <a:lumMod val="65000"/>
                    <a:lumOff val="35000"/>
                  </a:schemeClr>
                </a:solidFill>
                <a:latin typeface="Comic Sans MS" panose="030F0702030302020204" pitchFamily="66" charset="0"/>
              </a:rPr>
              <a:t>,</a:t>
            </a:r>
          </a:p>
          <a:p>
            <a:pPr algn="just">
              <a:lnSpc>
                <a:spcPct val="120000"/>
              </a:lnSpc>
              <a:buFontTx/>
              <a:buChar char="-"/>
            </a:pPr>
            <a:r>
              <a:rPr lang="fr-FR" sz="3800" dirty="0">
                <a:latin typeface="Comic Sans MS" panose="030F0702030302020204" pitchFamily="66" charset="0"/>
              </a:rPr>
              <a:t>a</a:t>
            </a:r>
            <a:r>
              <a:rPr lang="fr-FR" sz="3800" dirty="0" smtClean="0">
                <a:latin typeface="Comic Sans MS" panose="030F0702030302020204" pitchFamily="66" charset="0"/>
              </a:rPr>
              <a:t>ménagements</a:t>
            </a:r>
            <a:r>
              <a:rPr lang="fr-FR" sz="3800" dirty="0" smtClean="0">
                <a:solidFill>
                  <a:schemeClr val="tx1">
                    <a:lumMod val="65000"/>
                    <a:lumOff val="35000"/>
                  </a:schemeClr>
                </a:solidFill>
                <a:latin typeface="Comic Sans MS" panose="030F0702030302020204" pitchFamily="66" charset="0"/>
              </a:rPr>
              <a:t> </a:t>
            </a:r>
            <a:r>
              <a:rPr lang="fr-FR" sz="3800" dirty="0">
                <a:solidFill>
                  <a:schemeClr val="tx1">
                    <a:lumMod val="65000"/>
                    <a:lumOff val="35000"/>
                  </a:schemeClr>
                </a:solidFill>
                <a:latin typeface="Comic Sans MS" panose="030F0702030302020204" pitchFamily="66" charset="0"/>
              </a:rPr>
              <a:t>pour la préservation de la plante endémique protégée </a:t>
            </a:r>
            <a:r>
              <a:rPr lang="fr-FR" sz="3800" i="1" dirty="0" err="1">
                <a:solidFill>
                  <a:schemeClr val="tx1">
                    <a:lumMod val="65000"/>
                    <a:lumOff val="35000"/>
                  </a:schemeClr>
                </a:solidFill>
                <a:latin typeface="Comic Sans MS" panose="030F0702030302020204" pitchFamily="66" charset="0"/>
              </a:rPr>
              <a:t>Anchusa</a:t>
            </a:r>
            <a:r>
              <a:rPr lang="fr-FR" sz="3800" i="1" dirty="0">
                <a:solidFill>
                  <a:schemeClr val="tx1">
                    <a:lumMod val="65000"/>
                    <a:lumOff val="35000"/>
                  </a:schemeClr>
                </a:solidFill>
                <a:latin typeface="Comic Sans MS" panose="030F0702030302020204" pitchFamily="66" charset="0"/>
              </a:rPr>
              <a:t> </a:t>
            </a:r>
            <a:r>
              <a:rPr lang="fr-FR" sz="3800" i="1" dirty="0" smtClean="0">
                <a:solidFill>
                  <a:schemeClr val="tx1">
                    <a:lumMod val="65000"/>
                    <a:lumOff val="35000"/>
                  </a:schemeClr>
                </a:solidFill>
                <a:latin typeface="Comic Sans MS" panose="030F0702030302020204" pitchFamily="66" charset="0"/>
              </a:rPr>
              <a:t>crispa,</a:t>
            </a:r>
          </a:p>
          <a:p>
            <a:pPr algn="just">
              <a:lnSpc>
                <a:spcPct val="120000"/>
              </a:lnSpc>
              <a:buFontTx/>
              <a:buChar char="-"/>
            </a:pPr>
            <a:r>
              <a:rPr lang="fr-FR" sz="3800" dirty="0">
                <a:latin typeface="Comic Sans MS" panose="030F0702030302020204" pitchFamily="66" charset="0"/>
              </a:rPr>
              <a:t>m</a:t>
            </a:r>
            <a:r>
              <a:rPr lang="fr-FR" sz="3800" dirty="0" smtClean="0">
                <a:latin typeface="Comic Sans MS" panose="030F0702030302020204" pitchFamily="66" charset="0"/>
              </a:rPr>
              <a:t>édiatisation</a:t>
            </a:r>
            <a:r>
              <a:rPr lang="fr-FR" sz="3800" dirty="0" smtClean="0">
                <a:solidFill>
                  <a:schemeClr val="tx1">
                    <a:lumMod val="65000"/>
                    <a:lumOff val="35000"/>
                  </a:schemeClr>
                </a:solidFill>
                <a:latin typeface="Comic Sans MS" panose="030F0702030302020204" pitchFamily="66" charset="0"/>
              </a:rPr>
              <a:t>.</a:t>
            </a:r>
          </a:p>
          <a:p>
            <a:pPr algn="just">
              <a:lnSpc>
                <a:spcPct val="120000"/>
              </a:lnSpc>
              <a:buFontTx/>
              <a:buChar char="-"/>
            </a:pPr>
            <a:endParaRPr lang="fr-FR" sz="2400" dirty="0" smtClean="0">
              <a:latin typeface="Comic Sans MS" panose="030F0702030302020204" pitchFamily="66" charset="0"/>
            </a:endParaRPr>
          </a:p>
          <a:p>
            <a:pPr algn="just">
              <a:lnSpc>
                <a:spcPct val="120000"/>
              </a:lnSpc>
              <a:buFontTx/>
              <a:buChar char="-"/>
            </a:pPr>
            <a:endParaRPr lang="fr-FR" sz="2400" dirty="0" smtClean="0">
              <a:latin typeface="Comic Sans MS" panose="030F0702030302020204" pitchFamily="66" charset="0"/>
            </a:endParaRPr>
          </a:p>
          <a:p>
            <a:endParaRPr lang="fr-FR" sz="2600" dirty="0">
              <a:latin typeface="Comic Sans MS" panose="030F0702030302020204" pitchFamily="66" charset="0"/>
            </a:endParaRPr>
          </a:p>
          <a:p>
            <a:endParaRPr lang="fr-FR" dirty="0"/>
          </a:p>
        </p:txBody>
      </p:sp>
      <p:sp>
        <p:nvSpPr>
          <p:cNvPr id="4" name="ZoneTexte 3"/>
          <p:cNvSpPr txBox="1"/>
          <p:nvPr/>
        </p:nvSpPr>
        <p:spPr>
          <a:xfrm>
            <a:off x="614149" y="627797"/>
            <a:ext cx="1787857" cy="461665"/>
          </a:xfrm>
          <a:prstGeom prst="rect">
            <a:avLst/>
          </a:prstGeom>
          <a:noFill/>
        </p:spPr>
        <p:txBody>
          <a:bodyPr wrap="square" rtlCol="0">
            <a:spAutoFit/>
          </a:bodyPr>
          <a:lstStyle/>
          <a:p>
            <a:r>
              <a:rPr lang="fr-FR" sz="2400" dirty="0" smtClean="0">
                <a:solidFill>
                  <a:schemeClr val="accent1"/>
                </a:solidFill>
                <a:latin typeface="Comic Sans MS" panose="030F0702030302020204" pitchFamily="66" charset="0"/>
              </a:rPr>
              <a:t>23 mai</a:t>
            </a:r>
            <a:endParaRPr lang="fr-FR" sz="2400" dirty="0">
              <a:solidFill>
                <a:schemeClr val="accent1"/>
              </a:solidFill>
              <a:latin typeface="Comic Sans MS" panose="030F0702030302020204" pitchFamily="66" charset="0"/>
            </a:endParaRPr>
          </a:p>
        </p:txBody>
      </p:sp>
      <p:sp>
        <p:nvSpPr>
          <p:cNvPr id="5" name="ZoneTexte 4"/>
          <p:cNvSpPr txBox="1"/>
          <p:nvPr/>
        </p:nvSpPr>
        <p:spPr>
          <a:xfrm>
            <a:off x="709684" y="3084394"/>
            <a:ext cx="1692322" cy="461665"/>
          </a:xfrm>
          <a:prstGeom prst="rect">
            <a:avLst/>
          </a:prstGeom>
          <a:noFill/>
        </p:spPr>
        <p:txBody>
          <a:bodyPr wrap="square" rtlCol="0">
            <a:spAutoFit/>
          </a:bodyPr>
          <a:lstStyle/>
          <a:p>
            <a:r>
              <a:rPr lang="fr-FR" sz="2400" dirty="0">
                <a:solidFill>
                  <a:schemeClr val="accent1"/>
                </a:solidFill>
                <a:latin typeface="Comic Sans MS" panose="030F0702030302020204" pitchFamily="66" charset="0"/>
              </a:rPr>
              <a:t>J</a:t>
            </a:r>
            <a:r>
              <a:rPr lang="fr-FR" sz="2400" dirty="0" smtClean="0">
                <a:solidFill>
                  <a:schemeClr val="accent1"/>
                </a:solidFill>
                <a:latin typeface="Comic Sans MS" panose="030F0702030302020204" pitchFamily="66" charset="0"/>
              </a:rPr>
              <a:t>uin</a:t>
            </a:r>
            <a:endParaRPr lang="fr-FR" sz="2400"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997238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D6B1823-73DF-4FCF-B761-62618211ADB3}"/>
              </a:ext>
            </a:extLst>
          </p:cNvPr>
          <p:cNvSpPr>
            <a:spLocks noGrp="1"/>
          </p:cNvSpPr>
          <p:nvPr>
            <p:ph type="title"/>
          </p:nvPr>
        </p:nvSpPr>
        <p:spPr/>
        <p:txBody>
          <a:bodyPr/>
          <a:lstStyle/>
          <a:p>
            <a:r>
              <a:rPr lang="fr-FR" dirty="0">
                <a:solidFill>
                  <a:schemeClr val="tx1">
                    <a:lumMod val="65000"/>
                    <a:lumOff val="35000"/>
                  </a:schemeClr>
                </a:solidFill>
                <a:latin typeface="Comic Sans MS" panose="030F0702030302020204" pitchFamily="66" charset="0"/>
              </a:rPr>
              <a:t>NOUS REMERCIONS</a:t>
            </a:r>
          </a:p>
        </p:txBody>
      </p:sp>
      <p:sp>
        <p:nvSpPr>
          <p:cNvPr id="3" name="Espace réservé du contenu 2">
            <a:extLst>
              <a:ext uri="{FF2B5EF4-FFF2-40B4-BE49-F238E27FC236}">
                <a16:creationId xmlns:a16="http://schemas.microsoft.com/office/drawing/2014/main" xmlns="" id="{6BD223E3-925B-457B-B1B7-99454DB68C5F}"/>
              </a:ext>
            </a:extLst>
          </p:cNvPr>
          <p:cNvSpPr>
            <a:spLocks noGrp="1"/>
          </p:cNvSpPr>
          <p:nvPr>
            <p:ph idx="1"/>
          </p:nvPr>
        </p:nvSpPr>
        <p:spPr/>
        <p:txBody>
          <a:bodyPr/>
          <a:lstStyle/>
          <a:p>
            <a:pPr marL="45720" indent="0" algn="ctr">
              <a:lnSpc>
                <a:spcPct val="200000"/>
              </a:lnSpc>
              <a:buNone/>
            </a:pPr>
            <a:r>
              <a:rPr lang="fr-FR" dirty="0">
                <a:latin typeface="Comic Sans MS" panose="030F0702030302020204" pitchFamily="66" charset="0"/>
              </a:rPr>
              <a:t>la Collectivité de Corse pour avoir sélectionné et financé notre projet, le service Direction des Milieux Naturels pour les sorties, l’Office de l’Environnement de la Corse, la commune de Propriano, le Conservatoire du Littoral et toutes les personnes qui nous accompagnent et nous encouragent dans nos projets.</a:t>
            </a:r>
          </a:p>
        </p:txBody>
      </p:sp>
    </p:spTree>
    <p:extLst>
      <p:ext uri="{BB962C8B-B14F-4D97-AF65-F5344CB8AC3E}">
        <p14:creationId xmlns:p14="http://schemas.microsoft.com/office/powerpoint/2010/main" val="2622020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4C9E1A5-150D-4CF5-B639-21C1E8B9E345}"/>
              </a:ext>
            </a:extLst>
          </p:cNvPr>
          <p:cNvSpPr>
            <a:spLocks noGrp="1"/>
          </p:cNvSpPr>
          <p:nvPr>
            <p:ph type="title"/>
          </p:nvPr>
        </p:nvSpPr>
        <p:spPr/>
        <p:txBody>
          <a:bodyPr>
            <a:normAutofit/>
          </a:bodyPr>
          <a:lstStyle/>
          <a:p>
            <a:pPr algn="ctr"/>
            <a:r>
              <a:rPr lang="fr-FR" sz="3600" dirty="0">
                <a:latin typeface="Comic Sans MS" panose="030F0702030302020204" pitchFamily="66" charset="0"/>
              </a:rPr>
              <a:t>Nous sommes 22 élèves de CM1 engagés dans le projet. Nous nous appelons</a:t>
            </a:r>
          </a:p>
        </p:txBody>
      </p:sp>
      <p:pic>
        <p:nvPicPr>
          <p:cNvPr id="5" name="Espace réservé du contenu 4">
            <a:extLst>
              <a:ext uri="{FF2B5EF4-FFF2-40B4-BE49-F238E27FC236}">
                <a16:creationId xmlns:a16="http://schemas.microsoft.com/office/drawing/2014/main" xmlns="" id="{27B0D4BD-7049-47C6-9E88-DE680FC4F3F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4394" y="2051868"/>
            <a:ext cx="5801784" cy="4239750"/>
          </a:xfrm>
        </p:spPr>
      </p:pic>
      <p:sp>
        <p:nvSpPr>
          <p:cNvPr id="6" name="ZoneTexte 5">
            <a:extLst>
              <a:ext uri="{FF2B5EF4-FFF2-40B4-BE49-F238E27FC236}">
                <a16:creationId xmlns:a16="http://schemas.microsoft.com/office/drawing/2014/main" xmlns="" id="{D46AB67D-D36C-471E-B430-801E76C607C7}"/>
              </a:ext>
            </a:extLst>
          </p:cNvPr>
          <p:cNvSpPr txBox="1"/>
          <p:nvPr/>
        </p:nvSpPr>
        <p:spPr>
          <a:xfrm>
            <a:off x="7046466" y="2547632"/>
            <a:ext cx="4440025" cy="3539430"/>
          </a:xfrm>
          <a:prstGeom prst="rect">
            <a:avLst/>
          </a:prstGeom>
          <a:noFill/>
        </p:spPr>
        <p:txBody>
          <a:bodyPr wrap="square" rtlCol="0">
            <a:spAutoFit/>
          </a:bodyPr>
          <a:lstStyle/>
          <a:p>
            <a:pPr algn="ctr"/>
            <a:r>
              <a:rPr lang="fr-FR" sz="2800" b="1" dirty="0">
                <a:solidFill>
                  <a:schemeClr val="accent1"/>
                </a:solidFill>
                <a:latin typeface="Script MT Bold" panose="03040602040607080904" pitchFamily="66" charset="0"/>
              </a:rPr>
              <a:t>Giulia, Mohamed-Rida, </a:t>
            </a:r>
            <a:r>
              <a:rPr lang="fr-FR" sz="2800" b="1" dirty="0" err="1">
                <a:solidFill>
                  <a:schemeClr val="accent1"/>
                </a:solidFill>
                <a:latin typeface="Script MT Bold" panose="03040602040607080904" pitchFamily="66" charset="0"/>
              </a:rPr>
              <a:t>Lisandrina</a:t>
            </a:r>
            <a:r>
              <a:rPr lang="fr-FR" sz="2800" b="1" dirty="0">
                <a:solidFill>
                  <a:schemeClr val="accent1"/>
                </a:solidFill>
                <a:latin typeface="Script MT Bold" panose="03040602040607080904" pitchFamily="66" charset="0"/>
              </a:rPr>
              <a:t>, Ylane, Bianca-Elena, Ayad, </a:t>
            </a:r>
            <a:r>
              <a:rPr lang="fr-FR" sz="2800" b="1" dirty="0" err="1">
                <a:solidFill>
                  <a:schemeClr val="accent1"/>
                </a:solidFill>
                <a:latin typeface="Script MT Bold" panose="03040602040607080904" pitchFamily="66" charset="0"/>
              </a:rPr>
              <a:t>Lissia</a:t>
            </a:r>
            <a:r>
              <a:rPr lang="fr-FR" sz="2800" b="1" dirty="0">
                <a:solidFill>
                  <a:schemeClr val="accent1"/>
                </a:solidFill>
                <a:latin typeface="Script MT Bold" panose="03040602040607080904" pitchFamily="66" charset="0"/>
              </a:rPr>
              <a:t>, Elio, </a:t>
            </a:r>
            <a:r>
              <a:rPr lang="fr-FR" sz="2800" b="1" dirty="0" err="1">
                <a:solidFill>
                  <a:schemeClr val="accent1"/>
                </a:solidFill>
                <a:latin typeface="Script MT Bold" panose="03040602040607080904" pitchFamily="66" charset="0"/>
              </a:rPr>
              <a:t>Ciana</a:t>
            </a:r>
            <a:r>
              <a:rPr lang="fr-FR" sz="2800" b="1" dirty="0">
                <a:solidFill>
                  <a:schemeClr val="accent1"/>
                </a:solidFill>
                <a:latin typeface="Script MT Bold" panose="03040602040607080904" pitchFamily="66" charset="0"/>
              </a:rPr>
              <a:t>, Raphaël, Diana, Hugo, Nisrine, Alexandre, Marina, Sacha, Carolina, Luis, Rosa, Mathieu, Julia et Jade.</a:t>
            </a:r>
          </a:p>
        </p:txBody>
      </p:sp>
    </p:spTree>
    <p:extLst>
      <p:ext uri="{BB962C8B-B14F-4D97-AF65-F5344CB8AC3E}">
        <p14:creationId xmlns:p14="http://schemas.microsoft.com/office/powerpoint/2010/main" val="2520445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4000" dirty="0">
                <a:latin typeface="Comic Sans MS" panose="030F0702030302020204" pitchFamily="66" charset="0"/>
              </a:rPr>
              <a:t>Avec notre maîtresse, nous sommes partis à la découverte de milieux naturels sensibles.</a:t>
            </a:r>
            <a:r>
              <a:rPr lang="fr-FR" dirty="0">
                <a:latin typeface="Cursive standard" pitchFamily="2" charset="0"/>
              </a:rPr>
              <a:t/>
            </a:r>
            <a:br>
              <a:rPr lang="fr-FR" dirty="0">
                <a:latin typeface="Cursive standard" pitchFamily="2" charset="0"/>
              </a:rPr>
            </a:br>
            <a:endParaRPr lang="fr-FR" dirty="0"/>
          </a:p>
        </p:txBody>
      </p:sp>
      <p:sp>
        <p:nvSpPr>
          <p:cNvPr id="3" name="Espace réservé du contenu 2"/>
          <p:cNvSpPr>
            <a:spLocks noGrp="1"/>
          </p:cNvSpPr>
          <p:nvPr>
            <p:ph idx="1"/>
          </p:nvPr>
        </p:nvSpPr>
        <p:spPr>
          <a:xfrm>
            <a:off x="1143000" y="1828800"/>
            <a:ext cx="9872871" cy="4267200"/>
          </a:xfrm>
        </p:spPr>
        <p:txBody>
          <a:bodyPr>
            <a:normAutofit/>
          </a:bodyPr>
          <a:lstStyle/>
          <a:p>
            <a:pPr algn="just"/>
            <a:r>
              <a:rPr lang="fr-FR" sz="2400" dirty="0">
                <a:latin typeface="Comic Sans MS" panose="030F0702030302020204" pitchFamily="66" charset="0"/>
              </a:rPr>
              <a:t>La mare temporaire de </a:t>
            </a:r>
            <a:r>
              <a:rPr lang="fr-FR" sz="2400" dirty="0" err="1">
                <a:latin typeface="Comic Sans MS" panose="030F0702030302020204" pitchFamily="66" charset="0"/>
              </a:rPr>
              <a:t>Canusellu</a:t>
            </a:r>
            <a:r>
              <a:rPr lang="fr-FR" sz="2400" dirty="0">
                <a:latin typeface="Comic Sans MS" panose="030F0702030302020204" pitchFamily="66" charset="0"/>
              </a:rPr>
              <a:t>, commune de Belvédère-</a:t>
            </a:r>
            <a:r>
              <a:rPr lang="fr-FR" sz="2400" dirty="0" err="1">
                <a:latin typeface="Comic Sans MS" panose="030F0702030302020204" pitchFamily="66" charset="0"/>
              </a:rPr>
              <a:t>Campomoro</a:t>
            </a:r>
            <a:endParaRPr lang="fr-FR" sz="2400" dirty="0">
              <a:latin typeface="Comic Sans MS" panose="030F0702030302020204" pitchFamily="66" charset="0"/>
            </a:endParaRPr>
          </a:p>
          <a:p>
            <a:endParaRPr lang="fr-FR" sz="2400" dirty="0">
              <a:latin typeface="Cursive standard" pitchFamily="2" charset="0"/>
            </a:endParaRPr>
          </a:p>
          <a:p>
            <a:endParaRPr lang="fr-FR" sz="2400" dirty="0">
              <a:latin typeface="Cursive standard" pitchFamily="2" charset="0"/>
            </a:endParaRPr>
          </a:p>
          <a:p>
            <a:endParaRPr lang="fr-FR" sz="2400" dirty="0">
              <a:latin typeface="Cursive standard" pitchFamily="2" charset="0"/>
            </a:endParaRPr>
          </a:p>
          <a:p>
            <a:endParaRPr lang="fr-FR" sz="2400" dirty="0">
              <a:latin typeface="Cursive standard" pitchFamily="2" charset="0"/>
            </a:endParaRPr>
          </a:p>
          <a:p>
            <a:endParaRPr lang="fr-FR" sz="2400" dirty="0">
              <a:latin typeface="Cursive standard" pitchFamily="2" charset="0"/>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3047999"/>
            <a:ext cx="2743200" cy="205740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050" y="3247029"/>
            <a:ext cx="3430137" cy="2572603"/>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190432" y="3361330"/>
            <a:ext cx="3125337" cy="2344003"/>
          </a:xfrm>
          <a:prstGeom prst="rect">
            <a:avLst/>
          </a:prstGeom>
        </p:spPr>
      </p:pic>
    </p:spTree>
    <p:extLst>
      <p:ext uri="{BB962C8B-B14F-4D97-AF65-F5344CB8AC3E}">
        <p14:creationId xmlns:p14="http://schemas.microsoft.com/office/powerpoint/2010/main" val="3412486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5385" y="723331"/>
            <a:ext cx="9872871" cy="5427260"/>
          </a:xfrm>
        </p:spPr>
        <p:txBody>
          <a:bodyPr/>
          <a:lstStyle/>
          <a:p>
            <a:r>
              <a:rPr lang="fr-FR" sz="2400" dirty="0">
                <a:latin typeface="Comic Sans MS" panose="030F0702030302020204" pitchFamily="66" charset="0"/>
              </a:rPr>
              <a:t>L’étang de </a:t>
            </a:r>
            <a:r>
              <a:rPr lang="fr-FR" sz="2400" dirty="0" err="1">
                <a:latin typeface="Comic Sans MS" panose="030F0702030302020204" pitchFamily="66" charset="0"/>
              </a:rPr>
              <a:t>Tanchiccia</a:t>
            </a:r>
            <a:r>
              <a:rPr lang="fr-FR" sz="2400" dirty="0">
                <a:latin typeface="Comic Sans MS" panose="030F0702030302020204" pitchFamily="66" charset="0"/>
              </a:rPr>
              <a:t>, commune de Serra di Ferro</a:t>
            </a:r>
          </a:p>
          <a:p>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134" y="1265830"/>
            <a:ext cx="3202675" cy="2402006"/>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7062" y="1265830"/>
            <a:ext cx="3411940" cy="2402006"/>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9972" y="3967800"/>
            <a:ext cx="3266364" cy="2449773"/>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62022" y="3967800"/>
            <a:ext cx="3211773" cy="2408830"/>
          </a:xfrm>
          <a:prstGeom prst="rect">
            <a:avLst/>
          </a:prstGeom>
        </p:spPr>
      </p:pic>
    </p:spTree>
    <p:extLst>
      <p:ext uri="{BB962C8B-B14F-4D97-AF65-F5344CB8AC3E}">
        <p14:creationId xmlns:p14="http://schemas.microsoft.com/office/powerpoint/2010/main" val="2915494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ulle ronde 7"/>
          <p:cNvSpPr/>
          <p:nvPr/>
        </p:nvSpPr>
        <p:spPr>
          <a:xfrm>
            <a:off x="7992469" y="1252000"/>
            <a:ext cx="3881649" cy="1797040"/>
          </a:xfrm>
          <a:prstGeom prst="wedgeEllipse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143000" y="668740"/>
            <a:ext cx="9872871" cy="5427260"/>
          </a:xfrm>
        </p:spPr>
        <p:txBody>
          <a:bodyPr/>
          <a:lstStyle/>
          <a:p>
            <a:r>
              <a:rPr lang="fr-FR" sz="2400" dirty="0">
                <a:latin typeface="Comic Sans MS" panose="030F0702030302020204" pitchFamily="66" charset="0"/>
              </a:rPr>
              <a:t>Le site de </a:t>
            </a:r>
            <a:r>
              <a:rPr lang="fr-FR" sz="2400" dirty="0" err="1">
                <a:latin typeface="Comic Sans MS" panose="030F0702030302020204" pitchFamily="66" charset="0"/>
              </a:rPr>
              <a:t>Capu</a:t>
            </a:r>
            <a:r>
              <a:rPr lang="fr-FR" sz="2400" dirty="0">
                <a:latin typeface="Comic Sans MS" panose="030F0702030302020204" pitchFamily="66" charset="0"/>
              </a:rPr>
              <a:t> </a:t>
            </a:r>
            <a:r>
              <a:rPr lang="fr-FR" sz="2400" dirty="0" err="1">
                <a:latin typeface="Comic Sans MS" panose="030F0702030302020204" pitchFamily="66" charset="0"/>
              </a:rPr>
              <a:t>laurosu</a:t>
            </a:r>
            <a:r>
              <a:rPr lang="fr-FR" sz="2400" dirty="0">
                <a:latin typeface="Comic Sans MS" panose="030F0702030302020204" pitchFamily="66" charset="0"/>
              </a:rPr>
              <a:t>, commune de </a:t>
            </a:r>
            <a:r>
              <a:rPr lang="fr-FR" sz="2400" dirty="0" err="1">
                <a:latin typeface="Comic Sans MS" panose="030F0702030302020204" pitchFamily="66" charset="0"/>
              </a:rPr>
              <a:t>Propriano</a:t>
            </a:r>
            <a:endParaRPr lang="fr-FR" sz="2400" dirty="0">
              <a:latin typeface="Comic Sans MS" panose="030F0702030302020204" pitchFamily="66" charset="0"/>
            </a:endParaRPr>
          </a:p>
          <a:p>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258" y="3271307"/>
            <a:ext cx="3325504" cy="2494128"/>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695" y="1537922"/>
            <a:ext cx="3521123" cy="2640842"/>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0083" y="2154009"/>
            <a:ext cx="3539320" cy="2654490"/>
          </a:xfrm>
          <a:prstGeom prst="rect">
            <a:avLst/>
          </a:prstGeom>
        </p:spPr>
      </p:pic>
      <p:sp>
        <p:nvSpPr>
          <p:cNvPr id="7" name="ZoneTexte 6"/>
          <p:cNvSpPr txBox="1"/>
          <p:nvPr/>
        </p:nvSpPr>
        <p:spPr>
          <a:xfrm>
            <a:off x="8313191" y="1626443"/>
            <a:ext cx="3431274" cy="1200329"/>
          </a:xfrm>
          <a:prstGeom prst="rect">
            <a:avLst/>
          </a:prstGeom>
          <a:noFill/>
        </p:spPr>
        <p:txBody>
          <a:bodyPr wrap="square" rtlCol="0">
            <a:spAutoFit/>
          </a:bodyPr>
          <a:lstStyle/>
          <a:p>
            <a:pPr algn="ctr"/>
            <a:r>
              <a:rPr lang="fr-FR" dirty="0">
                <a:solidFill>
                  <a:schemeClr val="accent1"/>
                </a:solidFill>
                <a:latin typeface="Comic Sans MS" panose="030F0702030302020204" pitchFamily="66" charset="0"/>
              </a:rPr>
              <a:t>Ce site est une Aire Marine Educative, une AME, dont nous sommes gestionnaires cette année.</a:t>
            </a:r>
          </a:p>
        </p:txBody>
      </p:sp>
    </p:spTree>
    <p:extLst>
      <p:ext uri="{BB962C8B-B14F-4D97-AF65-F5344CB8AC3E}">
        <p14:creationId xmlns:p14="http://schemas.microsoft.com/office/powerpoint/2010/main" val="55038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43000" y="655093"/>
            <a:ext cx="9872871" cy="5440907"/>
          </a:xfrm>
        </p:spPr>
        <p:txBody>
          <a:bodyPr/>
          <a:lstStyle/>
          <a:p>
            <a:pPr algn="just"/>
            <a:r>
              <a:rPr lang="fr-FR" sz="2400" dirty="0">
                <a:latin typeface="Comic Sans MS" panose="030F0702030302020204" pitchFamily="66" charset="0"/>
              </a:rPr>
              <a:t>Nous avons appris que chacun de ces sites faisait l’objet de mesures de gestion ou de protection. Ce sont des « milieux naturels sensibles ». </a:t>
            </a:r>
          </a:p>
          <a:p>
            <a:pPr algn="just"/>
            <a:r>
              <a:rPr lang="fr-FR" sz="2400" dirty="0">
                <a:latin typeface="Comic Sans MS" panose="030F0702030302020204" pitchFamily="66" charset="0"/>
              </a:rPr>
              <a:t>Nous avons voulu à notre tour nous engager et mener des actions sur l’AME dont nous avons la gestion. Nous avons donc organisé un « conseil des élèves » afin de pouvoir </a:t>
            </a:r>
          </a:p>
          <a:p>
            <a:pPr marL="45720" indent="0" algn="just">
              <a:buNone/>
            </a:pPr>
            <a:endParaRPr lang="fr-FR" sz="2400" dirty="0">
              <a:latin typeface="Comic Sans MS" panose="030F0702030302020204" pitchFamily="66" charset="0"/>
            </a:endParaRPr>
          </a:p>
          <a:p>
            <a:pPr marL="45720" indent="0" algn="just">
              <a:buNone/>
            </a:pPr>
            <a:endParaRPr lang="fr-FR" sz="2400" dirty="0">
              <a:latin typeface="Comic Sans MS" panose="030F0702030302020204" pitchFamily="66" charset="0"/>
            </a:endParaRPr>
          </a:p>
          <a:p>
            <a:pPr marL="45720" indent="0">
              <a:buNone/>
            </a:pPr>
            <a:r>
              <a:rPr lang="fr-FR" sz="2400" dirty="0">
                <a:latin typeface="Comic Sans MS" panose="030F0702030302020204" pitchFamily="66" charset="0"/>
              </a:rPr>
              <a:t>		nous exprimer</a:t>
            </a:r>
          </a:p>
          <a:p>
            <a:pPr marL="45720" indent="0">
              <a:buNone/>
            </a:pPr>
            <a:endParaRPr lang="fr-FR" dirty="0"/>
          </a:p>
          <a:p>
            <a:endParaRPr lang="fr-FR" dirty="0"/>
          </a:p>
          <a:p>
            <a:endParaRPr lang="fr-FR" dirty="0"/>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138" y="3111690"/>
            <a:ext cx="3324081" cy="2493061"/>
          </a:xfrm>
          <a:prstGeom prst="rect">
            <a:avLst/>
          </a:prstGeom>
        </p:spPr>
      </p:pic>
    </p:spTree>
    <p:extLst>
      <p:ext uri="{BB962C8B-B14F-4D97-AF65-F5344CB8AC3E}">
        <p14:creationId xmlns:p14="http://schemas.microsoft.com/office/powerpoint/2010/main" val="338558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43000" y="846161"/>
            <a:ext cx="9872871" cy="5249839"/>
          </a:xfrm>
        </p:spPr>
        <p:txBody>
          <a:bodyPr/>
          <a:lstStyle/>
          <a:p>
            <a:pPr marL="45720" indent="0">
              <a:buNone/>
            </a:pPr>
            <a:r>
              <a:rPr lang="fr-FR" sz="2400" dirty="0">
                <a:latin typeface="Cursive standard"/>
              </a:rPr>
              <a:t>	</a:t>
            </a:r>
          </a:p>
          <a:p>
            <a:pPr marL="45720" indent="0">
              <a:buNone/>
            </a:pPr>
            <a:endParaRPr lang="fr-FR" sz="2400" dirty="0">
              <a:latin typeface="Cursive standard"/>
            </a:endParaRPr>
          </a:p>
          <a:p>
            <a:pPr marL="45720" indent="0">
              <a:buNone/>
            </a:pPr>
            <a:endParaRPr lang="fr-FR" sz="2400" dirty="0">
              <a:latin typeface="Cursive standard"/>
            </a:endParaRPr>
          </a:p>
          <a:p>
            <a:pPr marL="45720" indent="0">
              <a:buNone/>
            </a:pPr>
            <a:endParaRPr lang="fr-FR" sz="2400" dirty="0">
              <a:latin typeface="Cursive standard"/>
            </a:endParaRPr>
          </a:p>
          <a:p>
            <a:pPr marL="45720" indent="0">
              <a:buNone/>
            </a:pPr>
            <a:r>
              <a:rPr lang="fr-FR" sz="2400" dirty="0">
                <a:latin typeface="Comic Sans MS" panose="030F0702030302020204" pitchFamily="66" charset="0"/>
              </a:rPr>
              <a:t>faire des propositions</a:t>
            </a:r>
            <a:endParaRPr lang="fr-FR" dirty="0">
              <a:latin typeface="Comic Sans MS" panose="030F0702030302020204" pitchFamily="66" charset="0"/>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5071" y="1007944"/>
            <a:ext cx="3161731" cy="2371298"/>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8674" y="3668689"/>
            <a:ext cx="3622343" cy="2716758"/>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0543" y="1007944"/>
            <a:ext cx="3212763" cy="2409572"/>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4619" y="3810426"/>
            <a:ext cx="3239069" cy="2429302"/>
          </a:xfrm>
          <a:prstGeom prst="rect">
            <a:avLst/>
          </a:prstGeom>
        </p:spPr>
      </p:pic>
      <p:pic>
        <p:nvPicPr>
          <p:cNvPr id="10" name="Imag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3000" y="556714"/>
            <a:ext cx="2843284" cy="2132463"/>
          </a:xfrm>
          <a:prstGeom prst="rect">
            <a:avLst/>
          </a:prstGeom>
        </p:spPr>
      </p:pic>
    </p:spTree>
    <p:extLst>
      <p:ext uri="{BB962C8B-B14F-4D97-AF65-F5344CB8AC3E}">
        <p14:creationId xmlns:p14="http://schemas.microsoft.com/office/powerpoint/2010/main" val="2271072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43000" y="832513"/>
            <a:ext cx="9872871" cy="5263487"/>
          </a:xfrm>
        </p:spPr>
        <p:txBody>
          <a:bodyPr/>
          <a:lstStyle/>
          <a:p>
            <a:pPr marL="45720" indent="0">
              <a:buNone/>
            </a:pPr>
            <a:r>
              <a:rPr lang="fr-FR" sz="2400" dirty="0">
                <a:latin typeface="Comic Sans MS" panose="030F0702030302020204" pitchFamily="66" charset="0"/>
              </a:rPr>
              <a:t>voter pour les actions à mener en priorité</a:t>
            </a:r>
          </a:p>
          <a:p>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8846" y="1524071"/>
            <a:ext cx="2412528" cy="1809396"/>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8538" y="4118212"/>
            <a:ext cx="3029803" cy="2272352"/>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7237" y="1524071"/>
            <a:ext cx="3084395" cy="2313296"/>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37495" y="1069074"/>
            <a:ext cx="3193576" cy="2395182"/>
          </a:xfrm>
          <a:prstGeom prst="rect">
            <a:avLst/>
          </a:prstGeom>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23557" y="4082955"/>
            <a:ext cx="3011605" cy="2258704"/>
          </a:xfrm>
          <a:prstGeom prst="rect">
            <a:avLst/>
          </a:prstGeom>
        </p:spPr>
      </p:pic>
    </p:spTree>
    <p:extLst>
      <p:ext uri="{BB962C8B-B14F-4D97-AF65-F5344CB8AC3E}">
        <p14:creationId xmlns:p14="http://schemas.microsoft.com/office/powerpoint/2010/main" val="2308406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2C800F89-0C8A-4866-B698-376163D247E1}"/>
              </a:ext>
            </a:extLst>
          </p:cNvPr>
          <p:cNvSpPr>
            <a:spLocks noGrp="1"/>
          </p:cNvSpPr>
          <p:nvPr>
            <p:ph idx="1"/>
          </p:nvPr>
        </p:nvSpPr>
        <p:spPr>
          <a:xfrm>
            <a:off x="1143000" y="723331"/>
            <a:ext cx="9872871" cy="5372669"/>
          </a:xfrm>
        </p:spPr>
        <p:txBody>
          <a:bodyPr>
            <a:normAutofit fontScale="92500" lnSpcReduction="10000"/>
          </a:bodyPr>
          <a:lstStyle/>
          <a:p>
            <a:pPr marL="45720" indent="0">
              <a:buNone/>
            </a:pPr>
            <a:r>
              <a:rPr lang="fr-FR" sz="2400" dirty="0">
                <a:latin typeface="Comic Sans MS" panose="030F0702030302020204" pitchFamily="66" charset="0"/>
              </a:rPr>
              <a:t>La majorité des voix s’est portée sur :</a:t>
            </a:r>
          </a:p>
          <a:p>
            <a:pPr marL="45720" indent="0">
              <a:buNone/>
            </a:pPr>
            <a:endParaRPr lang="fr-FR" sz="2400" dirty="0">
              <a:latin typeface="Comic Sans MS" panose="030F0702030302020204" pitchFamily="66" charset="0"/>
            </a:endParaRPr>
          </a:p>
          <a:p>
            <a:pPr>
              <a:buFontTx/>
              <a:buChar char="-"/>
            </a:pPr>
            <a:r>
              <a:rPr lang="fr-FR" sz="2400" dirty="0">
                <a:latin typeface="Comic Sans MS" panose="030F0702030302020204" pitchFamily="66" charset="0"/>
              </a:rPr>
              <a:t>la création de panneaux d’information, </a:t>
            </a:r>
          </a:p>
          <a:p>
            <a:pPr marL="45720" indent="0">
              <a:buNone/>
            </a:pPr>
            <a:r>
              <a:rPr lang="fr-FR" sz="2400" dirty="0">
                <a:latin typeface="Comic Sans MS" panose="030F0702030302020204" pitchFamily="66" charset="0"/>
              </a:rPr>
              <a:t>comme sur le site de </a:t>
            </a:r>
            <a:r>
              <a:rPr lang="fr-FR" sz="2400" dirty="0" err="1">
                <a:latin typeface="Comic Sans MS" panose="030F0702030302020204" pitchFamily="66" charset="0"/>
              </a:rPr>
              <a:t>Tanchiccia</a:t>
            </a:r>
            <a:r>
              <a:rPr lang="fr-FR" sz="2400" dirty="0">
                <a:latin typeface="Comic Sans MS" panose="030F0702030302020204" pitchFamily="66" charset="0"/>
              </a:rPr>
              <a:t>,</a:t>
            </a:r>
          </a:p>
          <a:p>
            <a:pPr>
              <a:buFontTx/>
              <a:buChar char="-"/>
            </a:pPr>
            <a:endParaRPr lang="fr-FR" sz="2400" dirty="0">
              <a:latin typeface="Comic Sans MS" panose="030F0702030302020204" pitchFamily="66" charset="0"/>
            </a:endParaRPr>
          </a:p>
          <a:p>
            <a:pPr>
              <a:buFontTx/>
              <a:buChar char="-"/>
            </a:pPr>
            <a:r>
              <a:rPr lang="fr-FR" sz="2400" dirty="0">
                <a:latin typeface="Comic Sans MS" panose="030F0702030302020204" pitchFamily="66" charset="0"/>
              </a:rPr>
              <a:t>l’installation de barrières pour protéger</a:t>
            </a:r>
          </a:p>
          <a:p>
            <a:pPr marL="45720" indent="0">
              <a:buNone/>
            </a:pPr>
            <a:r>
              <a:rPr lang="fr-FR" sz="2400" dirty="0">
                <a:latin typeface="Comic Sans MS" panose="030F0702030302020204" pitchFamily="66" charset="0"/>
              </a:rPr>
              <a:t> la plante endémique </a:t>
            </a:r>
            <a:r>
              <a:rPr lang="fr-FR" sz="2400" i="1" dirty="0" err="1">
                <a:latin typeface="Comic Sans MS" panose="030F0702030302020204" pitchFamily="66" charset="0"/>
              </a:rPr>
              <a:t>Anchusa</a:t>
            </a:r>
            <a:r>
              <a:rPr lang="fr-FR" sz="2400" i="1" dirty="0">
                <a:latin typeface="Comic Sans MS" panose="030F0702030302020204" pitchFamily="66" charset="0"/>
              </a:rPr>
              <a:t> crispa</a:t>
            </a:r>
            <a:r>
              <a:rPr lang="fr-FR" sz="2400" dirty="0">
                <a:latin typeface="Comic Sans MS" panose="030F0702030302020204" pitchFamily="66" charset="0"/>
              </a:rPr>
              <a:t>, </a:t>
            </a:r>
          </a:p>
          <a:p>
            <a:pPr marL="45720" indent="0">
              <a:buNone/>
            </a:pPr>
            <a:endParaRPr lang="fr-FR" sz="2400" dirty="0">
              <a:latin typeface="Comic Sans MS" panose="030F0702030302020204" pitchFamily="66" charset="0"/>
            </a:endParaRPr>
          </a:p>
          <a:p>
            <a:pPr>
              <a:buFontTx/>
              <a:buChar char="-"/>
            </a:pPr>
            <a:r>
              <a:rPr lang="fr-FR" sz="2400" dirty="0">
                <a:latin typeface="Comic Sans MS" panose="030F0702030302020204" pitchFamily="66" charset="0"/>
              </a:rPr>
              <a:t>la médiatisation </a:t>
            </a:r>
          </a:p>
          <a:p>
            <a:pPr marL="45720" indent="0">
              <a:buNone/>
            </a:pPr>
            <a:r>
              <a:rPr lang="fr-FR" sz="2400" dirty="0">
                <a:latin typeface="Comic Sans MS" panose="030F0702030302020204" pitchFamily="66" charset="0"/>
              </a:rPr>
              <a:t>(journal et espace numérique de travail </a:t>
            </a:r>
          </a:p>
          <a:p>
            <a:pPr marL="45720" indent="0">
              <a:buNone/>
            </a:pPr>
            <a:r>
              <a:rPr lang="fr-FR" sz="2400" dirty="0">
                <a:latin typeface="Comic Sans MS" panose="030F0702030302020204" pitchFamily="66" charset="0"/>
              </a:rPr>
              <a:t>de l’école, réseaux sociaux, </a:t>
            </a:r>
          </a:p>
          <a:p>
            <a:pPr marL="45720" indent="0">
              <a:buNone/>
            </a:pPr>
            <a:r>
              <a:rPr lang="fr-FR" sz="2400" dirty="0">
                <a:latin typeface="Comic Sans MS" panose="030F0702030302020204" pitchFamily="66" charset="0"/>
              </a:rPr>
              <a:t>journal local…).</a:t>
            </a: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426108" y="1306203"/>
            <a:ext cx="5609230" cy="4206923"/>
          </a:xfrm>
          <a:prstGeom prst="rect">
            <a:avLst/>
          </a:prstGeom>
        </p:spPr>
      </p:pic>
    </p:spTree>
    <p:extLst>
      <p:ext uri="{BB962C8B-B14F-4D97-AF65-F5344CB8AC3E}">
        <p14:creationId xmlns:p14="http://schemas.microsoft.com/office/powerpoint/2010/main" val="3227222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e">
  <a:themeElements>
    <a:clrScheme name="Base">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docProps/app.xml><?xml version="1.0" encoding="utf-8"?>
<Properties xmlns="http://schemas.openxmlformats.org/officeDocument/2006/extended-properties" xmlns:vt="http://schemas.openxmlformats.org/officeDocument/2006/docPropsVTypes">
  <Template>TM03457444[[fn=Base]]</Template>
  <TotalTime>1102</TotalTime>
  <Words>483</Words>
  <Application>Microsoft Office PowerPoint</Application>
  <PresentationFormat>Grand écran</PresentationFormat>
  <Paragraphs>81</Paragraphs>
  <Slides>15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Calibri</vt:lpstr>
      <vt:lpstr>Comic Sans MS</vt:lpstr>
      <vt:lpstr>Corbel</vt:lpstr>
      <vt:lpstr>Cursive standard</vt:lpstr>
      <vt:lpstr>French Script MT</vt:lpstr>
      <vt:lpstr>Script MT Bold</vt:lpstr>
      <vt:lpstr>Times New Roman</vt:lpstr>
      <vt:lpstr>Base</vt:lpstr>
      <vt:lpstr>Présentation PowerPoint</vt:lpstr>
      <vt:lpstr>Nous sommes 22 élèves de CM1 engagés dans le projet. Nous nous appelons</vt:lpstr>
      <vt:lpstr>Avec notre maîtresse, nous sommes partis à la découverte de milieux naturels sensibles. </vt:lpstr>
      <vt:lpstr>Présentation PowerPoint</vt:lpstr>
      <vt:lpstr>Présentation PowerPoint</vt:lpstr>
      <vt:lpstr>Présentation PowerPoint</vt:lpstr>
      <vt:lpstr>Présentation PowerPoint</vt:lpstr>
      <vt:lpstr>Présentation PowerPoint</vt:lpstr>
      <vt:lpstr>Présentation PowerPoint</vt:lpstr>
      <vt:lpstr>Nous nous sommes rapidement mis en action, en nous répartissant les tâches.</vt:lpstr>
      <vt:lpstr>Présentation PowerPoint</vt:lpstr>
      <vt:lpstr>Présentation PowerPoint</vt:lpstr>
      <vt:lpstr>Actions à venir</vt:lpstr>
      <vt:lpstr>Présentation PowerPoint</vt:lpstr>
      <vt:lpstr>NOUS REMERCIONS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Primaire-Propriano Ecole</dc:creator>
  <cp:lastModifiedBy>ecole</cp:lastModifiedBy>
  <cp:revision>32</cp:revision>
  <dcterms:created xsi:type="dcterms:W3CDTF">2022-03-21T11:38:59Z</dcterms:created>
  <dcterms:modified xsi:type="dcterms:W3CDTF">2022-03-31T20:00:47Z</dcterms:modified>
</cp:coreProperties>
</file>