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560" y="-12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67973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e du titre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2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e du titre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4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7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7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-Gilles Allain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-Gilles Allain</a:t>
            </a:r>
          </a:p>
        </p:txBody>
      </p:sp>
      <p:sp>
        <p:nvSpPr>
          <p:cNvPr id="94" name="« Saisissez une citation ici. »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 Saisissez une citation ici. » </a:t>
            </a:r>
          </a:p>
        </p:txBody>
      </p:sp>
      <p:sp>
        <p:nvSpPr>
          <p:cNvPr id="9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5" Type="http://schemas.openxmlformats.org/officeDocument/2006/relationships/image" Target="../media/image22.jpe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G_9340.JPG" descr="IMG_93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51858" y="4456299"/>
            <a:ext cx="7249069" cy="2738665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20" name="Rectangle"/>
          <p:cNvSpPr/>
          <p:nvPr/>
        </p:nvSpPr>
        <p:spPr>
          <a:xfrm>
            <a:off x="-101600" y="-76200"/>
            <a:ext cx="13355985" cy="1498799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1" name="Collège Lucciana Mariana"/>
          <p:cNvSpPr txBox="1">
            <a:spLocks noGrp="1"/>
          </p:cNvSpPr>
          <p:nvPr>
            <p:ph type="ctrTitle"/>
          </p:nvPr>
        </p:nvSpPr>
        <p:spPr>
          <a:xfrm>
            <a:off x="1471438" y="-567814"/>
            <a:ext cx="10722324" cy="1763912"/>
          </a:xfrm>
          <a:prstGeom prst="rect">
            <a:avLst/>
          </a:prstGeo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t>Collège Lucciana Mariana</a:t>
            </a:r>
          </a:p>
        </p:txBody>
      </p:sp>
      <p:sp>
        <p:nvSpPr>
          <p:cNvPr id="122" name="Une EPS Créatrice de Solidarité"/>
          <p:cNvSpPr txBox="1">
            <a:spLocks noGrp="1"/>
          </p:cNvSpPr>
          <p:nvPr>
            <p:ph type="subTitle" sz="quarter" idx="1"/>
          </p:nvPr>
        </p:nvSpPr>
        <p:spPr>
          <a:xfrm>
            <a:off x="570061" y="3181350"/>
            <a:ext cx="11864678" cy="1130300"/>
          </a:xfrm>
          <a:prstGeom prst="rect">
            <a:avLst/>
          </a:prstGeom>
          <a:ln w="9525">
            <a:round/>
          </a:ln>
        </p:spPr>
        <p:txBody>
          <a:bodyPr/>
          <a:lstStyle>
            <a:lvl1pPr>
              <a:defRPr sz="4400" b="1">
                <a:solidFill>
                  <a:schemeClr val="accent2">
                    <a:hueOff val="167855"/>
                    <a:satOff val="17755"/>
                    <a:lumOff val="-16671"/>
                  </a:schemeClr>
                </a:solidFill>
              </a:defRPr>
            </a:lvl1pPr>
          </a:lstStyle>
          <a:p>
            <a:r>
              <a:rPr dirty="0"/>
              <a:t>Une EPS Créatrice de Solidarité</a:t>
            </a:r>
          </a:p>
        </p:txBody>
      </p:sp>
      <p:sp>
        <p:nvSpPr>
          <p:cNvPr id="123" name="Equipe EPS représentée par Ravera Françoise"/>
          <p:cNvSpPr txBox="1"/>
          <p:nvPr/>
        </p:nvSpPr>
        <p:spPr>
          <a:xfrm>
            <a:off x="6096762" y="9116302"/>
            <a:ext cx="6272277" cy="436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i="1">
                <a:solidFill>
                  <a:srgbClr val="929292"/>
                </a:solidFill>
              </a:defRPr>
            </a:lvl1pPr>
          </a:lstStyle>
          <a:p>
            <a:r>
              <a:t>Equipe EPS représentée par Ravera Françoise</a:t>
            </a:r>
          </a:p>
        </p:txBody>
      </p:sp>
      <p:pic>
        <p:nvPicPr>
          <p:cNvPr id="124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00" y="37657"/>
            <a:ext cx="1798483" cy="1321885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Respect de l’environnement, Education à la Santé et à la Citoyenneté"/>
          <p:cNvSpPr txBox="1"/>
          <p:nvPr/>
        </p:nvSpPr>
        <p:spPr>
          <a:xfrm>
            <a:off x="1509854" y="2073902"/>
            <a:ext cx="10133077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Respect de l’environnement, Education à la Santé et à la Citoyenneté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G_9349.JPG" descr="IMG_9349.JP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0706295">
            <a:off x="10768234" y="3104871"/>
            <a:ext cx="1685227" cy="2204634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sp>
        <p:nvSpPr>
          <p:cNvPr id="128" name="Rectangle"/>
          <p:cNvSpPr/>
          <p:nvPr/>
        </p:nvSpPr>
        <p:spPr>
          <a:xfrm>
            <a:off x="-266626" y="-76200"/>
            <a:ext cx="13332719" cy="1265536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9" name="Problématique et Objectifs"/>
          <p:cNvSpPr txBox="1">
            <a:spLocks noGrp="1"/>
          </p:cNvSpPr>
          <p:nvPr>
            <p:ph type="title" idx="4294967295"/>
          </p:nvPr>
        </p:nvSpPr>
        <p:spPr>
          <a:xfrm>
            <a:off x="1141238" y="-777170"/>
            <a:ext cx="10722324" cy="1763912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Problématique et Objectifs</a:t>
            </a:r>
          </a:p>
        </p:txBody>
      </p:sp>
      <p:sp>
        <p:nvSpPr>
          <p:cNvPr id="130" name="Acquérir des connaissances historiques et scientifiques…"/>
          <p:cNvSpPr txBox="1"/>
          <p:nvPr/>
        </p:nvSpPr>
        <p:spPr>
          <a:xfrm>
            <a:off x="2008111" y="6940602"/>
            <a:ext cx="873244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33375" indent="-333375">
              <a:buSzPct val="50000"/>
              <a:buBlip>
                <a:blip r:embed="rId3"/>
              </a:buBlip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pPr>
            <a:r>
              <a:t>Acquérir des connaissances historiques et scientifiques </a:t>
            </a:r>
          </a:p>
          <a:p>
            <a:pPr algn="l"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pPr>
            <a:r>
              <a:t>du patrimoine naturel et bâti .</a:t>
            </a:r>
          </a:p>
        </p:txBody>
      </p:sp>
      <p:sp>
        <p:nvSpPr>
          <p:cNvPr id="131" name="Développer des compétences de maitrise de soi, de solidarité,…"/>
          <p:cNvSpPr txBox="1"/>
          <p:nvPr/>
        </p:nvSpPr>
        <p:spPr>
          <a:xfrm>
            <a:off x="1993900" y="8054345"/>
            <a:ext cx="9803892" cy="1197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33375" indent="-333375" algn="l">
              <a:buSzPct val="50000"/>
              <a:buBlip>
                <a:blip r:embed="rId3"/>
              </a:buBlip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Développer des compétences de maitrise de soi, de solidarité,</a:t>
            </a:r>
          </a:p>
          <a:p>
            <a:pPr algn="l"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 et de prises de décisions responsables, grâce à l’orientation et la </a:t>
            </a:r>
          </a:p>
          <a:p>
            <a:pPr algn="l"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pPr>
            <a:r>
              <a:t> gestion de l’effort en randonnée.</a:t>
            </a:r>
          </a:p>
        </p:txBody>
      </p:sp>
      <p:sp>
        <p:nvSpPr>
          <p:cNvPr id="132" name="Eduquer à la santé, aux soft skills et à l’éco-citoyenneté, avec comme point d’appui la protection de la flore et de la faune, et une meilleure connaissance historique et scientifique du patrimoine corse."/>
          <p:cNvSpPr txBox="1"/>
          <p:nvPr/>
        </p:nvSpPr>
        <p:spPr>
          <a:xfrm>
            <a:off x="804156" y="1548273"/>
            <a:ext cx="11191154" cy="1197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/>
          </a:lstStyle>
          <a:p>
            <a:r>
              <a:t>Eduquer à la santé, aux soft skills et à l’éco-citoyenneté, avec comme point d’appui la protection de la flore et de la faune, et une meilleure connaissance historique et scientifique du patrimoine corse.</a:t>
            </a:r>
          </a:p>
        </p:txBody>
      </p:sp>
      <p:pic>
        <p:nvPicPr>
          <p:cNvPr id="133" name="IMG_9326.JPG" descr="IMG_9326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839686">
            <a:off x="854075" y="3939279"/>
            <a:ext cx="1674157" cy="2232208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134" name="IMG_9351.JPG" descr="IMG_9351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1594371">
            <a:off x="2531501" y="3395441"/>
            <a:ext cx="1735427" cy="2313902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135" name="IMG_1880.JPG" descr="IMG_1880.JPG"/>
          <p:cNvPicPr>
            <a:picLocks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90543" y="3577202"/>
            <a:ext cx="3899483" cy="2956362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136" name="IMG_1891.JPG" descr="IMG_1891.JPG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20921682">
            <a:off x="4043232" y="3468707"/>
            <a:ext cx="3381815" cy="2568111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"/>
          <p:cNvSpPr/>
          <p:nvPr/>
        </p:nvSpPr>
        <p:spPr>
          <a:xfrm>
            <a:off x="-266626" y="-76200"/>
            <a:ext cx="13332719" cy="1384102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9" name="Classes concernées : toute la cohorte des élèves de 3eme du collège, soit 7 divisions (dont 1 bilingue), 170 élèves.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139600"/>
            <a:ext cx="10464800" cy="1130301"/>
          </a:xfrm>
          <a:prstGeom prst="rect">
            <a:avLst/>
          </a:prstGeom>
        </p:spPr>
        <p:txBody>
          <a:bodyPr/>
          <a:lstStyle>
            <a:lvl1pPr defTabSz="461518">
              <a:lnSpc>
                <a:spcPct val="110000"/>
              </a:lnSpc>
              <a:defRPr sz="2923" b="1">
                <a:solidFill>
                  <a:srgbClr val="FFFFFF"/>
                </a:solidFill>
              </a:defRPr>
            </a:lvl1pPr>
          </a:lstStyle>
          <a:p>
            <a:r>
              <a:t>Classes concernées : toute la cohorte des élèves de 3eme du collège, soit 7 divisions (dont 1 bilingue), 170 élèves.</a:t>
            </a:r>
          </a:p>
        </p:txBody>
      </p:sp>
      <p:sp>
        <p:nvSpPr>
          <p:cNvPr id="140" name="Ce projet fait partie d’un projet global mené pour TOUS les élèves de  l’établissement. En effet, toutes les classes bénéficient d’une journée de sensibilisation aux enjeux d’éco-citoyenneté et de développement de compétences psychosociales grâce à une sortie pleine nature, située de préférence en début d’année scolaire afin de favoriser la cohésion des groupes classes."/>
          <p:cNvSpPr txBox="1"/>
          <p:nvPr/>
        </p:nvSpPr>
        <p:spPr>
          <a:xfrm>
            <a:off x="1167333" y="6392961"/>
            <a:ext cx="10464801" cy="293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lnSpc>
                <a:spcPct val="130000"/>
              </a:lnSpc>
              <a:defRPr sz="2500" b="0"/>
            </a:lvl1pPr>
          </a:lstStyle>
          <a:p>
            <a:r>
              <a:t>Ce projet fait partie d’un projet global mené pour TOUS les élèves de  l’établissement. En effet, toutes les classes bénéficient d’une journée de sensibilisation aux enjeux d’éco-citoyenneté et de développement de compétences psychosociales grâce à une sortie pleine nature, située de préférence en début d’année scolaire afin de favoriser la cohésion des groupes classes. </a:t>
            </a:r>
          </a:p>
        </p:txBody>
      </p:sp>
      <p:grpSp>
        <p:nvGrpSpPr>
          <p:cNvPr id="143" name="IMG_0376.JPG"/>
          <p:cNvGrpSpPr/>
          <p:nvPr/>
        </p:nvGrpSpPr>
        <p:grpSpPr>
          <a:xfrm>
            <a:off x="2433541" y="1801262"/>
            <a:ext cx="3203929" cy="4263439"/>
            <a:chOff x="0" y="0"/>
            <a:chExt cx="3203928" cy="4263437"/>
          </a:xfrm>
        </p:grpSpPr>
        <p:pic>
          <p:nvPicPr>
            <p:cNvPr id="142" name="IMG_0376.JPG" descr="IMG_0376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2949929" cy="393323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1" name="IMG_0376.JPG" descr="IMG_0376.JPG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203929" cy="4263438"/>
            </a:xfrm>
            <a:prstGeom prst="rect">
              <a:avLst/>
            </a:prstGeom>
            <a:effectLst/>
          </p:spPr>
        </p:pic>
      </p:grpSp>
      <p:grpSp>
        <p:nvGrpSpPr>
          <p:cNvPr id="146" name="IMG_1884.JPG"/>
          <p:cNvGrpSpPr/>
          <p:nvPr/>
        </p:nvGrpSpPr>
        <p:grpSpPr>
          <a:xfrm rot="600000">
            <a:off x="5427852" y="1684380"/>
            <a:ext cx="4858651" cy="3783688"/>
            <a:chOff x="0" y="0"/>
            <a:chExt cx="4858649" cy="3783686"/>
          </a:xfrm>
        </p:grpSpPr>
        <p:pic>
          <p:nvPicPr>
            <p:cNvPr id="145" name="IMG_1884.JPG" descr="IMG_1884.JP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0" y="88900"/>
              <a:ext cx="4604650" cy="34534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4" name="IMG_1884.JPG" descr="IMG_1884.JPG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858650" cy="3783687"/>
            </a:xfrm>
            <a:prstGeom prst="rect">
              <a:avLst/>
            </a:prstGeom>
            <a:effectLst/>
          </p:spPr>
        </p:pic>
      </p:grpSp>
      <p:grpSp>
        <p:nvGrpSpPr>
          <p:cNvPr id="149" name="IMG_1886.JPG"/>
          <p:cNvGrpSpPr/>
          <p:nvPr/>
        </p:nvGrpSpPr>
        <p:grpSpPr>
          <a:xfrm>
            <a:off x="6549298" y="4295560"/>
            <a:ext cx="2615760" cy="2101520"/>
            <a:chOff x="0" y="0"/>
            <a:chExt cx="2615758" cy="2101518"/>
          </a:xfrm>
        </p:grpSpPr>
        <p:pic>
          <p:nvPicPr>
            <p:cNvPr id="148" name="IMG_1886.JPG" descr="IMG_1886.JP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000" y="88900"/>
              <a:ext cx="2361759" cy="17713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7" name="IMG_1886.JPG" descr="IMG_1886.JPG"/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2615759" cy="210151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"/>
          <p:cNvSpPr/>
          <p:nvPr/>
        </p:nvSpPr>
        <p:spPr>
          <a:xfrm>
            <a:off x="-266626" y="-76200"/>
            <a:ext cx="13332719" cy="1376859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52" name="Capture d’écran 2021-03-21 à 12.40.26.png" descr="Capture d’écran 2021-03-21 à 12.40.2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3494" y="1631950"/>
            <a:ext cx="8255001" cy="8013700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Un espace de travail dédié au projet dans l’ENT LEIA…"/>
          <p:cNvSpPr txBox="1">
            <a:spLocks noGrp="1"/>
          </p:cNvSpPr>
          <p:nvPr>
            <p:ph type="title" idx="4294967295"/>
          </p:nvPr>
        </p:nvSpPr>
        <p:spPr>
          <a:xfrm>
            <a:off x="346447" y="-491614"/>
            <a:ext cx="12106573" cy="1763912"/>
          </a:xfrm>
          <a:prstGeom prst="rect">
            <a:avLst/>
          </a:prstGeom>
        </p:spPr>
        <p:txBody>
          <a:bodyPr anchor="b"/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Un espace de travail dédié au projet dans l’ENT LEIA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accessible toute l’année aux élèves et pouvant être choisi </a:t>
            </a:r>
          </a:p>
          <a:p>
            <a:pPr>
              <a:defRPr sz="2700">
                <a:solidFill>
                  <a:srgbClr val="FFFFFF"/>
                </a:solidFill>
              </a:defRPr>
            </a:pPr>
            <a:r>
              <a:t>comme thème d’étude pour l’oral du DNB</a:t>
            </a:r>
          </a:p>
        </p:txBody>
      </p:sp>
      <p:sp>
        <p:nvSpPr>
          <p:cNvPr id="154" name="( Extrait page ENT élève )"/>
          <p:cNvSpPr txBox="1"/>
          <p:nvPr/>
        </p:nvSpPr>
        <p:spPr>
          <a:xfrm>
            <a:off x="8137728" y="1310133"/>
            <a:ext cx="2241144" cy="312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solidFill>
                  <a:srgbClr val="5E5E5E"/>
                </a:solidFill>
              </a:defRPr>
            </a:lvl1pPr>
          </a:lstStyle>
          <a:p>
            <a:r>
              <a:t>( Extrait page ENT élève 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-266626" y="-76200"/>
            <a:ext cx="13332719" cy="1376859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57" name="Capture d’écran 2021-03-21 à 12.42.15.png" descr="Capture d’écran 2021-03-21 à 12.42.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4814" y="1075387"/>
            <a:ext cx="9886108" cy="7081973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ravail d’orientation à partir de cartes plastifiées"/>
          <p:cNvSpPr txBox="1"/>
          <p:nvPr/>
        </p:nvSpPr>
        <p:spPr>
          <a:xfrm>
            <a:off x="953566" y="278207"/>
            <a:ext cx="7719468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t>Travail d’orientation à partir de cartes plastifiées</a:t>
            </a:r>
          </a:p>
        </p:txBody>
      </p:sp>
      <p:sp>
        <p:nvSpPr>
          <p:cNvPr id="159" name="Chaque duo d’élèves aura la responsabilité, au cours de la journée,…"/>
          <p:cNvSpPr txBox="1"/>
          <p:nvPr/>
        </p:nvSpPr>
        <p:spPr>
          <a:xfrm>
            <a:off x="624128" y="8354517"/>
            <a:ext cx="11345877" cy="1197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0"/>
            </a:pPr>
            <a:r>
              <a:t>Chaque duo d’élèves aura la responsabilité, au cours de la journée, </a:t>
            </a:r>
          </a:p>
          <a:p>
            <a:pPr>
              <a:defRPr b="0"/>
            </a:pPr>
            <a:r>
              <a:t> de conduire le groupe au point suivant en étant vigilant </a:t>
            </a:r>
          </a:p>
          <a:p>
            <a:pPr>
              <a:defRPr b="0"/>
            </a:pPr>
            <a:r>
              <a:t>à la vitesse de déplacement, la fatigue, les capacités de chacun. </a:t>
            </a:r>
          </a:p>
        </p:txBody>
      </p:sp>
      <p:grpSp>
        <p:nvGrpSpPr>
          <p:cNvPr id="162" name="IMG_9352.JPG"/>
          <p:cNvGrpSpPr/>
          <p:nvPr/>
        </p:nvGrpSpPr>
        <p:grpSpPr>
          <a:xfrm rot="653630">
            <a:off x="8580363" y="913155"/>
            <a:ext cx="3116944" cy="2477408"/>
            <a:chOff x="0" y="0"/>
            <a:chExt cx="3116942" cy="2477407"/>
          </a:xfrm>
        </p:grpSpPr>
        <p:pic>
          <p:nvPicPr>
            <p:cNvPr id="161" name="IMG_9352.JPG" descr="IMG_9352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7000" y="88900"/>
              <a:ext cx="2862943" cy="214720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0" name="IMG_9352.JPG" descr="IMG_9352.JPG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3116944" cy="2477408"/>
            </a:xfrm>
            <a:prstGeom prst="rect">
              <a:avLst/>
            </a:prstGeom>
            <a:effectLst/>
          </p:spPr>
        </p:pic>
      </p:grpSp>
      <p:sp>
        <p:nvSpPr>
          <p:cNvPr id="163" name="( Extrait page ENT élève )"/>
          <p:cNvSpPr txBox="1"/>
          <p:nvPr/>
        </p:nvSpPr>
        <p:spPr>
          <a:xfrm>
            <a:off x="10779328" y="3717328"/>
            <a:ext cx="2241144" cy="312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solidFill>
                  <a:srgbClr val="5E5E5E"/>
                </a:solidFill>
              </a:defRPr>
            </a:lvl1pPr>
          </a:lstStyle>
          <a:p>
            <a:r>
              <a:t>( Extrait page ENT élève 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"/>
          <p:cNvSpPr/>
          <p:nvPr/>
        </p:nvSpPr>
        <p:spPr>
          <a:xfrm>
            <a:off x="-266626" y="-76200"/>
            <a:ext cx="13332719" cy="1265536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66" name="Capture d’écran 2021-03-21 à 12.38.51.png" descr="Capture d’écran 2021-03-21 à 12.38.5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5663" y="1579355"/>
            <a:ext cx="11820598" cy="659489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Patrimoine bâti et histoire"/>
          <p:cNvSpPr txBox="1">
            <a:spLocks noGrp="1"/>
          </p:cNvSpPr>
          <p:nvPr>
            <p:ph type="title" idx="4294967295"/>
          </p:nvPr>
        </p:nvSpPr>
        <p:spPr>
          <a:xfrm>
            <a:off x="1141238" y="-1025014"/>
            <a:ext cx="10722324" cy="1763912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Patrimoine bâti et histoire</a:t>
            </a:r>
          </a:p>
        </p:txBody>
      </p:sp>
      <p:grpSp>
        <p:nvGrpSpPr>
          <p:cNvPr id="170" name="IMG_0367.JPG"/>
          <p:cNvGrpSpPr/>
          <p:nvPr/>
        </p:nvGrpSpPr>
        <p:grpSpPr>
          <a:xfrm>
            <a:off x="1019698" y="7410055"/>
            <a:ext cx="2802995" cy="2241946"/>
            <a:chOff x="0" y="0"/>
            <a:chExt cx="2802993" cy="2241944"/>
          </a:xfrm>
        </p:grpSpPr>
        <p:pic>
          <p:nvPicPr>
            <p:cNvPr id="169" name="IMG_0367.JPG" descr="IMG_0367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7000" y="88900"/>
              <a:ext cx="2548994" cy="19117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8" name="IMG_0367.JPG" descr="IMG_0367.JPG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802994" cy="2241945"/>
            </a:xfrm>
            <a:prstGeom prst="rect">
              <a:avLst/>
            </a:prstGeom>
            <a:effectLst/>
          </p:spPr>
        </p:pic>
      </p:grpSp>
      <p:sp>
        <p:nvSpPr>
          <p:cNvPr id="171" name="Remerciements à Monsieur Piana pour toutes ces belles histoires racontées au cours de ces journées."/>
          <p:cNvSpPr txBox="1"/>
          <p:nvPr/>
        </p:nvSpPr>
        <p:spPr>
          <a:xfrm>
            <a:off x="7748270" y="8678564"/>
            <a:ext cx="4833234" cy="553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 b="0"/>
            </a:lvl1pPr>
          </a:lstStyle>
          <a:p>
            <a:r>
              <a:t>Remerciements à Monsieur Piana pour toutes ces belles histoires racontées au cours de ces journées.</a:t>
            </a:r>
          </a:p>
        </p:txBody>
      </p:sp>
      <p:grpSp>
        <p:nvGrpSpPr>
          <p:cNvPr id="174" name="IMG_9322.JPG"/>
          <p:cNvGrpSpPr/>
          <p:nvPr/>
        </p:nvGrpSpPr>
        <p:grpSpPr>
          <a:xfrm rot="21060000">
            <a:off x="3802240" y="6746230"/>
            <a:ext cx="3366055" cy="2664242"/>
            <a:chOff x="0" y="0"/>
            <a:chExt cx="3366054" cy="2664240"/>
          </a:xfrm>
        </p:grpSpPr>
        <p:pic>
          <p:nvPicPr>
            <p:cNvPr id="173" name="IMG_9322.JPG" descr="IMG_9322.JP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7000" y="88900"/>
              <a:ext cx="3112055" cy="23340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2" name="IMG_9322.JPG" descr="IMG_9322.JPG"/>
            <p:cNvPicPr>
              <a:picLocks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0"/>
              <a:ext cx="3366056" cy="2664241"/>
            </a:xfrm>
            <a:prstGeom prst="rect">
              <a:avLst/>
            </a:prstGeom>
            <a:effectLst/>
          </p:spPr>
        </p:pic>
      </p:grpSp>
      <p:sp>
        <p:nvSpPr>
          <p:cNvPr id="175" name="( Extrait page ENT élève )"/>
          <p:cNvSpPr txBox="1"/>
          <p:nvPr/>
        </p:nvSpPr>
        <p:spPr>
          <a:xfrm>
            <a:off x="9966528" y="1228174"/>
            <a:ext cx="2241144" cy="312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solidFill>
                  <a:srgbClr val="5E5E5E"/>
                </a:solidFill>
              </a:defRPr>
            </a:lvl1pPr>
          </a:lstStyle>
          <a:p>
            <a:r>
              <a:t>( Extrait page ENT élève )</a:t>
            </a:r>
          </a:p>
        </p:txBody>
      </p:sp>
      <p:sp>
        <p:nvSpPr>
          <p:cNvPr id="176" name="Travail interdisciplinaire mené avec les professeurs d’Histoire"/>
          <p:cNvSpPr txBox="1"/>
          <p:nvPr/>
        </p:nvSpPr>
        <p:spPr>
          <a:xfrm>
            <a:off x="1959051" y="639376"/>
            <a:ext cx="908669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Travail interdisciplinaire mené avec les professeurs d’Histoire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Capture d’écran 2021-03-21 à 17.54.14.png" descr="Capture d’écran 2021-03-21 à 17.54.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30064"/>
            <a:ext cx="13004800" cy="7568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Rectangle"/>
          <p:cNvSpPr/>
          <p:nvPr/>
        </p:nvSpPr>
        <p:spPr>
          <a:xfrm>
            <a:off x="-266626" y="-76200"/>
            <a:ext cx="13332719" cy="1265536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0" name="Faune et Flore"/>
          <p:cNvSpPr txBox="1">
            <a:spLocks noGrp="1"/>
          </p:cNvSpPr>
          <p:nvPr>
            <p:ph type="title" idx="4294967295"/>
          </p:nvPr>
        </p:nvSpPr>
        <p:spPr>
          <a:xfrm>
            <a:off x="1038572" y="-961514"/>
            <a:ext cx="10722323" cy="1763912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Faune et Flore</a:t>
            </a:r>
          </a:p>
        </p:txBody>
      </p:sp>
      <p:sp>
        <p:nvSpPr>
          <p:cNvPr id="181" name="( Extrait page ENT élève )"/>
          <p:cNvSpPr txBox="1"/>
          <p:nvPr/>
        </p:nvSpPr>
        <p:spPr>
          <a:xfrm>
            <a:off x="9991928" y="1786928"/>
            <a:ext cx="2241144" cy="312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solidFill>
                  <a:srgbClr val="5E5E5E"/>
                </a:solidFill>
              </a:defRPr>
            </a:lvl1pPr>
          </a:lstStyle>
          <a:p>
            <a:r>
              <a:t>( Extrait page ENT élève )</a:t>
            </a:r>
          </a:p>
        </p:txBody>
      </p:sp>
      <p:sp>
        <p:nvSpPr>
          <p:cNvPr id="182" name="Travail interdisciplinaire mené avec les professeurs de SVT"/>
          <p:cNvSpPr txBox="1"/>
          <p:nvPr/>
        </p:nvSpPr>
        <p:spPr>
          <a:xfrm>
            <a:off x="2147722" y="740976"/>
            <a:ext cx="870935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Travail interdisciplinaire mené avec les professeurs de SVT </a:t>
            </a:r>
          </a:p>
        </p:txBody>
      </p:sp>
      <p:sp>
        <p:nvSpPr>
          <p:cNvPr id="183" name="Rectangle"/>
          <p:cNvSpPr/>
          <p:nvPr/>
        </p:nvSpPr>
        <p:spPr>
          <a:xfrm>
            <a:off x="3924300" y="1409700"/>
            <a:ext cx="1347738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186" name="IMG_9349.JPG"/>
          <p:cNvGrpSpPr/>
          <p:nvPr/>
        </p:nvGrpSpPr>
        <p:grpSpPr>
          <a:xfrm>
            <a:off x="4589660" y="6749415"/>
            <a:ext cx="1847087" cy="2454315"/>
            <a:chOff x="0" y="0"/>
            <a:chExt cx="1847086" cy="2454314"/>
          </a:xfrm>
        </p:grpSpPr>
        <p:pic>
          <p:nvPicPr>
            <p:cNvPr id="185" name="IMG_9349.JPG" descr="IMG_9349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7000" y="88900"/>
              <a:ext cx="1593086" cy="21241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4" name="IMG_9349.JPG" descr="IMG_9349.JPG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1847088" cy="2454315"/>
            </a:xfrm>
            <a:prstGeom prst="rect">
              <a:avLst/>
            </a:prstGeom>
            <a:effectLst/>
          </p:spPr>
        </p:pic>
      </p:grpSp>
      <p:grpSp>
        <p:nvGrpSpPr>
          <p:cNvPr id="189" name="IMG_9350.JPG"/>
          <p:cNvGrpSpPr/>
          <p:nvPr/>
        </p:nvGrpSpPr>
        <p:grpSpPr>
          <a:xfrm rot="20863746">
            <a:off x="3123495" y="7351724"/>
            <a:ext cx="1802172" cy="2394430"/>
            <a:chOff x="0" y="0"/>
            <a:chExt cx="1802171" cy="2394429"/>
          </a:xfrm>
        </p:grpSpPr>
        <p:pic>
          <p:nvPicPr>
            <p:cNvPr id="188" name="IMG_9350.JPG" descr="IMG_9350.JP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7000" y="88899"/>
              <a:ext cx="1548172" cy="206423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7" name="IMG_9350.JPG" descr="IMG_9350.JPG"/>
            <p:cNvPicPr>
              <a:picLocks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802172" cy="239443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Capture d’écran 2021-03-21 à 17.16.52.png" descr="Capture d’écran 2021-03-21 à 17.16.5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6100" y="1171823"/>
            <a:ext cx="12115800" cy="886460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Rectangle"/>
          <p:cNvSpPr/>
          <p:nvPr/>
        </p:nvSpPr>
        <p:spPr>
          <a:xfrm>
            <a:off x="-266626" y="-76200"/>
            <a:ext cx="13332719" cy="1265536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3" name="Respect - Sécurité - Santé"/>
          <p:cNvSpPr txBox="1">
            <a:spLocks noGrp="1"/>
          </p:cNvSpPr>
          <p:nvPr>
            <p:ph type="title" idx="4294967295"/>
          </p:nvPr>
        </p:nvSpPr>
        <p:spPr>
          <a:xfrm>
            <a:off x="1141238" y="-783714"/>
            <a:ext cx="10722324" cy="1763912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Respect - Sécurité - Santé</a:t>
            </a:r>
          </a:p>
        </p:txBody>
      </p:sp>
      <p:sp>
        <p:nvSpPr>
          <p:cNvPr id="194" name="Questionnaire « Leave No Trace » évalué   en amont dans l’ENT…"/>
          <p:cNvSpPr txBox="1"/>
          <p:nvPr/>
        </p:nvSpPr>
        <p:spPr>
          <a:xfrm>
            <a:off x="6567525" y="7632700"/>
            <a:ext cx="5883646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0">
                <a:solidFill>
                  <a:schemeClr val="accent5">
                    <a:lumOff val="-29866"/>
                  </a:schemeClr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Questionnaire « Leave No Trace » évalué   en amont dans l’ENT </a:t>
            </a:r>
          </a:p>
          <a:p>
            <a:pPr>
              <a:defRPr b="0">
                <a:solidFill>
                  <a:schemeClr val="accent5">
                    <a:lumOff val="-29866"/>
                  </a:schemeClr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pour préparer les élèves </a:t>
            </a:r>
          </a:p>
          <a:p>
            <a:pPr>
              <a:defRPr b="0">
                <a:solidFill>
                  <a:schemeClr val="accent5">
                    <a:lumOff val="-29866"/>
                  </a:schemeClr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pPr>
            <a:r>
              <a:t>à la journée de randonnée</a:t>
            </a:r>
          </a:p>
        </p:txBody>
      </p:sp>
      <p:sp>
        <p:nvSpPr>
          <p:cNvPr id="195" name="Flèche"/>
          <p:cNvSpPr/>
          <p:nvPr/>
        </p:nvSpPr>
        <p:spPr>
          <a:xfrm rot="9358031">
            <a:off x="4834456" y="8694887"/>
            <a:ext cx="2250205" cy="516881"/>
          </a:xfrm>
          <a:prstGeom prst="rightArrow">
            <a:avLst>
              <a:gd name="adj1" fmla="val 22212"/>
              <a:gd name="adj2" fmla="val 114118"/>
            </a:avLst>
          </a:prstGeom>
          <a:solidFill>
            <a:schemeClr val="accent5">
              <a:lumOff val="-29866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6" name="( Extrait page ENT élève )"/>
          <p:cNvSpPr txBox="1"/>
          <p:nvPr/>
        </p:nvSpPr>
        <p:spPr>
          <a:xfrm>
            <a:off x="9737928" y="1240828"/>
            <a:ext cx="2241144" cy="312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solidFill>
                  <a:srgbClr val="5E5E5E"/>
                </a:solidFill>
              </a:defRPr>
            </a:lvl1pPr>
          </a:lstStyle>
          <a:p>
            <a:r>
              <a:t>( Extrait page ENT élève 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"/>
          <p:cNvSpPr/>
          <p:nvPr/>
        </p:nvSpPr>
        <p:spPr>
          <a:xfrm>
            <a:off x="-266626" y="-76200"/>
            <a:ext cx="13332719" cy="1265536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9" name="Compétences psycho-sociales / soft skills"/>
          <p:cNvSpPr txBox="1"/>
          <p:nvPr/>
        </p:nvSpPr>
        <p:spPr>
          <a:xfrm>
            <a:off x="3372865" y="1630963"/>
            <a:ext cx="6259069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Compétences psycho-sociales / soft skills</a:t>
            </a:r>
          </a:p>
        </p:txBody>
      </p:sp>
      <p:grpSp>
        <p:nvGrpSpPr>
          <p:cNvPr id="202" name="Capture d’écran 2020-10-01 à 10.37.38.png"/>
          <p:cNvGrpSpPr/>
          <p:nvPr/>
        </p:nvGrpSpPr>
        <p:grpSpPr>
          <a:xfrm>
            <a:off x="158750" y="2533650"/>
            <a:ext cx="12687300" cy="7200900"/>
            <a:chOff x="0" y="0"/>
            <a:chExt cx="12687300" cy="7200900"/>
          </a:xfrm>
        </p:grpSpPr>
        <p:pic>
          <p:nvPicPr>
            <p:cNvPr id="201" name="Capture d’écran 2020-10-01 à 10.37.38.png" descr="Capture d’écran 2020-10-01 à 10.37.3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12433300" cy="6870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0" name="Capture d’écran 2020-10-01 à 10.37.38.png" descr="Capture d’écran 2020-10-01 à 10.37.38.png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2687300" cy="7200900"/>
            </a:xfrm>
            <a:prstGeom prst="rect">
              <a:avLst/>
            </a:prstGeom>
            <a:effectLst/>
          </p:spPr>
        </p:pic>
      </p:grpSp>
      <p:sp>
        <p:nvSpPr>
          <p:cNvPr id="203" name="Rectangle"/>
          <p:cNvSpPr/>
          <p:nvPr/>
        </p:nvSpPr>
        <p:spPr>
          <a:xfrm>
            <a:off x="4255392" y="2641600"/>
            <a:ext cx="4824216" cy="23302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04" name="SOFT SKILLS.png" descr="SOFT SKILL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23283" y="2542622"/>
            <a:ext cx="4152901" cy="195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Développer des compétences de maitrise de soi, de solidarité, et de prises de décisions responsables"/>
          <p:cNvSpPr txBox="1">
            <a:spLocks noGrp="1"/>
          </p:cNvSpPr>
          <p:nvPr>
            <p:ph type="title" idx="4294967295"/>
          </p:nvPr>
        </p:nvSpPr>
        <p:spPr>
          <a:xfrm>
            <a:off x="1141238" y="-638076"/>
            <a:ext cx="10722324" cy="1763912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Développer des compétences de maitrise de soi, de solidarité, et de prises de décisions responsables</a:t>
            </a:r>
          </a:p>
        </p:txBody>
      </p:sp>
      <p:sp>
        <p:nvSpPr>
          <p:cNvPr id="206" name="( Extrait page ENT élève )"/>
          <p:cNvSpPr txBox="1"/>
          <p:nvPr/>
        </p:nvSpPr>
        <p:spPr>
          <a:xfrm>
            <a:off x="10360228" y="1278928"/>
            <a:ext cx="2241144" cy="312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solidFill>
                  <a:srgbClr val="5E5E5E"/>
                </a:solidFill>
              </a:defRPr>
            </a:lvl1pPr>
          </a:lstStyle>
          <a:p>
            <a:r>
              <a:t>( Extrait page ENT élève 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roupe"/>
          <p:cNvGrpSpPr/>
          <p:nvPr/>
        </p:nvGrpSpPr>
        <p:grpSpPr>
          <a:xfrm>
            <a:off x="2399233" y="960164"/>
            <a:ext cx="12547601" cy="8750301"/>
            <a:chOff x="0" y="0"/>
            <a:chExt cx="12547600" cy="8750300"/>
          </a:xfrm>
        </p:grpSpPr>
        <p:pic>
          <p:nvPicPr>
            <p:cNvPr id="208" name="Capture d’écran 2020-10-01 à 10.33.23.png" descr="Capture d’écran 2020-10-01 à 10.33.23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547600" cy="87503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9" name="Rectangle"/>
            <p:cNvSpPr/>
            <p:nvPr/>
          </p:nvSpPr>
          <p:spPr>
            <a:xfrm>
              <a:off x="7417866" y="110380"/>
              <a:ext cx="4975276" cy="83766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11" name="Rectangle"/>
          <p:cNvSpPr/>
          <p:nvPr/>
        </p:nvSpPr>
        <p:spPr>
          <a:xfrm>
            <a:off x="-266626" y="-76200"/>
            <a:ext cx="13332719" cy="1265536"/>
          </a:xfrm>
          <a:prstGeom prst="rect">
            <a:avLst/>
          </a:prstGeom>
          <a:solidFill>
            <a:srgbClr val="599BD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2" name="Rectangle"/>
          <p:cNvSpPr/>
          <p:nvPr/>
        </p:nvSpPr>
        <p:spPr>
          <a:xfrm>
            <a:off x="11404600" y="4241800"/>
            <a:ext cx="972592" cy="21870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3" name="Partenariat"/>
          <p:cNvSpPr txBox="1">
            <a:spLocks noGrp="1"/>
          </p:cNvSpPr>
          <p:nvPr>
            <p:ph type="title" idx="4294967295"/>
          </p:nvPr>
        </p:nvSpPr>
        <p:spPr>
          <a:xfrm>
            <a:off x="1242838" y="-771014"/>
            <a:ext cx="10722324" cy="1763912"/>
          </a:xfrm>
          <a:prstGeom prst="rect">
            <a:avLst/>
          </a:prstGeom>
        </p:spPr>
        <p:txBody>
          <a:bodyPr anchor="b"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r>
              <a:t>Partenariat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Macintosh PowerPoint</Application>
  <PresentationFormat>Personnalisé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White</vt:lpstr>
      <vt:lpstr>Collège Lucciana Mariana</vt:lpstr>
      <vt:lpstr>Problématique et Objectifs</vt:lpstr>
      <vt:lpstr>Présentation PowerPoint</vt:lpstr>
      <vt:lpstr>Un espace de travail dédié au projet dans l’ENT LEIA accessible toute l’année aux élèves et pouvant être choisi  comme thème d’étude pour l’oral du DNB</vt:lpstr>
      <vt:lpstr>Présentation PowerPoint</vt:lpstr>
      <vt:lpstr>Patrimoine bâti et histoire</vt:lpstr>
      <vt:lpstr>Faune et Flore</vt:lpstr>
      <vt:lpstr>Respect - Sécurité - Santé</vt:lpstr>
      <vt:lpstr>Développer des compétences de maitrise de soi, de solidarité, et de prises de décisions responsables</vt:lpstr>
      <vt:lpstr>Partenariat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Collège Lucciana Mariana</dc:title>
  <cp:lastModifiedBy>Francoise Ravera</cp:lastModifiedBy>
  <cp:revision>1</cp:revision>
  <dcterms:modified xsi:type="dcterms:W3CDTF">2022-03-22T10:25:22Z</dcterms:modified>
</cp:coreProperties>
</file>