
<file path=[Content_Types].xml><?xml version="1.0" encoding="utf-8"?>
<Types xmlns="http://schemas.openxmlformats.org/package/2006/content-types">
  <Default Extension="xml" ContentType="application/xml"/>
  <Default Extension="jpeg" ContentType="image/jpeg"/>
  <Default Extension="jpg" ContentType="image/jpeg"/>
  <Default Extension="j1" ContentType="image/jpeg"/>
  <Default Extension="rels" ContentType="application/vnd.openxmlformats-package.relationships+xml"/>
  <Default Extension="bin" ContentType="application/vnd.openxmlformats-officedocument.presentationml.printerSettings"/>
  <Default Extension="1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8" r:id="rId1"/>
  </p:sldMasterIdLst>
  <p:notesMasterIdLst>
    <p:notesMasterId r:id="rId12"/>
  </p:notesMasterIdLst>
  <p:sldIdLst>
    <p:sldId id="256" r:id="rId2"/>
    <p:sldId id="257" r:id="rId3"/>
    <p:sldId id="258" r:id="rId4"/>
    <p:sldId id="259" r:id="rId5"/>
    <p:sldId id="260" r:id="rId6"/>
    <p:sldId id="265" r:id="rId7"/>
    <p:sldId id="261" r:id="rId8"/>
    <p:sldId id="266"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iKQh+bD35viR2c6s7oAf+A==" hashData="phyJ8NBOtsoCX+lE5zKuVPz1X0o="/>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5" d="100"/>
          <a:sy n="145" d="100"/>
        </p:scale>
        <p:origin x="-220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FBD667-07D0-B545-A55F-3199409F1A34}" type="datetimeFigureOut">
              <a:rPr lang="fr-FR" smtClean="0"/>
              <a:t>23/03/22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31265-821A-D749-87BB-E93A19168915}" type="slidenum">
              <a:rPr lang="fr-FR" smtClean="0"/>
              <a:t>‹#›</a:t>
            </a:fld>
            <a:endParaRPr lang="fr-FR"/>
          </a:p>
        </p:txBody>
      </p:sp>
    </p:spTree>
    <p:extLst>
      <p:ext uri="{BB962C8B-B14F-4D97-AF65-F5344CB8AC3E}">
        <p14:creationId xmlns:p14="http://schemas.microsoft.com/office/powerpoint/2010/main" val="22439345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431265-821A-D749-87BB-E93A19168915}" type="slidenum">
              <a:rPr lang="fr-FR" smtClean="0"/>
              <a:t>6</a:t>
            </a:fld>
            <a:endParaRPr lang="fr-FR"/>
          </a:p>
        </p:txBody>
      </p:sp>
    </p:spTree>
    <p:extLst>
      <p:ext uri="{BB962C8B-B14F-4D97-AF65-F5344CB8AC3E}">
        <p14:creationId xmlns:p14="http://schemas.microsoft.com/office/powerpoint/2010/main" val="3262805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fr-FR" smtClean="0"/>
              <a:t>Cliquez et modifiez le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7" name="Date Placeholder 6"/>
          <p:cNvSpPr>
            <a:spLocks noGrp="1"/>
          </p:cNvSpPr>
          <p:nvPr>
            <p:ph type="dt" sz="half" idx="10"/>
          </p:nvPr>
        </p:nvSpPr>
        <p:spPr/>
        <p:txBody>
          <a:bodyPr/>
          <a:lstStyle/>
          <a:p>
            <a:fld id="{BCED3E41-E2DE-48B7-AD25-2C05D8372D60}" type="datetime4">
              <a:rPr lang="en-US" smtClean="0"/>
              <a:pPr/>
              <a:t>mars 23, 2022</a:t>
            </a:fld>
            <a:endParaRPr lang="en-US"/>
          </a:p>
        </p:txBody>
      </p:sp>
      <p:sp>
        <p:nvSpPr>
          <p:cNvPr id="8" name="Slide Number Placeholder 7"/>
          <p:cNvSpPr>
            <a:spLocks noGrp="1"/>
          </p:cNvSpPr>
          <p:nvPr>
            <p:ph type="sldNum" sz="quarter" idx="11"/>
          </p:nvPr>
        </p:nvSpPr>
        <p:spPr/>
        <p:txBody>
          <a:bodyPr/>
          <a:lstStyle/>
          <a:p>
            <a:fld id="{B51EACD6-A525-4B49-8009-7F09B4461B46}"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pPr/>
              <a:t>23/03/22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pPr/>
              <a:t>23/03/22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10"/>
          </p:nvPr>
        </p:nvSpPr>
        <p:spPr/>
        <p:txBody>
          <a:bodyPr/>
          <a:lstStyle/>
          <a:p>
            <a:fld id="{896202C6-8B37-41F0-B3E4-774551D1C22F}" type="datetime4">
              <a:rPr lang="en-US" smtClean="0"/>
              <a:pPr/>
              <a:t>mars 23, 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Cliquez et modifiez le titre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48F78D1B-BB73-41B2-8202-C6678B761557}" type="datetime4">
              <a:rPr lang="en-US" smtClean="0"/>
              <a:pPr/>
              <a:t>mars 23, 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p:txBody>
          <a:bodyPr/>
          <a:lstStyle/>
          <a:p>
            <a:fld id="{F2511E46-B9AD-4605-BA48-F4BA770367EA}" type="datetime4">
              <a:rPr lang="en-US" smtClean="0"/>
              <a:pPr/>
              <a:t>mars 23, 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7" name="Date Placeholder 6"/>
          <p:cNvSpPr>
            <a:spLocks noGrp="1"/>
          </p:cNvSpPr>
          <p:nvPr>
            <p:ph type="dt" sz="half" idx="10"/>
          </p:nvPr>
        </p:nvSpPr>
        <p:spPr/>
        <p:txBody>
          <a:bodyPr/>
          <a:lstStyle/>
          <a:p>
            <a:fld id="{771A4492-1D66-40E5-BF5F-8AE5B76A3760}" type="datetime4">
              <a:rPr lang="en-US" smtClean="0"/>
              <a:pPr/>
              <a:t>mars 23, 2022</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F0120655-FBEF-4656-A8A9-E7D9EB4F4DEC}" type="datetime4">
              <a:rPr lang="en-US" smtClean="0"/>
              <a:pPr/>
              <a:t>mars 23, 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B2BA2-D035-44CD-B6C5-345CD46C68A9}" type="datetime4">
              <a:rPr lang="en-US" smtClean="0"/>
              <a:pPr/>
              <a:t>mars 23, 2022</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Cliquez et modifiez le titre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712544D9-E8EB-4DFC-9BAC-8FC5CFB1A919}" type="datetime4">
              <a:rPr lang="en-US" smtClean="0"/>
              <a:pPr/>
              <a:t>mars 23,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fr-FR" smtClean="0"/>
              <a:t>Cliquez et modifiez le titre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CF894904-8048-429B-BF77-F17DA8F8287B}" type="datetime4">
              <a:rPr lang="en-US" smtClean="0"/>
              <a:pPr/>
              <a:t>mars 23, 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441D7B3-F7C5-4013-AC5D-399DD8DB11FA}" type="datetime4">
              <a:rPr lang="en-US" smtClean="0"/>
              <a:pPr/>
              <a:t>mars 23, 2022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744759D-0EFF-4FB2-9CCE-04E00944F0FE}"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1jpg"/><Relationship Id="rId7" Type="http://schemas.openxmlformats.org/officeDocument/2006/relationships/image" Target="../media/image15.jpg"/><Relationship Id="rId8"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image" Target="../media/image21.j1"/></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666075" y="3470177"/>
            <a:ext cx="5288783" cy="1896663"/>
          </a:xfrm>
        </p:spPr>
        <p:txBody>
          <a:bodyPr>
            <a:noAutofit/>
          </a:bodyPr>
          <a:lstStyle/>
          <a:p>
            <a:pPr algn="ctr"/>
            <a:r>
              <a:rPr lang="fr-FR" sz="3900" dirty="0" smtClean="0"/>
              <a:t>LE TOUR DU MONDE EN MUSIQUE</a:t>
            </a:r>
            <a:r>
              <a:rPr lang="fr-FR" sz="4000" dirty="0" smtClean="0"/>
              <a:t/>
            </a:r>
            <a:br>
              <a:rPr lang="fr-FR" sz="4000" dirty="0" smtClean="0"/>
            </a:br>
            <a:r>
              <a:rPr lang="fr-FR" sz="2800" dirty="0" smtClean="0"/>
              <a:t>Un spectacle écologique</a:t>
            </a:r>
            <a:endParaRPr lang="fr-FR" sz="3600" dirty="0"/>
          </a:p>
        </p:txBody>
      </p:sp>
      <p:sp>
        <p:nvSpPr>
          <p:cNvPr id="2" name="Sous-titre 1"/>
          <p:cNvSpPr>
            <a:spLocks noGrp="1"/>
          </p:cNvSpPr>
          <p:nvPr>
            <p:ph type="subTitle" idx="1"/>
          </p:nvPr>
        </p:nvSpPr>
        <p:spPr>
          <a:xfrm>
            <a:off x="3495890" y="5567744"/>
            <a:ext cx="5458968" cy="1022442"/>
          </a:xfrm>
        </p:spPr>
        <p:txBody>
          <a:bodyPr>
            <a:normAutofit fontScale="55000" lnSpcReduction="20000"/>
          </a:bodyPr>
          <a:lstStyle/>
          <a:p>
            <a:endParaRPr lang="fr-FR" dirty="0" smtClean="0"/>
          </a:p>
          <a:p>
            <a:r>
              <a:rPr lang="fr-FR" sz="4400" b="1" i="1" dirty="0" smtClean="0">
                <a:solidFill>
                  <a:schemeClr val="bg1">
                    <a:lumMod val="65000"/>
                  </a:schemeClr>
                </a:solidFill>
              </a:rPr>
              <a:t>Scola </a:t>
            </a:r>
            <a:r>
              <a:rPr lang="fr-FR" sz="4400" b="1" i="1" dirty="0">
                <a:solidFill>
                  <a:schemeClr val="bg1">
                    <a:lumMod val="65000"/>
                  </a:schemeClr>
                </a:solidFill>
              </a:rPr>
              <a:t>di </a:t>
            </a:r>
            <a:r>
              <a:rPr lang="fr-FR" sz="4400" b="1" i="1" dirty="0" err="1">
                <a:solidFill>
                  <a:schemeClr val="bg1">
                    <a:lumMod val="65000"/>
                  </a:schemeClr>
                </a:solidFill>
              </a:rPr>
              <a:t>S</a:t>
            </a:r>
            <a:r>
              <a:rPr lang="fr-FR" sz="4400" b="1" i="1" dirty="0" err="1" smtClean="0">
                <a:solidFill>
                  <a:schemeClr val="bg1">
                    <a:lumMod val="65000"/>
                  </a:schemeClr>
                </a:solidFill>
              </a:rPr>
              <a:t>antu</a:t>
            </a:r>
            <a:r>
              <a:rPr lang="fr-FR" sz="4400" b="1" i="1" dirty="0" smtClean="0">
                <a:solidFill>
                  <a:schemeClr val="bg1">
                    <a:lumMod val="65000"/>
                  </a:schemeClr>
                </a:solidFill>
              </a:rPr>
              <a:t> </a:t>
            </a:r>
            <a:r>
              <a:rPr lang="fr-FR" sz="4400" b="1" i="1" dirty="0">
                <a:solidFill>
                  <a:schemeClr val="bg1">
                    <a:lumMod val="65000"/>
                  </a:schemeClr>
                </a:solidFill>
              </a:rPr>
              <a:t>P</a:t>
            </a:r>
            <a:r>
              <a:rPr lang="fr-FR" sz="4400" b="1" i="1" dirty="0" smtClean="0">
                <a:solidFill>
                  <a:schemeClr val="bg1">
                    <a:lumMod val="65000"/>
                  </a:schemeClr>
                </a:solidFill>
              </a:rPr>
              <a:t>etru </a:t>
            </a:r>
            <a:r>
              <a:rPr lang="fr-FR" sz="4400" b="1" i="1" dirty="0">
                <a:solidFill>
                  <a:schemeClr val="bg1">
                    <a:lumMod val="65000"/>
                  </a:schemeClr>
                </a:solidFill>
              </a:rPr>
              <a:t>di </a:t>
            </a:r>
            <a:r>
              <a:rPr lang="fr-FR" sz="4400" b="1" i="1" dirty="0" err="1" smtClean="0">
                <a:solidFill>
                  <a:schemeClr val="bg1">
                    <a:lumMod val="65000"/>
                  </a:schemeClr>
                </a:solidFill>
              </a:rPr>
              <a:t>Tenda</a:t>
            </a:r>
            <a:endParaRPr lang="fr-FR" sz="4400" b="1" i="1" dirty="0" smtClean="0">
              <a:solidFill>
                <a:schemeClr val="bg1">
                  <a:lumMod val="65000"/>
                </a:schemeClr>
              </a:solidFill>
            </a:endParaRPr>
          </a:p>
          <a:p>
            <a:r>
              <a:rPr lang="fr-FR" sz="4400" b="1" i="1" dirty="0" smtClean="0">
                <a:solidFill>
                  <a:schemeClr val="bg1">
                    <a:lumMod val="65000"/>
                  </a:schemeClr>
                </a:solidFill>
              </a:rPr>
              <a:t>Mme </a:t>
            </a:r>
            <a:r>
              <a:rPr lang="fr-FR" sz="4400" b="1" i="1" dirty="0" err="1" smtClean="0">
                <a:solidFill>
                  <a:schemeClr val="bg1">
                    <a:lumMod val="65000"/>
                  </a:schemeClr>
                </a:solidFill>
              </a:rPr>
              <a:t>Romanacce</a:t>
            </a:r>
            <a:r>
              <a:rPr lang="fr-FR" sz="4400" b="1" i="1" dirty="0" smtClean="0">
                <a:solidFill>
                  <a:schemeClr val="bg1">
                    <a:lumMod val="65000"/>
                  </a:schemeClr>
                </a:solidFill>
              </a:rPr>
              <a:t> Michèle</a:t>
            </a:r>
          </a:p>
          <a:p>
            <a:endParaRPr lang="fr-FR" sz="5500" dirty="0"/>
          </a:p>
        </p:txBody>
      </p:sp>
      <p:pic>
        <p:nvPicPr>
          <p:cNvPr id="4" name="Image 3" descr="MAP MONDE ENFA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9573" y="200844"/>
            <a:ext cx="3061428" cy="31564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 6" descr="Pérou 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08880">
            <a:off x="978616" y="390153"/>
            <a:ext cx="2857322" cy="2767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 8" descr="mama af 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616" y="3756478"/>
            <a:ext cx="2809067" cy="283370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201971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6411"/>
            <a:ext cx="8229600" cy="578114"/>
          </a:xfrm>
        </p:spPr>
        <p:txBody>
          <a:bodyPr/>
          <a:lstStyle/>
          <a:p>
            <a:r>
              <a:rPr lang="fr-FR" sz="4400" dirty="0" smtClean="0"/>
              <a:t>En conclusion</a:t>
            </a:r>
            <a:endParaRPr lang="fr-FR" sz="4400" dirty="0"/>
          </a:p>
        </p:txBody>
      </p:sp>
      <p:sp>
        <p:nvSpPr>
          <p:cNvPr id="3" name="Espace réservé du contenu 2"/>
          <p:cNvSpPr>
            <a:spLocks noGrp="1"/>
          </p:cNvSpPr>
          <p:nvPr>
            <p:ph idx="1"/>
          </p:nvPr>
        </p:nvSpPr>
        <p:spPr>
          <a:xfrm>
            <a:off x="94781" y="909819"/>
            <a:ext cx="8928373" cy="6037031"/>
          </a:xfrm>
        </p:spPr>
        <p:txBody>
          <a:bodyPr>
            <a:normAutofit fontScale="25000" lnSpcReduction="20000"/>
          </a:bodyPr>
          <a:lstStyle/>
          <a:p>
            <a:pPr marL="0" indent="0" algn="just">
              <a:buNone/>
            </a:pPr>
            <a:r>
              <a:rPr lang="fr-FR" sz="7600" dirty="0" smtClean="0"/>
              <a:t>Ne sont présentés dans ce diaporama que quelques exemples des nombreuses actions mises en place dans la classe.</a:t>
            </a:r>
          </a:p>
          <a:p>
            <a:pPr marL="0" indent="0" algn="just">
              <a:buNone/>
            </a:pPr>
            <a:endParaRPr lang="fr-FR" sz="7600" dirty="0" smtClean="0"/>
          </a:p>
          <a:p>
            <a:pPr marL="0" indent="0" algn="just">
              <a:buNone/>
            </a:pPr>
            <a:r>
              <a:rPr lang="fr-FR" sz="7600" dirty="0" smtClean="0"/>
              <a:t>En effet, de multiples compétences (graphisme, motricité fine, acquisition de connaissances, démarche de création et développement de l’imaginaire</a:t>
            </a:r>
            <a:r>
              <a:rPr lang="mr-IN" sz="7600" dirty="0" smtClean="0"/>
              <a:t>…</a:t>
            </a:r>
            <a:r>
              <a:rPr lang="fr-FR" sz="7600" dirty="0" smtClean="0"/>
              <a:t>) sont travaillées, s’agissant d’une action à caractère pluridisciplinaire comme celle-ci.</a:t>
            </a:r>
          </a:p>
          <a:p>
            <a:pPr marL="0" indent="0" algn="just">
              <a:buNone/>
            </a:pPr>
            <a:r>
              <a:rPr lang="fr-FR" sz="7600" dirty="0"/>
              <a:t>Le développement de l’autonomie, la démarche de projet, le travail en groupe sont autant de compétences sociales et de savoir être développés à l’occasion du projet. </a:t>
            </a:r>
          </a:p>
          <a:p>
            <a:pPr marL="0" indent="0" algn="just">
              <a:buNone/>
            </a:pPr>
            <a:endParaRPr lang="fr-FR" sz="7600" dirty="0"/>
          </a:p>
          <a:p>
            <a:pPr marL="0" indent="0" algn="just">
              <a:buNone/>
            </a:pPr>
            <a:r>
              <a:rPr lang="fr-FR" sz="7600" dirty="0" smtClean="0"/>
              <a:t>Les séances de Poterie se dérouleront à partir du mois de mai, et la création des costumes et décors se déroulera jusqu’à la présentation du spectacle en juin, avec en complément la création d’un carnet de voyage du Tour du monde, ainsi qu’un nuancier couleur en teinture végétale. </a:t>
            </a:r>
          </a:p>
          <a:p>
            <a:pPr marL="0" indent="0" algn="just">
              <a:buNone/>
            </a:pPr>
            <a:endParaRPr lang="fr-FR" sz="7600" dirty="0"/>
          </a:p>
          <a:p>
            <a:pPr marL="0" indent="0" algn="just">
              <a:buNone/>
            </a:pPr>
            <a:r>
              <a:rPr lang="fr-FR" sz="7600" dirty="0" smtClean="0"/>
              <a:t>Nous entendons œuvrer en complète cohérence avec les objectifs d’un Développement durable afin de susciter chez nos élèves :</a:t>
            </a:r>
          </a:p>
          <a:p>
            <a:pPr algn="just">
              <a:buFontTx/>
              <a:buChar char="-"/>
            </a:pPr>
            <a:r>
              <a:rPr lang="fr-FR" sz="7600" dirty="0"/>
              <a:t>L</a:t>
            </a:r>
            <a:r>
              <a:rPr lang="fr-FR" sz="7600" dirty="0" smtClean="0"/>
              <a:t>’envie de protéger leur environnement</a:t>
            </a:r>
          </a:p>
          <a:p>
            <a:pPr algn="just">
              <a:buFontTx/>
              <a:buChar char="-"/>
            </a:pPr>
            <a:r>
              <a:rPr lang="fr-FR" sz="7600" dirty="0" smtClean="0"/>
              <a:t>Le partage et la collaboration</a:t>
            </a:r>
          </a:p>
          <a:p>
            <a:pPr algn="just">
              <a:buFontTx/>
              <a:buChar char="-"/>
            </a:pPr>
            <a:r>
              <a:rPr lang="fr-FR" sz="7600" dirty="0" smtClean="0"/>
              <a:t>La citoyenneté et la responsabilité de soi et des autres </a:t>
            </a:r>
          </a:p>
          <a:p>
            <a:pPr algn="just">
              <a:buFontTx/>
              <a:buChar char="-"/>
            </a:pPr>
            <a:endParaRPr lang="fr-FR" sz="3800" dirty="0" smtClean="0"/>
          </a:p>
          <a:p>
            <a:pPr marL="0" indent="0" algn="just">
              <a:buNone/>
            </a:pPr>
            <a:endParaRPr lang="fr-FR" dirty="0"/>
          </a:p>
          <a:p>
            <a:pPr marL="0" indent="0" algn="just">
              <a:buNone/>
            </a:pPr>
            <a:endParaRPr lang="fr-FR" dirty="0" smtClean="0"/>
          </a:p>
          <a:p>
            <a:pPr marL="0" indent="0" algn="just">
              <a:buNone/>
            </a:pPr>
            <a:r>
              <a:rPr lang="fr-FR" dirty="0" smtClean="0"/>
              <a:t>  </a:t>
            </a:r>
            <a:endParaRPr lang="fr-FR" dirty="0"/>
          </a:p>
        </p:txBody>
      </p:sp>
    </p:spTree>
    <p:extLst>
      <p:ext uri="{BB962C8B-B14F-4D97-AF65-F5344CB8AC3E}">
        <p14:creationId xmlns:p14="http://schemas.microsoft.com/office/powerpoint/2010/main" val="35104626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1635" y="549682"/>
            <a:ext cx="7466487" cy="2473571"/>
          </a:xfrm>
        </p:spPr>
        <p:txBody>
          <a:bodyPr/>
          <a:lstStyle/>
          <a:p>
            <a:r>
              <a:rPr lang="fr-FR" sz="4000" b="1" dirty="0" smtClean="0"/>
              <a:t>Cycles 1 et 2</a:t>
            </a:r>
            <a:r>
              <a:rPr lang="fr-FR" sz="3200" b="1" dirty="0" smtClean="0"/>
              <a:t/>
            </a:r>
            <a:br>
              <a:rPr lang="fr-FR" sz="3200" b="1" dirty="0" smtClean="0"/>
            </a:br>
            <a:r>
              <a:rPr lang="fr-FR" sz="3200" b="1" dirty="0" smtClean="0"/>
              <a:t>Classes maternelle/CP</a:t>
            </a:r>
            <a:br>
              <a:rPr lang="fr-FR" sz="3200" b="1" dirty="0" smtClean="0"/>
            </a:br>
            <a:r>
              <a:rPr lang="fr-FR" sz="3200" b="1" dirty="0" smtClean="0"/>
              <a:t> Bilingue</a:t>
            </a:r>
            <a:br>
              <a:rPr lang="fr-FR" sz="3200" b="1" dirty="0" smtClean="0"/>
            </a:br>
            <a:r>
              <a:rPr lang="fr-FR" sz="2400" b="1" dirty="0" smtClean="0"/>
              <a:t>18 élèves</a:t>
            </a:r>
            <a:endParaRPr lang="fr-FR" sz="3200" b="1" dirty="0"/>
          </a:p>
        </p:txBody>
      </p:sp>
      <p:pic>
        <p:nvPicPr>
          <p:cNvPr id="11" name="Espace réservé du contenu 10" descr="classe 3.jpg"/>
          <p:cNvPicPr>
            <a:picLocks noGrp="1" noChangeAspect="1"/>
          </p:cNvPicPr>
          <p:nvPr>
            <p:ph idx="1"/>
          </p:nvPr>
        </p:nvPicPr>
        <p:blipFill>
          <a:blip r:embed="rId2">
            <a:extLst>
              <a:ext uri="{28A0092B-C50C-407E-A947-70E740481C1C}">
                <a14:useLocalDpi xmlns:a14="http://schemas.microsoft.com/office/drawing/2010/main" val="0"/>
              </a:ext>
            </a:extLst>
          </a:blip>
          <a:srcRect l="14235" r="14235"/>
          <a:stretch>
            <a:fillRect/>
          </a:stretch>
        </p:blipFill>
        <p:spPr>
          <a:xfrm>
            <a:off x="1310230" y="3125140"/>
            <a:ext cx="6537641" cy="3595451"/>
          </a:xfrm>
        </p:spPr>
      </p:pic>
    </p:spTree>
    <p:extLst>
      <p:ext uri="{BB962C8B-B14F-4D97-AF65-F5344CB8AC3E}">
        <p14:creationId xmlns:p14="http://schemas.microsoft.com/office/powerpoint/2010/main" val="19963597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86616"/>
            <a:ext cx="9144000" cy="1374206"/>
          </a:xfrm>
        </p:spPr>
        <p:txBody>
          <a:bodyPr/>
          <a:lstStyle/>
          <a:p>
            <a:pPr>
              <a:lnSpc>
                <a:spcPct val="80000"/>
              </a:lnSpc>
            </a:pPr>
            <a:r>
              <a:rPr lang="fr-FR" sz="2800" dirty="0" smtClean="0"/>
              <a:t/>
            </a:r>
            <a:br>
              <a:rPr lang="fr-FR" sz="2800" dirty="0" smtClean="0"/>
            </a:br>
            <a:r>
              <a:rPr lang="fr-FR" sz="2800" dirty="0" smtClean="0"/>
              <a:t/>
            </a:r>
            <a:br>
              <a:rPr lang="fr-FR" sz="2800" dirty="0" smtClean="0"/>
            </a:br>
            <a:r>
              <a:rPr lang="fr-FR" sz="2000" dirty="0"/>
              <a:t/>
            </a:r>
            <a:br>
              <a:rPr lang="fr-FR" sz="2000" dirty="0"/>
            </a:br>
            <a:r>
              <a:rPr lang="fr-FR" sz="2000" dirty="0" smtClean="0"/>
              <a:t/>
            </a:r>
            <a:br>
              <a:rPr lang="fr-FR" sz="2000" dirty="0" smtClean="0"/>
            </a:br>
            <a:r>
              <a:rPr lang="fr-FR" sz="1400" dirty="0" smtClean="0"/>
              <a:t> </a:t>
            </a:r>
            <a:r>
              <a:rPr lang="fr-FR" sz="2000" dirty="0" smtClean="0"/>
              <a:t>LE </a:t>
            </a:r>
            <a:r>
              <a:rPr lang="fr-FR" sz="2000" dirty="0"/>
              <a:t>TOUR DU MONDE EN </a:t>
            </a:r>
            <a:r>
              <a:rPr lang="fr-FR" sz="2000" dirty="0" smtClean="0"/>
              <a:t>MUSIQUE</a:t>
            </a:r>
            <a:br>
              <a:rPr lang="fr-FR" sz="2000" dirty="0" smtClean="0"/>
            </a:br>
            <a:r>
              <a:rPr lang="fr-FR" sz="2000" dirty="0" smtClean="0"/>
              <a:t>est le projet de classe depuis la rentrée 2020</a:t>
            </a:r>
            <a:br>
              <a:rPr lang="fr-FR" sz="2000" dirty="0" smtClean="0"/>
            </a:br>
            <a:r>
              <a:rPr lang="fr-FR" sz="2000" dirty="0" smtClean="0"/>
              <a:t/>
            </a:r>
            <a:br>
              <a:rPr lang="fr-FR" sz="2000" dirty="0" smtClean="0"/>
            </a:br>
            <a:r>
              <a:rPr lang="fr-FR" sz="2400" dirty="0"/>
              <a:t/>
            </a:r>
            <a:br>
              <a:rPr lang="fr-FR" sz="2400" dirty="0"/>
            </a:br>
            <a:endParaRPr lang="fr-FR" sz="2800" dirty="0"/>
          </a:p>
        </p:txBody>
      </p:sp>
      <p:sp>
        <p:nvSpPr>
          <p:cNvPr id="3" name="Espace réservé du contenu 2"/>
          <p:cNvSpPr>
            <a:spLocks noGrp="1"/>
          </p:cNvSpPr>
          <p:nvPr>
            <p:ph idx="1"/>
          </p:nvPr>
        </p:nvSpPr>
        <p:spPr>
          <a:xfrm>
            <a:off x="75826" y="1724864"/>
            <a:ext cx="8985242" cy="4937667"/>
          </a:xfrm>
        </p:spPr>
        <p:txBody>
          <a:bodyPr>
            <a:normAutofit fontScale="92500" lnSpcReduction="10000"/>
          </a:bodyPr>
          <a:lstStyle/>
          <a:p>
            <a:pPr marL="0" indent="0" algn="just">
              <a:buNone/>
            </a:pPr>
            <a:r>
              <a:rPr lang="fr-FR" sz="2000" dirty="0" smtClean="0">
                <a:solidFill>
                  <a:schemeClr val="tx1"/>
                </a:solidFill>
              </a:rPr>
              <a:t>	Après un spectacle sur l’Europe et l’Asie inspiré du ballet </a:t>
            </a:r>
            <a:r>
              <a:rPr lang="fr-FR" sz="2000" i="1" dirty="0" smtClean="0">
                <a:solidFill>
                  <a:schemeClr val="tx1"/>
                </a:solidFill>
              </a:rPr>
              <a:t>Casse Noisette</a:t>
            </a:r>
            <a:r>
              <a:rPr lang="fr-FR" sz="2000" dirty="0" smtClean="0">
                <a:solidFill>
                  <a:schemeClr val="tx1"/>
                </a:solidFill>
              </a:rPr>
              <a:t> (juin 2021), la classe prépare une représentation pour la fin de l’année sur l’Afrique, l’Amérique et l’Océanie. </a:t>
            </a:r>
          </a:p>
          <a:p>
            <a:pPr marL="0" indent="0" algn="just">
              <a:buNone/>
            </a:pPr>
            <a:r>
              <a:rPr lang="fr-FR" sz="2000" dirty="0" smtClean="0">
                <a:solidFill>
                  <a:schemeClr val="tx1"/>
                </a:solidFill>
              </a:rPr>
              <a:t>Le point de départ est le poème de Jacques Prévert </a:t>
            </a:r>
            <a:r>
              <a:rPr lang="fr-FR" sz="2000" i="1" dirty="0" smtClean="0">
                <a:solidFill>
                  <a:schemeClr val="tx1"/>
                </a:solidFill>
              </a:rPr>
              <a:t>« En sortant de l’Ecole » </a:t>
            </a:r>
            <a:r>
              <a:rPr lang="fr-FR" sz="2000" dirty="0" smtClean="0">
                <a:solidFill>
                  <a:schemeClr val="tx1"/>
                </a:solidFill>
              </a:rPr>
              <a:t>et ses versions chantées.</a:t>
            </a:r>
          </a:p>
          <a:p>
            <a:pPr marL="0" indent="0" algn="just">
              <a:buNone/>
            </a:pPr>
            <a:r>
              <a:rPr lang="fr-FR" sz="2000" dirty="0" smtClean="0">
                <a:solidFill>
                  <a:schemeClr val="tx1"/>
                </a:solidFill>
              </a:rPr>
              <a:t>	Tout au long de l’année, la découverte des continents et des pays se fait en musique. L’objectif est de s’ouvrir au monde, aux différentes traditions (cuisine , artisanat , art , musique…) à partir d’albums littéraires, de disques et de ressources diverses (TBI, apports des élèves…)</a:t>
            </a:r>
          </a:p>
          <a:p>
            <a:pPr marL="0" indent="0" algn="just">
              <a:buNone/>
            </a:pPr>
            <a:r>
              <a:rPr lang="fr-FR" dirty="0" smtClean="0">
                <a:solidFill>
                  <a:schemeClr val="tx1"/>
                </a:solidFill>
              </a:rPr>
              <a:t>	</a:t>
            </a:r>
            <a:r>
              <a:rPr lang="fr-FR" sz="2000" dirty="0" smtClean="0">
                <a:solidFill>
                  <a:schemeClr val="tx1"/>
                </a:solidFill>
              </a:rPr>
              <a:t>La participation aux </a:t>
            </a:r>
            <a:r>
              <a:rPr lang="fr-FR" sz="2000" dirty="0" err="1" smtClean="0">
                <a:solidFill>
                  <a:schemeClr val="tx1"/>
                </a:solidFill>
              </a:rPr>
              <a:t>Trufei</a:t>
            </a:r>
            <a:r>
              <a:rPr lang="fr-FR" sz="2000" dirty="0" smtClean="0">
                <a:solidFill>
                  <a:schemeClr val="tx1"/>
                </a:solidFill>
              </a:rPr>
              <a:t> nous permet de renforcer l’initiation au recyclage des déchets et à l’utilisation des ressources environnementales .</a:t>
            </a:r>
          </a:p>
          <a:p>
            <a:pPr marL="0" indent="0" algn="ctr">
              <a:buNone/>
            </a:pPr>
            <a:endParaRPr lang="fr-FR" sz="2200" b="1" dirty="0" smtClean="0">
              <a:solidFill>
                <a:schemeClr val="tx2">
                  <a:lumMod val="75000"/>
                </a:schemeClr>
              </a:solidFill>
            </a:endParaRPr>
          </a:p>
          <a:p>
            <a:pPr marL="0" indent="0" algn="ctr">
              <a:buNone/>
            </a:pPr>
            <a:r>
              <a:rPr lang="fr-FR" b="1" dirty="0" smtClean="0">
                <a:solidFill>
                  <a:schemeClr val="tx2">
                    <a:lumMod val="75000"/>
                  </a:schemeClr>
                </a:solidFill>
              </a:rPr>
              <a:t>Ainsi, comment </a:t>
            </a:r>
            <a:r>
              <a:rPr lang="fr-FR" b="1" dirty="0">
                <a:solidFill>
                  <a:schemeClr val="tx2">
                    <a:lumMod val="75000"/>
                  </a:schemeClr>
                </a:solidFill>
              </a:rPr>
              <a:t>réaliser un spectacle </a:t>
            </a:r>
            <a:r>
              <a:rPr lang="fr-FR" b="1" dirty="0" smtClean="0">
                <a:solidFill>
                  <a:schemeClr val="tx2">
                    <a:lumMod val="75000"/>
                  </a:schemeClr>
                </a:solidFill>
              </a:rPr>
              <a:t>musical en </a:t>
            </a:r>
            <a:r>
              <a:rPr lang="fr-FR" b="1" dirty="0">
                <a:solidFill>
                  <a:schemeClr val="tx2">
                    <a:lumMod val="75000"/>
                  </a:schemeClr>
                </a:solidFill>
              </a:rPr>
              <a:t>créant son matériel artistique et en recyclant </a:t>
            </a:r>
            <a:r>
              <a:rPr lang="fr-FR" b="1" dirty="0" smtClean="0">
                <a:solidFill>
                  <a:schemeClr val="tx2">
                    <a:lumMod val="75000"/>
                  </a:schemeClr>
                </a:solidFill>
              </a:rPr>
              <a:t>des objets du quotidien dans </a:t>
            </a:r>
            <a:r>
              <a:rPr lang="fr-FR" b="1" dirty="0">
                <a:solidFill>
                  <a:schemeClr val="tx2">
                    <a:lumMod val="75000"/>
                  </a:schemeClr>
                </a:solidFill>
              </a:rPr>
              <a:t>une démarche de réduction des déchets</a:t>
            </a:r>
            <a:r>
              <a:rPr lang="fr-FR" sz="2000" b="1" dirty="0">
                <a:solidFill>
                  <a:schemeClr val="tx2">
                    <a:lumMod val="75000"/>
                  </a:schemeClr>
                </a:solidFill>
              </a:rPr>
              <a:t>? </a:t>
            </a:r>
            <a:endParaRPr lang="fr-FR" b="1" i="1" dirty="0">
              <a:solidFill>
                <a:schemeClr val="tx2">
                  <a:lumMod val="75000"/>
                </a:schemeClr>
              </a:solidFill>
            </a:endParaRPr>
          </a:p>
        </p:txBody>
      </p:sp>
    </p:spTree>
    <p:extLst>
      <p:ext uri="{BB962C8B-B14F-4D97-AF65-F5344CB8AC3E}">
        <p14:creationId xmlns:p14="http://schemas.microsoft.com/office/powerpoint/2010/main" val="40109713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70591"/>
            <a:ext cx="9144000" cy="995116"/>
          </a:xfrm>
        </p:spPr>
        <p:txBody>
          <a:bodyPr/>
          <a:lstStyle/>
          <a:p>
            <a:r>
              <a:rPr lang="fr-FR" sz="3200" dirty="0" smtClean="0"/>
              <a:t>Pour atteindre cet objectif nous travaillons sur :</a:t>
            </a:r>
            <a:endParaRPr lang="fr-FR" sz="3200" dirty="0"/>
          </a:p>
        </p:txBody>
      </p:sp>
      <p:sp>
        <p:nvSpPr>
          <p:cNvPr id="3" name="Espace réservé du contenu 2"/>
          <p:cNvSpPr>
            <a:spLocks noGrp="1"/>
          </p:cNvSpPr>
          <p:nvPr>
            <p:ph idx="1"/>
          </p:nvPr>
        </p:nvSpPr>
        <p:spPr>
          <a:xfrm>
            <a:off x="457200" y="1525843"/>
            <a:ext cx="8229600" cy="5174597"/>
          </a:xfrm>
        </p:spPr>
        <p:txBody>
          <a:bodyPr/>
          <a:lstStyle/>
          <a:p>
            <a:pPr marL="0" indent="0" algn="ctr">
              <a:buNone/>
            </a:pPr>
            <a:r>
              <a:rPr lang="fr-FR" b="1" dirty="0" smtClean="0"/>
              <a:t>- L’Education au développement durable</a:t>
            </a:r>
          </a:p>
          <a:p>
            <a:pPr marL="0" indent="0" algn="ctr">
              <a:buNone/>
            </a:pPr>
            <a:r>
              <a:rPr lang="fr-FR" b="1" dirty="0" smtClean="0"/>
              <a:t>- L’Education artistique et culturelle</a:t>
            </a:r>
          </a:p>
          <a:p>
            <a:pPr algn="ctr">
              <a:buFontTx/>
              <a:buChar char="-"/>
            </a:pPr>
            <a:r>
              <a:rPr lang="fr-FR" b="1" dirty="0" smtClean="0"/>
              <a:t>L’Education à la Citoyenneté</a:t>
            </a:r>
          </a:p>
          <a:p>
            <a:pPr algn="ctr">
              <a:buFontTx/>
              <a:buChar char="-"/>
            </a:pPr>
            <a:endParaRPr lang="fr-FR" sz="1800" b="1" dirty="0"/>
          </a:p>
          <a:p>
            <a:pPr marL="0" indent="0" algn="ctr">
              <a:buNone/>
            </a:pPr>
            <a:r>
              <a:rPr lang="fr-FR" i="1" dirty="0" smtClean="0"/>
              <a:t>Ceci, en collaboration avec deux intervenantes artistiques :</a:t>
            </a:r>
          </a:p>
          <a:p>
            <a:pPr marL="0" indent="0" algn="ctr">
              <a:buNone/>
            </a:pPr>
            <a:endParaRPr lang="fr-FR" i="1" dirty="0" smtClean="0"/>
          </a:p>
          <a:p>
            <a:pPr marL="0" indent="0" algn="ctr">
              <a:buNone/>
            </a:pPr>
            <a:r>
              <a:rPr lang="fr-FR" i="1" dirty="0" smtClean="0"/>
              <a:t>en Poterie</a:t>
            </a:r>
          </a:p>
          <a:p>
            <a:pPr marL="0" indent="0" algn="ctr">
              <a:buNone/>
            </a:pPr>
            <a:endParaRPr lang="fr-FR" i="1" dirty="0"/>
          </a:p>
          <a:p>
            <a:pPr marL="0" indent="0" algn="ctr">
              <a:buNone/>
            </a:pPr>
            <a:endParaRPr lang="fr-FR" i="1" dirty="0" smtClean="0"/>
          </a:p>
          <a:p>
            <a:pPr marL="0" indent="0" algn="ctr">
              <a:buNone/>
            </a:pPr>
            <a:r>
              <a:rPr lang="fr-FR" i="1" dirty="0" smtClean="0"/>
              <a:t>en Teinture végétale</a:t>
            </a:r>
          </a:p>
        </p:txBody>
      </p:sp>
      <p:pic>
        <p:nvPicPr>
          <p:cNvPr id="4" name="Image 3" descr="poterie 2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896" y="3838299"/>
            <a:ext cx="2197645" cy="2691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 5" descr="NDG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838299"/>
            <a:ext cx="2284320" cy="2492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7" name="Connecteur droit avec flèche 6"/>
          <p:cNvCxnSpPr/>
          <p:nvPr/>
        </p:nvCxnSpPr>
        <p:spPr>
          <a:xfrm flipV="1">
            <a:off x="5516256" y="4776551"/>
            <a:ext cx="701380" cy="94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p:nvPr/>
        </p:nvCxnSpPr>
        <p:spPr>
          <a:xfrm flipH="1">
            <a:off x="2909778" y="5601075"/>
            <a:ext cx="8056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14436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825" y="170592"/>
            <a:ext cx="8994719" cy="578114"/>
          </a:xfrm>
        </p:spPr>
        <p:txBody>
          <a:bodyPr/>
          <a:lstStyle/>
          <a:p>
            <a:r>
              <a:rPr lang="fr-FR" sz="3200" b="1" dirty="0"/>
              <a:t>L’Education au développement durable</a:t>
            </a:r>
            <a:endParaRPr lang="fr-FR" sz="3200" dirty="0"/>
          </a:p>
        </p:txBody>
      </p:sp>
      <p:sp>
        <p:nvSpPr>
          <p:cNvPr id="3" name="Espace réservé du contenu 2"/>
          <p:cNvSpPr>
            <a:spLocks noGrp="1"/>
          </p:cNvSpPr>
          <p:nvPr>
            <p:ph idx="1"/>
          </p:nvPr>
        </p:nvSpPr>
        <p:spPr>
          <a:xfrm>
            <a:off x="149281" y="887311"/>
            <a:ext cx="8994719" cy="5970689"/>
          </a:xfrm>
        </p:spPr>
        <p:txBody>
          <a:bodyPr/>
          <a:lstStyle/>
          <a:p>
            <a:pPr algn="just"/>
            <a:r>
              <a:rPr lang="fr-FR" sz="2000" dirty="0" smtClean="0"/>
              <a:t>Sensibiliser à la gestion des déchets en favorisant l’Economie circulaire</a:t>
            </a:r>
          </a:p>
          <a:p>
            <a:pPr algn="just"/>
            <a:r>
              <a:rPr lang="fr-FR" sz="2000" dirty="0" smtClean="0"/>
              <a:t>Faire connaître les ressources locales en plantes tinctoriales </a:t>
            </a:r>
          </a:p>
          <a:p>
            <a:pPr marL="0" indent="0" algn="just">
              <a:buNone/>
            </a:pPr>
            <a:endParaRPr lang="fr-FR" sz="1000" dirty="0"/>
          </a:p>
          <a:p>
            <a:pPr marL="0" indent="0" algn="ctr">
              <a:buNone/>
            </a:pPr>
            <a:r>
              <a:rPr lang="fr-FR" sz="1800" b="1" i="1" dirty="0" smtClean="0"/>
              <a:t>Un exemple d’action mise en place pour l’Afrique :</a:t>
            </a:r>
          </a:p>
          <a:p>
            <a:pPr marL="0" indent="0" algn="just">
              <a:buNone/>
            </a:pPr>
            <a:r>
              <a:rPr lang="fr-FR" sz="1800" dirty="0" smtClean="0"/>
              <a:t>Teinture végétale des éléments de costumes et accessoires du peuple Massaï à partir des plantes de l’environnement proche et de tissus recyclés</a:t>
            </a:r>
          </a:p>
          <a:p>
            <a:pPr marL="0" indent="0" algn="just">
              <a:buNone/>
            </a:pPr>
            <a:endParaRPr lang="fr-FR" sz="1800" dirty="0"/>
          </a:p>
        </p:txBody>
      </p:sp>
      <p:pic>
        <p:nvPicPr>
          <p:cNvPr id="4" name="Image 3" descr="teitnure corde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933" y="3601366"/>
            <a:ext cx="2648979" cy="20850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534933" y="5819279"/>
            <a:ext cx="2648979" cy="54968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chemeClr val="tx1"/>
                </a:solidFill>
              </a:rPr>
              <a:t>Teinture d’une corde de coton aux pelures d’Oignon</a:t>
            </a:r>
            <a:endParaRPr lang="fr-FR" sz="1400" dirty="0">
              <a:solidFill>
                <a:schemeClr val="tx1"/>
              </a:solidFill>
            </a:endParaRPr>
          </a:p>
        </p:txBody>
      </p:sp>
      <p:pic>
        <p:nvPicPr>
          <p:cNvPr id="7" name="Image 6" descr="Ciste 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2080" y="3585068"/>
            <a:ext cx="2487170" cy="2021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3635813" y="5830077"/>
            <a:ext cx="2068609" cy="96312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chemeClr val="tx1"/>
                </a:solidFill>
              </a:rPr>
              <a:t>Découpage en morceaux de Ciste </a:t>
            </a:r>
            <a:r>
              <a:rPr lang="fr-FR" sz="1400" dirty="0" err="1" smtClean="0">
                <a:solidFill>
                  <a:schemeClr val="tx1"/>
                </a:solidFill>
              </a:rPr>
              <a:t>Ladanifère</a:t>
            </a:r>
            <a:r>
              <a:rPr lang="fr-FR" sz="1400" dirty="0">
                <a:solidFill>
                  <a:schemeClr val="tx1"/>
                </a:solidFill>
              </a:rPr>
              <a:t> </a:t>
            </a:r>
            <a:r>
              <a:rPr lang="fr-FR" sz="1400" dirty="0" smtClean="0">
                <a:solidFill>
                  <a:schemeClr val="tx1"/>
                </a:solidFill>
              </a:rPr>
              <a:t>et de pelures d’Oignon</a:t>
            </a:r>
            <a:endParaRPr lang="fr-FR" sz="1400" dirty="0">
              <a:solidFill>
                <a:schemeClr val="tx1"/>
              </a:solidFill>
            </a:endParaRPr>
          </a:p>
        </p:txBody>
      </p:sp>
      <p:pic>
        <p:nvPicPr>
          <p:cNvPr id="9" name="Image 8" descr="cist oignon 2 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0072" y="3184135"/>
            <a:ext cx="1854069" cy="2559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6062080" y="5714800"/>
            <a:ext cx="2487170" cy="59684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chemeClr val="tx1"/>
                </a:solidFill>
              </a:rPr>
              <a:t>Teinture d’un tissu coton au Ciste </a:t>
            </a:r>
            <a:r>
              <a:rPr lang="fr-FR" sz="1400" dirty="0" err="1" smtClean="0">
                <a:solidFill>
                  <a:schemeClr val="tx1"/>
                </a:solidFill>
              </a:rPr>
              <a:t>Ladanifère</a:t>
            </a:r>
            <a:endParaRPr lang="fr-FR" sz="1400" dirty="0">
              <a:solidFill>
                <a:schemeClr val="tx1"/>
              </a:solidFill>
            </a:endParaRPr>
          </a:p>
        </p:txBody>
      </p:sp>
    </p:spTree>
    <p:extLst>
      <p:ext uri="{BB962C8B-B14F-4D97-AF65-F5344CB8AC3E}">
        <p14:creationId xmlns:p14="http://schemas.microsoft.com/office/powerpoint/2010/main" val="19029773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172" y="170592"/>
            <a:ext cx="8843070" cy="6687408"/>
          </a:xfrm>
        </p:spPr>
        <p:txBody>
          <a:bodyPr>
            <a:normAutofit/>
          </a:bodyPr>
          <a:lstStyle/>
          <a:p>
            <a:pPr marL="0" indent="0" algn="ctr">
              <a:buNone/>
            </a:pPr>
            <a:r>
              <a:rPr lang="fr-FR" sz="1700" b="1" i="1" dirty="0" smtClean="0"/>
              <a:t>Deux exemples d’actions mises </a:t>
            </a:r>
            <a:r>
              <a:rPr lang="fr-FR" sz="1700" b="1" i="1" dirty="0"/>
              <a:t>en place pour </a:t>
            </a:r>
            <a:r>
              <a:rPr lang="fr-FR" sz="1700" b="1" i="1" dirty="0" smtClean="0"/>
              <a:t>Madagascar et l’Afrique :</a:t>
            </a:r>
            <a:endParaRPr lang="fr-FR" sz="1600" b="1" i="1" dirty="0" smtClean="0"/>
          </a:p>
          <a:p>
            <a:pPr marL="0" indent="0" algn="just">
              <a:buNone/>
            </a:pPr>
            <a:r>
              <a:rPr lang="fr-FR" sz="1600" dirty="0" smtClean="0"/>
              <a:t>Réalisation d’empreintes colorées à partir de feuilles fraîches de l’environnement proche et de teinture végétale à base d’écorce d’Eucalyptus pour costume malgache</a:t>
            </a:r>
          </a:p>
          <a:p>
            <a:pPr marL="0" indent="0" algn="just">
              <a:buNone/>
            </a:pPr>
            <a:endParaRPr lang="fr-FR" sz="1800" dirty="0"/>
          </a:p>
          <a:p>
            <a:pPr marL="0" indent="0" algn="just">
              <a:buNone/>
            </a:pPr>
            <a:endParaRPr lang="fr-FR" sz="1800" dirty="0" smtClean="0"/>
          </a:p>
          <a:p>
            <a:pPr marL="0" indent="0" algn="just">
              <a:buNone/>
            </a:pPr>
            <a:endParaRPr lang="fr-FR" sz="1800" dirty="0"/>
          </a:p>
          <a:p>
            <a:pPr marL="0" indent="0" algn="just">
              <a:buNone/>
            </a:pPr>
            <a:endParaRPr lang="fr-FR" sz="1800" dirty="0" smtClean="0"/>
          </a:p>
          <a:p>
            <a:pPr marL="0" indent="0" algn="just">
              <a:buNone/>
            </a:pPr>
            <a:r>
              <a:rPr lang="fr-FR" sz="1800" dirty="0" smtClean="0"/>
              <a:t>L</a:t>
            </a:r>
            <a:endParaRPr lang="fr-FR" sz="1800" dirty="0"/>
          </a:p>
          <a:p>
            <a:pPr marL="0" indent="0" algn="just">
              <a:buNone/>
            </a:pPr>
            <a:endParaRPr lang="fr-FR" sz="1800" dirty="0" smtClean="0"/>
          </a:p>
          <a:p>
            <a:pPr marL="0" indent="0" algn="just">
              <a:buNone/>
            </a:pPr>
            <a:endParaRPr lang="fr-FR" sz="1800" dirty="0"/>
          </a:p>
          <a:p>
            <a:pPr marL="0" indent="0" algn="just">
              <a:buNone/>
            </a:pPr>
            <a:endParaRPr lang="fr-FR" sz="1800" dirty="0" smtClean="0"/>
          </a:p>
          <a:p>
            <a:pPr marL="0" indent="0" algn="just">
              <a:buNone/>
            </a:pPr>
            <a:endParaRPr lang="fr-FR" sz="800" dirty="0" smtClean="0"/>
          </a:p>
          <a:p>
            <a:pPr marL="0" indent="0" algn="just">
              <a:buNone/>
            </a:pPr>
            <a:r>
              <a:rPr lang="fr-FR" sz="1600" dirty="0" smtClean="0"/>
              <a:t>Réalisation d’empreintes à base de pâte de fer et de tanin, à la façon traditionnelle africaine (Bogolan), pour les costumes Zulu (Afrique du sud) et Kuba (Congo)</a:t>
            </a:r>
          </a:p>
          <a:p>
            <a:pPr marL="0" indent="0" algn="just">
              <a:buNone/>
            </a:pPr>
            <a:endParaRPr lang="fr-FR" sz="1700" dirty="0" smtClean="0"/>
          </a:p>
          <a:p>
            <a:pPr marL="0" indent="0" algn="ctr">
              <a:buNone/>
            </a:pPr>
            <a:endParaRPr lang="fr-FR" sz="2000" b="1" i="1" dirty="0" smtClean="0"/>
          </a:p>
          <a:p>
            <a:pPr marL="0" indent="0" algn="ctr">
              <a:buNone/>
            </a:pPr>
            <a:endParaRPr lang="fr-FR" sz="2000" b="1" i="1" dirty="0"/>
          </a:p>
          <a:p>
            <a:pPr marL="0" indent="0" algn="ctr">
              <a:buNone/>
            </a:pPr>
            <a:r>
              <a:rPr lang="fr-FR" sz="2000" b="1" i="1" dirty="0"/>
              <a:t/>
            </a:r>
            <a:br>
              <a:rPr lang="fr-FR" sz="2000" b="1" i="1" dirty="0"/>
            </a:br>
            <a:endParaRPr lang="fr-FR" sz="2000" dirty="0"/>
          </a:p>
        </p:txBody>
      </p:sp>
      <p:pic>
        <p:nvPicPr>
          <p:cNvPr id="4" name="Image 3" descr="Feuille fraîche alun 1.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55908" y="1241523"/>
            <a:ext cx="1800575" cy="2400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 4" descr="feuilles fraiches alun bain 1.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4289" y="1241523"/>
            <a:ext cx="1832487" cy="24433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 5" descr="Feuilles fraîches alun résultat.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0511" y="1260479"/>
            <a:ext cx="1786358" cy="2381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2265266" y="1241523"/>
            <a:ext cx="1023635" cy="19144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00" dirty="0" smtClean="0">
              <a:solidFill>
                <a:srgbClr val="000000"/>
              </a:solidFill>
            </a:endParaRPr>
          </a:p>
          <a:p>
            <a:pPr algn="ctr"/>
            <a:r>
              <a:rPr lang="fr-FR" sz="1300" dirty="0" smtClean="0">
                <a:solidFill>
                  <a:srgbClr val="000000"/>
                </a:solidFill>
              </a:rPr>
              <a:t>1</a:t>
            </a:r>
            <a:r>
              <a:rPr lang="fr-FR" sz="1300" baseline="30000" dirty="0" smtClean="0">
                <a:solidFill>
                  <a:srgbClr val="000000"/>
                </a:solidFill>
              </a:rPr>
              <a:t>ère</a:t>
            </a:r>
            <a:r>
              <a:rPr lang="fr-FR" sz="1300" dirty="0" smtClean="0">
                <a:solidFill>
                  <a:srgbClr val="000000"/>
                </a:solidFill>
              </a:rPr>
              <a:t> étape :</a:t>
            </a:r>
          </a:p>
          <a:p>
            <a:pPr algn="ctr"/>
            <a:r>
              <a:rPr lang="fr-FR" sz="1300" dirty="0" smtClean="0">
                <a:solidFill>
                  <a:srgbClr val="000000"/>
                </a:solidFill>
              </a:rPr>
              <a:t>Etalage d’une pâte à base d’alun sur des feuilles fraîches  </a:t>
            </a:r>
          </a:p>
          <a:p>
            <a:pPr algn="ctr"/>
            <a:endParaRPr lang="fr-FR" dirty="0"/>
          </a:p>
        </p:txBody>
      </p:sp>
      <p:sp>
        <p:nvSpPr>
          <p:cNvPr id="8" name="Rectangle 7"/>
          <p:cNvSpPr/>
          <p:nvPr/>
        </p:nvSpPr>
        <p:spPr>
          <a:xfrm>
            <a:off x="5604991" y="1241524"/>
            <a:ext cx="1307979" cy="240076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00" dirty="0" smtClean="0">
              <a:solidFill>
                <a:srgbClr val="000000"/>
              </a:solidFill>
            </a:endParaRPr>
          </a:p>
          <a:p>
            <a:pPr algn="ctr"/>
            <a:r>
              <a:rPr lang="fr-FR" sz="1300" dirty="0" smtClean="0">
                <a:solidFill>
                  <a:srgbClr val="000000"/>
                </a:solidFill>
              </a:rPr>
              <a:t>2</a:t>
            </a:r>
            <a:r>
              <a:rPr lang="fr-FR" sz="1300" baseline="30000" dirty="0" smtClean="0">
                <a:solidFill>
                  <a:srgbClr val="000000"/>
                </a:solidFill>
              </a:rPr>
              <a:t>ère</a:t>
            </a:r>
            <a:r>
              <a:rPr lang="fr-FR" sz="1300" dirty="0" smtClean="0">
                <a:solidFill>
                  <a:srgbClr val="000000"/>
                </a:solidFill>
              </a:rPr>
              <a:t> étape :</a:t>
            </a:r>
          </a:p>
          <a:p>
            <a:pPr algn="ctr"/>
            <a:r>
              <a:rPr lang="fr-FR" sz="1200" dirty="0" smtClean="0">
                <a:solidFill>
                  <a:srgbClr val="000000"/>
                </a:solidFill>
              </a:rPr>
              <a:t>Impressions des feuilles fraîches enduites sur tissu et teinture à l’Eucalyptus.</a:t>
            </a:r>
          </a:p>
          <a:p>
            <a:pPr algn="ctr"/>
            <a:r>
              <a:rPr lang="fr-FR" sz="1200" dirty="0" smtClean="0">
                <a:solidFill>
                  <a:srgbClr val="000000"/>
                </a:solidFill>
              </a:rPr>
              <a:t>L’empreinte de la feuille s’affirme par interaction entre le minéral et le végétal</a:t>
            </a:r>
          </a:p>
          <a:p>
            <a:pPr algn="ctr"/>
            <a:endParaRPr lang="fr-FR" dirty="0"/>
          </a:p>
        </p:txBody>
      </p:sp>
      <p:pic>
        <p:nvPicPr>
          <p:cNvPr id="9" name="Image 8" descr="résultat fer.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7368" y="4549097"/>
            <a:ext cx="2067874" cy="2151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 11" descr="enf fer 4.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4289" y="4463338"/>
            <a:ext cx="1870101" cy="2322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p:cNvSpPr/>
          <p:nvPr/>
        </p:nvSpPr>
        <p:spPr>
          <a:xfrm>
            <a:off x="2265266" y="4494207"/>
            <a:ext cx="1023635" cy="220623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00" dirty="0" smtClean="0">
              <a:solidFill>
                <a:srgbClr val="000000"/>
              </a:solidFill>
            </a:endParaRPr>
          </a:p>
          <a:p>
            <a:pPr algn="ctr"/>
            <a:r>
              <a:rPr lang="fr-FR" sz="1300" dirty="0" smtClean="0">
                <a:solidFill>
                  <a:srgbClr val="000000"/>
                </a:solidFill>
              </a:rPr>
              <a:t>1</a:t>
            </a:r>
            <a:r>
              <a:rPr lang="fr-FR" sz="1300" baseline="30000" dirty="0" smtClean="0">
                <a:solidFill>
                  <a:srgbClr val="000000"/>
                </a:solidFill>
              </a:rPr>
              <a:t>ère</a:t>
            </a:r>
            <a:r>
              <a:rPr lang="fr-FR" sz="1300" dirty="0" smtClean="0">
                <a:solidFill>
                  <a:srgbClr val="000000"/>
                </a:solidFill>
              </a:rPr>
              <a:t> étape :</a:t>
            </a:r>
          </a:p>
          <a:p>
            <a:pPr algn="ctr"/>
            <a:r>
              <a:rPr lang="fr-FR" sz="1300" dirty="0" smtClean="0">
                <a:solidFill>
                  <a:srgbClr val="000000"/>
                </a:solidFill>
              </a:rPr>
              <a:t>Etalage d’une pâte à base de fer sur tissu teint au tanin</a:t>
            </a:r>
          </a:p>
          <a:p>
            <a:pPr algn="ctr"/>
            <a:r>
              <a:rPr lang="fr-FR" sz="1300" dirty="0" smtClean="0">
                <a:solidFill>
                  <a:srgbClr val="000000"/>
                </a:solidFill>
              </a:rPr>
              <a:t>Avec l’Ailante du japon</a:t>
            </a:r>
          </a:p>
          <a:p>
            <a:pPr algn="ctr"/>
            <a:endParaRPr lang="fr-FR" dirty="0"/>
          </a:p>
        </p:txBody>
      </p:sp>
      <p:sp>
        <p:nvSpPr>
          <p:cNvPr id="14" name="Rectangle 13"/>
          <p:cNvSpPr/>
          <p:nvPr/>
        </p:nvSpPr>
        <p:spPr>
          <a:xfrm>
            <a:off x="5604991" y="4494208"/>
            <a:ext cx="1143418" cy="191441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00" dirty="0" smtClean="0">
              <a:solidFill>
                <a:srgbClr val="000000"/>
              </a:solidFill>
            </a:endParaRPr>
          </a:p>
          <a:p>
            <a:pPr algn="ctr"/>
            <a:r>
              <a:rPr lang="fr-FR" sz="1300" dirty="0" smtClean="0">
                <a:solidFill>
                  <a:srgbClr val="000000"/>
                </a:solidFill>
              </a:rPr>
              <a:t>L’interaction entre le fer et le tanin noirci le tissu créant des motifs</a:t>
            </a:r>
            <a:endParaRPr lang="fr-FR" dirty="0"/>
          </a:p>
        </p:txBody>
      </p:sp>
      <p:pic>
        <p:nvPicPr>
          <p:cNvPr id="15" name="Image 14" descr="leo  6.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907" y="4503685"/>
            <a:ext cx="1759802" cy="2282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74273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4774"/>
            <a:ext cx="8229600" cy="671426"/>
          </a:xfrm>
        </p:spPr>
        <p:txBody>
          <a:bodyPr/>
          <a:lstStyle/>
          <a:p>
            <a:r>
              <a:rPr lang="fr-FR" sz="3600" b="1" dirty="0"/>
              <a:t>L’Education </a:t>
            </a:r>
            <a:r>
              <a:rPr lang="fr-FR" sz="3600" b="1" dirty="0" smtClean="0"/>
              <a:t>artistique et culturelle</a:t>
            </a:r>
            <a:endParaRPr lang="fr-FR" sz="3600" dirty="0"/>
          </a:p>
        </p:txBody>
      </p:sp>
      <p:sp>
        <p:nvSpPr>
          <p:cNvPr id="3" name="Espace réservé du contenu 2"/>
          <p:cNvSpPr>
            <a:spLocks noGrp="1"/>
          </p:cNvSpPr>
          <p:nvPr>
            <p:ph idx="1"/>
          </p:nvPr>
        </p:nvSpPr>
        <p:spPr>
          <a:xfrm>
            <a:off x="123215" y="847055"/>
            <a:ext cx="8880983" cy="5910272"/>
          </a:xfrm>
        </p:spPr>
        <p:txBody>
          <a:bodyPr/>
          <a:lstStyle/>
          <a:p>
            <a:pPr algn="just">
              <a:buFontTx/>
              <a:buChar char="-"/>
            </a:pPr>
            <a:r>
              <a:rPr lang="fr-FR" sz="2000" dirty="0" smtClean="0"/>
              <a:t>Apporter une culture artistique et développer une démarche de création</a:t>
            </a:r>
          </a:p>
          <a:p>
            <a:pPr algn="just">
              <a:buFontTx/>
              <a:buChar char="-"/>
            </a:pPr>
            <a:r>
              <a:rPr lang="fr-FR" sz="2000" dirty="0"/>
              <a:t>A</a:t>
            </a:r>
            <a:r>
              <a:rPr lang="fr-FR" sz="2000" dirty="0" smtClean="0"/>
              <a:t>pprendre à créer son propre matériel artistique avec des ressources de l’environnement proche</a:t>
            </a:r>
            <a:endParaRPr lang="fr-FR" sz="2000" dirty="0"/>
          </a:p>
          <a:p>
            <a:pPr algn="just">
              <a:buFontTx/>
              <a:buChar char="-"/>
            </a:pPr>
            <a:endParaRPr lang="fr-FR" sz="1400" dirty="0" smtClean="0"/>
          </a:p>
          <a:p>
            <a:pPr marL="0" indent="0" algn="ctr">
              <a:buNone/>
            </a:pPr>
            <a:r>
              <a:rPr lang="fr-FR" sz="1800" b="1" i="1" dirty="0"/>
              <a:t>Un exemple d’action mise en </a:t>
            </a:r>
            <a:r>
              <a:rPr lang="fr-FR" sz="1800" b="1" i="1" dirty="0" smtClean="0"/>
              <a:t>place pour le Pérou :</a:t>
            </a:r>
          </a:p>
          <a:p>
            <a:pPr marL="0" indent="0" algn="ctr">
              <a:buNone/>
            </a:pPr>
            <a:r>
              <a:rPr lang="fr-FR" sz="1800" dirty="0" smtClean="0"/>
              <a:t>Initiation au tissage avec des chutes de tissus</a:t>
            </a:r>
            <a:endParaRPr lang="fr-FR" sz="1800" dirty="0"/>
          </a:p>
          <a:p>
            <a:pPr algn="ctr">
              <a:buFontTx/>
              <a:buChar char="-"/>
            </a:pPr>
            <a:endParaRPr lang="fr-FR" sz="2000" dirty="0" smtClean="0"/>
          </a:p>
          <a:p>
            <a:pPr algn="ctr">
              <a:buFontTx/>
              <a:buChar char="-"/>
            </a:pPr>
            <a:endParaRPr lang="fr-FR" sz="2000" dirty="0"/>
          </a:p>
        </p:txBody>
      </p:sp>
      <p:pic>
        <p:nvPicPr>
          <p:cNvPr id="6" name="Image 5" descr="Tissage 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0372" y="3474902"/>
            <a:ext cx="2550564" cy="23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 6" descr="Tissage 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0268" y="3474902"/>
            <a:ext cx="2123929" cy="2811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 7" descr="Trame 1.jpe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62" y="3474902"/>
            <a:ext cx="1867186" cy="2489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189562" y="5985890"/>
            <a:ext cx="1867186" cy="76258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chemeClr val="tx1"/>
                </a:solidFill>
              </a:rPr>
              <a:t>1</a:t>
            </a:r>
            <a:r>
              <a:rPr lang="fr-FR" sz="1400" baseline="30000" dirty="0" smtClean="0">
                <a:solidFill>
                  <a:schemeClr val="tx1"/>
                </a:solidFill>
              </a:rPr>
              <a:t>ère</a:t>
            </a:r>
            <a:r>
              <a:rPr lang="fr-FR" sz="1400" dirty="0" smtClean="0">
                <a:solidFill>
                  <a:schemeClr val="tx1"/>
                </a:solidFill>
              </a:rPr>
              <a:t> étape : </a:t>
            </a:r>
          </a:p>
          <a:p>
            <a:pPr algn="ctr"/>
            <a:r>
              <a:rPr lang="fr-FR" sz="1400" dirty="0" smtClean="0">
                <a:solidFill>
                  <a:schemeClr val="tx1"/>
                </a:solidFill>
              </a:rPr>
              <a:t>Création d’une trame de tissage papier</a:t>
            </a:r>
            <a:endParaRPr lang="fr-FR" sz="1400" dirty="0">
              <a:solidFill>
                <a:schemeClr val="tx1"/>
              </a:solidFill>
            </a:endParaRPr>
          </a:p>
        </p:txBody>
      </p:sp>
      <p:sp>
        <p:nvSpPr>
          <p:cNvPr id="11" name="Rectangle 10"/>
          <p:cNvSpPr/>
          <p:nvPr/>
        </p:nvSpPr>
        <p:spPr>
          <a:xfrm>
            <a:off x="4200372" y="5836902"/>
            <a:ext cx="2550564" cy="74837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000000"/>
                </a:solidFill>
              </a:rPr>
              <a:t>3</a:t>
            </a:r>
            <a:r>
              <a:rPr lang="fr-FR" sz="1400" baseline="30000" dirty="0" smtClean="0">
                <a:solidFill>
                  <a:srgbClr val="000000"/>
                </a:solidFill>
              </a:rPr>
              <a:t>ème</a:t>
            </a:r>
            <a:r>
              <a:rPr lang="fr-FR" sz="1400" dirty="0" smtClean="0">
                <a:solidFill>
                  <a:srgbClr val="000000"/>
                </a:solidFill>
              </a:rPr>
              <a:t> étape :</a:t>
            </a:r>
          </a:p>
          <a:p>
            <a:pPr algn="ctr"/>
            <a:r>
              <a:rPr lang="fr-FR" sz="1400" dirty="0" smtClean="0">
                <a:solidFill>
                  <a:srgbClr val="000000"/>
                </a:solidFill>
              </a:rPr>
              <a:t>Tissage avec du tissus recyclés</a:t>
            </a:r>
            <a:endParaRPr lang="fr-FR" dirty="0"/>
          </a:p>
        </p:txBody>
      </p:sp>
      <p:pic>
        <p:nvPicPr>
          <p:cNvPr id="4" name="Image 3" descr="Cadre de tissage.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7728" y="3474902"/>
            <a:ext cx="1888900" cy="2528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2189442" y="6004093"/>
            <a:ext cx="1867186" cy="76258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chemeClr val="tx1"/>
                </a:solidFill>
              </a:rPr>
              <a:t>2</a:t>
            </a:r>
            <a:r>
              <a:rPr lang="fr-FR" sz="1400" baseline="30000" dirty="0" smtClean="0">
                <a:solidFill>
                  <a:schemeClr val="tx1"/>
                </a:solidFill>
              </a:rPr>
              <a:t>ème </a:t>
            </a:r>
            <a:r>
              <a:rPr lang="fr-FR" sz="1400" dirty="0" smtClean="0">
                <a:solidFill>
                  <a:schemeClr val="tx1"/>
                </a:solidFill>
              </a:rPr>
              <a:t>étape : </a:t>
            </a:r>
          </a:p>
          <a:p>
            <a:pPr algn="ctr"/>
            <a:r>
              <a:rPr lang="fr-FR" sz="1400" dirty="0">
                <a:solidFill>
                  <a:srgbClr val="000000"/>
                </a:solidFill>
              </a:rPr>
              <a:t>Fabrication du cadre et tissage</a:t>
            </a:r>
            <a:endParaRPr lang="fr-FR" sz="1400" dirty="0">
              <a:solidFill>
                <a:schemeClr val="tx1"/>
              </a:solidFill>
            </a:endParaRPr>
          </a:p>
        </p:txBody>
      </p:sp>
    </p:spTree>
    <p:extLst>
      <p:ext uri="{BB962C8B-B14F-4D97-AF65-F5344CB8AC3E}">
        <p14:creationId xmlns:p14="http://schemas.microsoft.com/office/powerpoint/2010/main" val="14969012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70592"/>
            <a:ext cx="9144000" cy="6482462"/>
          </a:xfrm>
        </p:spPr>
        <p:txBody>
          <a:bodyPr/>
          <a:lstStyle/>
          <a:p>
            <a:pPr marL="0" indent="0" algn="ctr">
              <a:buNone/>
            </a:pPr>
            <a:endParaRPr lang="fr-FR" sz="2000" b="1" i="1" dirty="0" smtClean="0"/>
          </a:p>
          <a:p>
            <a:pPr marL="0" indent="0" algn="ctr">
              <a:buNone/>
            </a:pPr>
            <a:r>
              <a:rPr lang="fr-FR" sz="2000" b="1" i="1" dirty="0" smtClean="0"/>
              <a:t>Un </a:t>
            </a:r>
            <a:r>
              <a:rPr lang="fr-FR" sz="2000" b="1" i="1" dirty="0"/>
              <a:t>exemple d’action mise en place pour </a:t>
            </a:r>
            <a:r>
              <a:rPr lang="fr-FR" sz="2000" b="1" i="1" dirty="0" smtClean="0"/>
              <a:t>le Brésil :</a:t>
            </a:r>
          </a:p>
          <a:p>
            <a:pPr marL="0" indent="0" algn="ctr">
              <a:buNone/>
            </a:pPr>
            <a:r>
              <a:rPr lang="fr-FR" sz="1800" dirty="0" smtClean="0"/>
              <a:t>   Réalisation de bracelets brésiliens à partir de fils de coton recyclés</a:t>
            </a:r>
            <a:endParaRPr lang="fr-FR" dirty="0"/>
          </a:p>
        </p:txBody>
      </p:sp>
      <p:pic>
        <p:nvPicPr>
          <p:cNvPr id="4" name="Image 3" descr="bracelets conf.j1 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07" y="2018662"/>
            <a:ext cx="2686007" cy="24167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 4" descr="bracelet gossze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450027" y="1840505"/>
            <a:ext cx="2469840" cy="2841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 6" descr="mains brac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0845" y="2018662"/>
            <a:ext cx="2340130" cy="2663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324507" y="4478935"/>
            <a:ext cx="2686007" cy="74837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aseline="30000" dirty="0" smtClean="0">
                <a:solidFill>
                  <a:srgbClr val="000000"/>
                </a:solidFill>
              </a:rPr>
              <a:t>1ère</a:t>
            </a:r>
            <a:r>
              <a:rPr lang="fr-FR" sz="1400" dirty="0" smtClean="0">
                <a:solidFill>
                  <a:srgbClr val="000000"/>
                </a:solidFill>
              </a:rPr>
              <a:t> étape :</a:t>
            </a:r>
          </a:p>
          <a:p>
            <a:pPr algn="ctr"/>
            <a:r>
              <a:rPr lang="fr-FR" sz="1400" dirty="0" smtClean="0">
                <a:solidFill>
                  <a:srgbClr val="000000"/>
                </a:solidFill>
              </a:rPr>
              <a:t>Tressage des bracelets</a:t>
            </a:r>
            <a:endParaRPr lang="fr-FR" dirty="0"/>
          </a:p>
        </p:txBody>
      </p:sp>
      <p:sp>
        <p:nvSpPr>
          <p:cNvPr id="9" name="Rectangle 8"/>
          <p:cNvSpPr/>
          <p:nvPr/>
        </p:nvSpPr>
        <p:spPr>
          <a:xfrm>
            <a:off x="3450027" y="4859937"/>
            <a:ext cx="5236773" cy="74837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aseline="30000" dirty="0" smtClean="0">
                <a:solidFill>
                  <a:srgbClr val="000000"/>
                </a:solidFill>
              </a:rPr>
              <a:t>2ème</a:t>
            </a:r>
            <a:r>
              <a:rPr lang="fr-FR" sz="1400" dirty="0" smtClean="0">
                <a:solidFill>
                  <a:srgbClr val="000000"/>
                </a:solidFill>
              </a:rPr>
              <a:t> étape :</a:t>
            </a:r>
          </a:p>
          <a:p>
            <a:pPr algn="ctr"/>
            <a:r>
              <a:rPr lang="fr-FR" sz="1400" dirty="0" smtClean="0">
                <a:solidFill>
                  <a:srgbClr val="000000"/>
                </a:solidFill>
              </a:rPr>
              <a:t>Essayage des bracelets</a:t>
            </a:r>
            <a:endParaRPr lang="fr-FR" dirty="0"/>
          </a:p>
        </p:txBody>
      </p:sp>
    </p:spTree>
    <p:extLst>
      <p:ext uri="{BB962C8B-B14F-4D97-AF65-F5344CB8AC3E}">
        <p14:creationId xmlns:p14="http://schemas.microsoft.com/office/powerpoint/2010/main" val="237312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025" y="37908"/>
            <a:ext cx="8229600" cy="690381"/>
          </a:xfrm>
        </p:spPr>
        <p:txBody>
          <a:bodyPr/>
          <a:lstStyle/>
          <a:p>
            <a:r>
              <a:rPr lang="fr-FR" sz="3200" b="1" dirty="0"/>
              <a:t>L’Education </a:t>
            </a:r>
            <a:r>
              <a:rPr lang="fr-FR" sz="3200" b="1" dirty="0" smtClean="0"/>
              <a:t>à la Citoyenneté</a:t>
            </a:r>
            <a:endParaRPr lang="fr-FR" sz="3200" dirty="0"/>
          </a:p>
        </p:txBody>
      </p:sp>
      <p:sp>
        <p:nvSpPr>
          <p:cNvPr id="3" name="Espace réservé du contenu 2"/>
          <p:cNvSpPr>
            <a:spLocks noGrp="1"/>
          </p:cNvSpPr>
          <p:nvPr>
            <p:ph idx="1"/>
          </p:nvPr>
        </p:nvSpPr>
        <p:spPr>
          <a:xfrm>
            <a:off x="113737" y="843478"/>
            <a:ext cx="8890461" cy="5866439"/>
          </a:xfrm>
        </p:spPr>
        <p:txBody>
          <a:bodyPr/>
          <a:lstStyle/>
          <a:p>
            <a:pPr>
              <a:buFontTx/>
              <a:buChar char="-"/>
            </a:pPr>
            <a:r>
              <a:rPr lang="fr-FR" sz="2000" dirty="0" smtClean="0"/>
              <a:t>Travailler et enrichir l’imaginaire par la découverte d’autres cultures</a:t>
            </a:r>
          </a:p>
          <a:p>
            <a:pPr>
              <a:buFontTx/>
              <a:buChar char="-"/>
            </a:pPr>
            <a:endParaRPr lang="fr-FR" sz="1400" dirty="0"/>
          </a:p>
          <a:p>
            <a:pPr marL="0" indent="0" algn="ctr">
              <a:buNone/>
            </a:pPr>
            <a:r>
              <a:rPr lang="fr-FR" sz="2000" b="1" i="1" dirty="0"/>
              <a:t>Un exemple d’action mise en </a:t>
            </a:r>
            <a:r>
              <a:rPr lang="fr-FR" sz="2000" b="1" i="1" dirty="0" smtClean="0"/>
              <a:t>place pour le Maghreb :</a:t>
            </a:r>
          </a:p>
          <a:p>
            <a:pPr marL="0" indent="0" algn="just">
              <a:buNone/>
            </a:pPr>
            <a:r>
              <a:rPr lang="fr-FR" sz="1800" dirty="0" smtClean="0"/>
              <a:t>Teinture végétale au pigment naturel d’Indigo à la façon artisanale des pays du Maghreb, le peuple Touareg en particulier,  sur tissu recyclé.</a:t>
            </a:r>
            <a:endParaRPr lang="fr-FR" sz="1800" dirty="0"/>
          </a:p>
        </p:txBody>
      </p:sp>
      <p:pic>
        <p:nvPicPr>
          <p:cNvPr id="4" name="Image 3" descr="Cuve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853" y="2900049"/>
            <a:ext cx="2222214" cy="2615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 4" descr="Shibo 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6805" y="2894167"/>
            <a:ext cx="2053813" cy="2621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 5" descr="iNDIGO &amp;.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7910" y="2894167"/>
            <a:ext cx="2090464" cy="2583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113738" y="5790622"/>
            <a:ext cx="2397960" cy="74245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1</a:t>
            </a:r>
            <a:r>
              <a:rPr lang="fr-FR" sz="1400" baseline="30000" dirty="0" smtClean="0">
                <a:solidFill>
                  <a:srgbClr val="000000"/>
                </a:solidFill>
              </a:rPr>
              <a:t>ère</a:t>
            </a:r>
            <a:r>
              <a:rPr lang="fr-FR" sz="1400" dirty="0" smtClean="0">
                <a:solidFill>
                  <a:srgbClr val="000000"/>
                </a:solidFill>
              </a:rPr>
              <a:t> étape :</a:t>
            </a:r>
          </a:p>
          <a:p>
            <a:pPr algn="ctr"/>
            <a:r>
              <a:rPr lang="fr-FR" sz="1400" dirty="0" smtClean="0">
                <a:solidFill>
                  <a:srgbClr val="000000"/>
                </a:solidFill>
              </a:rPr>
              <a:t>Montage de la cuve d’Indigo</a:t>
            </a:r>
            <a:endParaRPr lang="fr-FR" dirty="0"/>
          </a:p>
        </p:txBody>
      </p:sp>
      <p:sp>
        <p:nvSpPr>
          <p:cNvPr id="9" name="Rectangle 8"/>
          <p:cNvSpPr/>
          <p:nvPr/>
        </p:nvSpPr>
        <p:spPr>
          <a:xfrm>
            <a:off x="2656805" y="5685620"/>
            <a:ext cx="2129637" cy="8928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solidFill>
                  <a:srgbClr val="000000"/>
                </a:solidFill>
              </a:rPr>
              <a:t>2</a:t>
            </a:r>
            <a:r>
              <a:rPr lang="fr-FR" sz="1400" baseline="30000" dirty="0" smtClean="0">
                <a:solidFill>
                  <a:srgbClr val="000000"/>
                </a:solidFill>
              </a:rPr>
              <a:t>ème</a:t>
            </a:r>
            <a:r>
              <a:rPr lang="fr-FR" sz="1400" dirty="0" smtClean="0">
                <a:solidFill>
                  <a:srgbClr val="000000"/>
                </a:solidFill>
              </a:rPr>
              <a:t> étape :</a:t>
            </a:r>
          </a:p>
          <a:p>
            <a:pPr algn="ctr"/>
            <a:r>
              <a:rPr lang="fr-FR" sz="1400" dirty="0" smtClean="0">
                <a:solidFill>
                  <a:srgbClr val="000000"/>
                </a:solidFill>
              </a:rPr>
              <a:t>Réalisation d’un pliage sur tissu pour créer un motif</a:t>
            </a:r>
            <a:endParaRPr lang="fr-FR" dirty="0"/>
          </a:p>
        </p:txBody>
      </p:sp>
      <p:sp>
        <p:nvSpPr>
          <p:cNvPr id="10" name="Rectangle 9"/>
          <p:cNvSpPr/>
          <p:nvPr/>
        </p:nvSpPr>
        <p:spPr>
          <a:xfrm>
            <a:off x="4948345" y="5051400"/>
            <a:ext cx="1701272" cy="73922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dirty="0" smtClean="0">
              <a:solidFill>
                <a:srgbClr val="000000"/>
              </a:solidFill>
            </a:endParaRPr>
          </a:p>
          <a:p>
            <a:pPr algn="ctr"/>
            <a:r>
              <a:rPr lang="fr-FR" sz="1400" dirty="0" smtClean="0">
                <a:solidFill>
                  <a:srgbClr val="000000"/>
                </a:solidFill>
              </a:rPr>
              <a:t>3</a:t>
            </a:r>
            <a:r>
              <a:rPr lang="fr-FR" sz="1400" baseline="30000" dirty="0" smtClean="0">
                <a:solidFill>
                  <a:srgbClr val="000000"/>
                </a:solidFill>
              </a:rPr>
              <a:t>ème</a:t>
            </a:r>
            <a:r>
              <a:rPr lang="fr-FR" sz="1400" dirty="0" smtClean="0">
                <a:solidFill>
                  <a:srgbClr val="000000"/>
                </a:solidFill>
              </a:rPr>
              <a:t> étape :</a:t>
            </a:r>
          </a:p>
          <a:p>
            <a:pPr algn="ctr"/>
            <a:r>
              <a:rPr lang="fr-FR" sz="1400" dirty="0" smtClean="0">
                <a:solidFill>
                  <a:srgbClr val="000000"/>
                </a:solidFill>
              </a:rPr>
              <a:t>Teinture et </a:t>
            </a:r>
            <a:r>
              <a:rPr lang="fr-FR" sz="1400" dirty="0">
                <a:solidFill>
                  <a:srgbClr val="000000"/>
                </a:solidFill>
              </a:rPr>
              <a:t>aperçu des motifs réalisés</a:t>
            </a:r>
            <a:endParaRPr lang="fr-FR" sz="1400" dirty="0"/>
          </a:p>
          <a:p>
            <a:pPr algn="ctr"/>
            <a:endParaRPr lang="fr-FR" sz="1400" dirty="0" smtClean="0">
              <a:solidFill>
                <a:srgbClr val="000000"/>
              </a:solidFill>
            </a:endParaRPr>
          </a:p>
        </p:txBody>
      </p:sp>
      <p:pic>
        <p:nvPicPr>
          <p:cNvPr id="12" name="Image 11" descr="ENFANT IND &amp;.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3360" y="3036326"/>
            <a:ext cx="1756257" cy="1806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370900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écutive">
  <a:themeElements>
    <a:clrScheme name="Exé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Exécutive.thmx</Template>
  <TotalTime>427</TotalTime>
  <Words>638</Words>
  <Application>Microsoft Macintosh PowerPoint</Application>
  <PresentationFormat>Présentation à l'écran (4:3)</PresentationFormat>
  <Paragraphs>109</Paragraphs>
  <Slides>10</Slides>
  <Notes>1</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Exécutive</vt:lpstr>
      <vt:lpstr>LE TOUR DU MONDE EN MUSIQUE Un spectacle écologique</vt:lpstr>
      <vt:lpstr>Cycles 1 et 2 Classes maternelle/CP  Bilingue 18 élèves</vt:lpstr>
      <vt:lpstr>     LE TOUR DU MONDE EN MUSIQUE est le projet de classe depuis la rentrée 2020   </vt:lpstr>
      <vt:lpstr>Pour atteindre cet objectif nous travaillons sur :</vt:lpstr>
      <vt:lpstr>L’Education au développement durable</vt:lpstr>
      <vt:lpstr>Présentation PowerPoint</vt:lpstr>
      <vt:lpstr>L’Education artistique et culturelle</vt:lpstr>
      <vt:lpstr>Présentation PowerPoint</vt:lpstr>
      <vt:lpstr>L’Education à la Citoyenneté</vt:lpstr>
      <vt:lpstr>En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TOUR DU MONDE EN MUSIQUE</dc:title>
  <dc:creator>Alice</dc:creator>
  <cp:lastModifiedBy>Alice</cp:lastModifiedBy>
  <cp:revision>135</cp:revision>
  <dcterms:created xsi:type="dcterms:W3CDTF">2022-03-21T07:15:59Z</dcterms:created>
  <dcterms:modified xsi:type="dcterms:W3CDTF">2022-03-23T10:10:53Z</dcterms:modified>
</cp:coreProperties>
</file>