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3" r:id="rId1"/>
  </p:sldMasterIdLst>
  <p:sldIdLst>
    <p:sldId id="256" r:id="rId2"/>
    <p:sldId id="257" r:id="rId3"/>
    <p:sldId id="259" r:id="rId4"/>
    <p:sldId id="266" r:id="rId5"/>
    <p:sldId id="265" r:id="rId6"/>
    <p:sldId id="258" r:id="rId7"/>
    <p:sldId id="260" r:id="rId8"/>
    <p:sldId id="262" r:id="rId9"/>
    <p:sldId id="267" r:id="rId10"/>
    <p:sldId id="261" r:id="rId11"/>
    <p:sldId id="264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5"/>
    <p:restoredTop sz="95406"/>
  </p:normalViewPr>
  <p:slideViewPr>
    <p:cSldViewPr snapToGrid="0" snapToObjects="1">
      <p:cViewPr varScale="1">
        <p:scale>
          <a:sx n="51" d="100"/>
          <a:sy n="51" d="100"/>
        </p:scale>
        <p:origin x="90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22094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363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01236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7857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87499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95724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58864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51517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76891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684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91751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2734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05477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68308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3094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59078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19982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661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4010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éo 3">
            <a:extLst>
              <a:ext uri="{FF2B5EF4-FFF2-40B4-BE49-F238E27FC236}">
                <a16:creationId xmlns:a16="http://schemas.microsoft.com/office/drawing/2014/main" id="{4186E426-48F5-5866-B9BB-435FA5AC1B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3" y="10"/>
            <a:ext cx="12191977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F31898A-00D8-AA47-A4EF-9ADBD55F2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5025" y="2265729"/>
            <a:ext cx="6481949" cy="961512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</a:rPr>
              <a:t>U mari principia quì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70201E-2ADA-A54E-88C3-8954744FA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025" y="5492959"/>
            <a:ext cx="5334000" cy="1169097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fr-FR" dirty="0">
                <a:solidFill>
                  <a:schemeClr val="bg1"/>
                </a:solidFill>
              </a:rPr>
              <a:t>Culleghju Jacques de Rocca Serra</a:t>
            </a:r>
          </a:p>
          <a:p>
            <a:pPr algn="l"/>
            <a:r>
              <a:rPr lang="fr-FR" dirty="0">
                <a:solidFill>
                  <a:schemeClr val="bg1"/>
                </a:solidFill>
              </a:rPr>
              <a:t>Livia, scola di quarta bislingua (8 </a:t>
            </a:r>
            <a:r>
              <a:rPr lang="fr-FR" dirty="0" err="1">
                <a:solidFill>
                  <a:schemeClr val="bg1"/>
                </a:solidFill>
              </a:rPr>
              <a:t>ziteddi</a:t>
            </a:r>
            <a:r>
              <a:rPr lang="fr-FR" dirty="0">
                <a:solidFill>
                  <a:schemeClr val="bg1"/>
                </a:solidFill>
              </a:rPr>
              <a:t>) </a:t>
            </a:r>
          </a:p>
          <a:p>
            <a:pPr algn="l"/>
            <a:r>
              <a:rPr lang="fr-FR" dirty="0">
                <a:solidFill>
                  <a:schemeClr val="bg1"/>
                </a:solidFill>
              </a:rPr>
              <a:t>CAPIPRUGHJETTU FRANCESCA </a:t>
            </a:r>
            <a:r>
              <a:rPr lang="fr-FR" dirty="0" err="1">
                <a:solidFill>
                  <a:schemeClr val="bg1"/>
                </a:solidFill>
              </a:rPr>
              <a:t>Branca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8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2927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930389-6E43-114B-A43B-90975F071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6339" y="1392460"/>
            <a:ext cx="3552760" cy="3985740"/>
          </a:xfrm>
          <a:noFill/>
        </p:spPr>
        <p:txBody>
          <a:bodyPr>
            <a:noAutofit/>
          </a:bodyPr>
          <a:lstStyle/>
          <a:p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Mr </a:t>
            </a:r>
            <a:r>
              <a:rPr lang="fr-FR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Lanfranchi</a:t>
            </a:r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 u </a:t>
            </a:r>
            <a:r>
              <a:rPr lang="fr-FR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nosciu</a:t>
            </a:r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pruffissori</a:t>
            </a:r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 di </a:t>
            </a:r>
            <a:r>
              <a:rPr lang="fr-FR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scenzi</a:t>
            </a:r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hà</a:t>
            </a:r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spartutu</a:t>
            </a:r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 u </a:t>
            </a:r>
            <a:r>
              <a:rPr lang="fr-FR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so</a:t>
            </a:r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sapè</a:t>
            </a:r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incù</a:t>
            </a:r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 tutti i </a:t>
            </a:r>
            <a:r>
              <a:rPr lang="fr-FR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classi</a:t>
            </a:r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 di u </a:t>
            </a:r>
            <a:r>
              <a:rPr lang="fr-FR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culleghju</a:t>
            </a:r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duranti</a:t>
            </a:r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 à </a:t>
            </a:r>
            <a:r>
              <a:rPr lang="fr-FR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una</a:t>
            </a:r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cunfarenza</a:t>
            </a:r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nant’à</a:t>
            </a:r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 u </a:t>
            </a:r>
            <a:r>
              <a:rPr lang="fr-FR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tema</a:t>
            </a:r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 di l’</a:t>
            </a:r>
            <a:r>
              <a:rPr lang="fr-FR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acqua</a:t>
            </a:r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7" name="Image 6" descr="Une image contenant intérieur, plafond, plancher, mur&#10;&#10;Description générée automatiquement">
            <a:extLst>
              <a:ext uri="{FF2B5EF4-FFF2-40B4-BE49-F238E27FC236}">
                <a16:creationId xmlns:a16="http://schemas.microsoft.com/office/drawing/2014/main" id="{ED9AB96B-DE39-284A-B3B1-F76E30796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537" y="1288388"/>
            <a:ext cx="5591844" cy="419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2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>
            <a:extLst>
              <a:ext uri="{FF2B5EF4-FFF2-40B4-BE49-F238E27FC236}">
                <a16:creationId xmlns:a16="http://schemas.microsoft.com/office/drawing/2014/main" id="{506518DF-D87E-4763-952A-03D62CF4F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8C6E15E-A40E-40BC-A9E6-237BCF432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C734A3CC-E584-400A-8752-3384E9265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232C72C6-D145-483F-A5B0-DA6C0BCF9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Espace réservé pour une image  16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7B44A4C8-968F-314F-9B74-EBD5D030F9A3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 rotWithShape="1">
          <a:blip r:embed="rId4"/>
          <a:srcRect l="8475" r="16479" b="4"/>
          <a:stretch/>
        </p:blipFill>
        <p:spPr>
          <a:xfrm rot="5400000">
            <a:off x="-1107" y="1109"/>
            <a:ext cx="3428998" cy="3426779"/>
          </a:xfrm>
          <a:prstGeom prst="rect">
            <a:avLst/>
          </a:prstGeom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DBA4B1F7-A262-5447-94CA-D27F9807398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 rotWithShape="1">
          <a:blip r:embed="rId5"/>
          <a:srcRect r="26201"/>
          <a:stretch/>
        </p:blipFill>
        <p:spPr>
          <a:xfrm rot="5400000">
            <a:off x="3525321" y="-27900"/>
            <a:ext cx="3428998" cy="348479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8EA8C3D-5404-4FAC-878D-D04A67E0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8089" y="0"/>
            <a:ext cx="81313" cy="3383280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Espace réservé pour une image  12" descr="Une image contenant texte, matériau de construction, pierre&#10;&#10;Description générée automatiquement">
            <a:extLst>
              <a:ext uri="{FF2B5EF4-FFF2-40B4-BE49-F238E27FC236}">
                <a16:creationId xmlns:a16="http://schemas.microsoft.com/office/drawing/2014/main" id="{C4FD5A3B-E2C1-B843-BA76-5119F382F970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 rotWithShape="1">
          <a:blip r:embed="rId6"/>
          <a:srcRect l="24482" r="26363" b="1"/>
          <a:stretch/>
        </p:blipFill>
        <p:spPr>
          <a:xfrm rot="5400000">
            <a:off x="1773481" y="1655519"/>
            <a:ext cx="3428998" cy="6975960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805C948-9C12-4538-8A74-9D98F8A0A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1899" y="3428999"/>
            <a:ext cx="6931152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76138756-DB30-46B6-8DEA-2A356F7AD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BF946D61-6C6F-4D6C-A7BC-89F345E26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DBD60EA-3F17-0844-9085-4E28245AE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883" y="1848332"/>
            <a:ext cx="3481959" cy="3069896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Avec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l’aide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de notre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professeure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d’arts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plastiques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madame Lanfranchi, des pochoirs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ont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été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réalisés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dans le but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d’ajouter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notre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touche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de street art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Alta Rocca</a:t>
            </a:r>
            <a:b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84991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>
            <a:extLst>
              <a:ext uri="{FF2B5EF4-FFF2-40B4-BE49-F238E27FC236}">
                <a16:creationId xmlns:a16="http://schemas.microsoft.com/office/drawing/2014/main" id="{F5407016-F0CC-4F7B-A091-66BA3A6A6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90">
            <a:extLst>
              <a:ext uri="{FF2B5EF4-FFF2-40B4-BE49-F238E27FC236}">
                <a16:creationId xmlns:a16="http://schemas.microsoft.com/office/drawing/2014/main" id="{496FD11E-9238-4154-89BB-B79F7961D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6" name="Rectangle 92">
            <a:extLst>
              <a:ext uri="{FF2B5EF4-FFF2-40B4-BE49-F238E27FC236}">
                <a16:creationId xmlns:a16="http://schemas.microsoft.com/office/drawing/2014/main" id="{9E85E492-79A1-401A-B62E-A5C2E2577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" name="Picture 2">
            <a:extLst>
              <a:ext uri="{FF2B5EF4-FFF2-40B4-BE49-F238E27FC236}">
                <a16:creationId xmlns:a16="http://schemas.microsoft.com/office/drawing/2014/main" id="{315322DB-A766-414D-A8D7-B8E607ACE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08F7C6B9-94D7-8E4F-AC43-97EE773149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89" r="-3" b="-3"/>
          <a:stretch/>
        </p:blipFill>
        <p:spPr>
          <a:xfrm rot="5400000">
            <a:off x="-601814" y="601814"/>
            <a:ext cx="4187739" cy="2984110"/>
          </a:xfrm>
          <a:prstGeom prst="rect">
            <a:avLst/>
          </a:prstGeom>
        </p:spPr>
      </p:pic>
      <p:sp>
        <p:nvSpPr>
          <p:cNvPr id="108" name="Rectangle 96">
            <a:extLst>
              <a:ext uri="{FF2B5EF4-FFF2-40B4-BE49-F238E27FC236}">
                <a16:creationId xmlns:a16="http://schemas.microsoft.com/office/drawing/2014/main" id="{D41F9956-C777-486A-B392-81C05743C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4113" y="-2"/>
            <a:ext cx="82296" cy="419709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 16" descr="Une image contenant terrain, extérieur, herbe, personne&#10;&#10;Description générée automatiquement">
            <a:extLst>
              <a:ext uri="{FF2B5EF4-FFF2-40B4-BE49-F238E27FC236}">
                <a16:creationId xmlns:a16="http://schemas.microsoft.com/office/drawing/2014/main" id="{081AFA9C-D6A8-E446-A1B1-9EA8A2393C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535" r="-3" b="17204"/>
          <a:stretch/>
        </p:blipFill>
        <p:spPr>
          <a:xfrm rot="16200000">
            <a:off x="2454165" y="601810"/>
            <a:ext cx="4187739" cy="2984113"/>
          </a:xfrm>
          <a:prstGeom prst="rect">
            <a:avLst/>
          </a:prstGeom>
        </p:spPr>
      </p:pic>
      <p:sp>
        <p:nvSpPr>
          <p:cNvPr id="109" name="Rectangle 98">
            <a:extLst>
              <a:ext uri="{FF2B5EF4-FFF2-40B4-BE49-F238E27FC236}">
                <a16:creationId xmlns:a16="http://schemas.microsoft.com/office/drawing/2014/main" id="{4DB51EDB-3E71-4F50-9B64-FBABFFAA8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0094" y="-2"/>
            <a:ext cx="82296" cy="419709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 20" descr="Une image contenant texte, terrain, signe, pierre&#10;&#10;Description générée automatiquement">
            <a:extLst>
              <a:ext uri="{FF2B5EF4-FFF2-40B4-BE49-F238E27FC236}">
                <a16:creationId xmlns:a16="http://schemas.microsoft.com/office/drawing/2014/main" id="{D173D56C-C478-F743-A1E0-27D03E49AD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3" b="4046"/>
          <a:stretch/>
        </p:blipFill>
        <p:spPr>
          <a:xfrm rot="5400000">
            <a:off x="5535335" y="587055"/>
            <a:ext cx="4187739" cy="3013629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0C3248C1-3608-441E-8187-09E941996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6075" y="-2"/>
            <a:ext cx="82296" cy="419709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 18" descr="Une image contenant extérieur, terrain, herbe, béton&#10;&#10;Description générée automatiquement">
            <a:extLst>
              <a:ext uri="{FF2B5EF4-FFF2-40B4-BE49-F238E27FC236}">
                <a16:creationId xmlns:a16="http://schemas.microsoft.com/office/drawing/2014/main" id="{6CC230F9-32BB-FF46-A8DD-BB1D75875A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212" r="-3" b="11822"/>
          <a:stretch/>
        </p:blipFill>
        <p:spPr>
          <a:xfrm rot="5400000">
            <a:off x="8591315" y="587055"/>
            <a:ext cx="4187739" cy="3013629"/>
          </a:xfrm>
          <a:prstGeom prst="rect">
            <a:avLst/>
          </a:prstGeom>
        </p:spPr>
      </p:pic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5008CE1-C174-4BE0-AEB7-0C4062906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" y="4229100"/>
            <a:ext cx="12161520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>
            <a:extLst>
              <a:ext uri="{FF2B5EF4-FFF2-40B4-BE49-F238E27FC236}">
                <a16:creationId xmlns:a16="http://schemas.microsoft.com/office/drawing/2014/main" id="{B2C0BBAD-D17C-4B6B-9DDE-F972D9B1D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79D97BF-D873-C74E-B4B0-861C451DB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48" y="4437888"/>
            <a:ext cx="9899904" cy="11167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dirty="0"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n-US" sz="3700" dirty="0" err="1">
                <a:latin typeface="Aharoni" panose="02010803020104030203" pitchFamily="2" charset="-79"/>
                <a:cs typeface="Aharoni" panose="02010803020104030203" pitchFamily="2" charset="-79"/>
              </a:rPr>
              <a:t>noscia</a:t>
            </a:r>
            <a:r>
              <a:rPr lang="en-US" sz="3700" dirty="0">
                <a:latin typeface="Aharoni" panose="02010803020104030203" pitchFamily="2" charset="-79"/>
                <a:cs typeface="Aharoni" panose="02010803020104030203" pitchFamily="2" charset="-79"/>
              </a:rPr>
              <a:t> prima </a:t>
            </a:r>
            <a:r>
              <a:rPr lang="en-US" sz="3700" dirty="0" err="1">
                <a:latin typeface="Aharoni" panose="02010803020104030203" pitchFamily="2" charset="-79"/>
                <a:cs typeface="Aharoni" panose="02010803020104030203" pitchFamily="2" charset="-79"/>
              </a:rPr>
              <a:t>prova</a:t>
            </a:r>
            <a:r>
              <a:rPr lang="en-US" sz="37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700" dirty="0" err="1">
                <a:latin typeface="Aharoni" panose="02010803020104030203" pitchFamily="2" charset="-79"/>
                <a:cs typeface="Aharoni" panose="02010803020104030203" pitchFamily="2" charset="-79"/>
              </a:rPr>
              <a:t>vicinu</a:t>
            </a:r>
            <a:r>
              <a:rPr lang="en-US" sz="3700" dirty="0">
                <a:latin typeface="Aharoni" panose="02010803020104030203" pitchFamily="2" charset="-79"/>
                <a:cs typeface="Aharoni" panose="02010803020104030203" pitchFamily="2" charset="-79"/>
              </a:rPr>
              <a:t> à u </a:t>
            </a:r>
            <a:r>
              <a:rPr lang="en-US" sz="3700" dirty="0" err="1">
                <a:latin typeface="Aharoni" panose="02010803020104030203" pitchFamily="2" charset="-79"/>
                <a:cs typeface="Aharoni" panose="02010803020104030203" pitchFamily="2" charset="-79"/>
              </a:rPr>
              <a:t>culleghju</a:t>
            </a:r>
            <a:endParaRPr lang="en-US" sz="37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504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960478C0-C421-4708-B4F6-8A5211684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957CD7-52FC-4442-BF5A-4E1536517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7255A03-D9F8-AB40-8E2C-B0768517EFD4}"/>
              </a:ext>
            </a:extLst>
          </p:cNvPr>
          <p:cNvSpPr txBox="1"/>
          <p:nvPr/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PÀ L’AVVENA</a:t>
            </a: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248CBF52-2E28-4EEA-BE51-274E210F5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3774" y="2407571"/>
            <a:ext cx="5180637" cy="3383628"/>
          </a:xfrm>
          <a:prstGeom prst="roundRect">
            <a:avLst>
              <a:gd name="adj" fmla="val 483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texte, arbre, extérieur, signe&#10;&#10;Description générée automatiquement">
            <a:extLst>
              <a:ext uri="{FF2B5EF4-FFF2-40B4-BE49-F238E27FC236}">
                <a16:creationId xmlns:a16="http://schemas.microsoft.com/office/drawing/2014/main" id="{EBECDAB3-A5EC-E14E-BE2C-5200DC0EC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197" y="2528067"/>
            <a:ext cx="2129834" cy="1490884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3" name="Image 2" descr="Une image contenant texte, signe, extérieur&#10;&#10;Description générée automatiquement">
            <a:extLst>
              <a:ext uri="{FF2B5EF4-FFF2-40B4-BE49-F238E27FC236}">
                <a16:creationId xmlns:a16="http://schemas.microsoft.com/office/drawing/2014/main" id="{98FC9876-AEF7-5F42-91B2-F14BF7014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592" y="2528067"/>
            <a:ext cx="1472247" cy="1490884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9" name="Image 8" descr="Une image contenant texte, arbre, signe, extérieur&#10;&#10;Description générée automatiquement">
            <a:extLst>
              <a:ext uri="{FF2B5EF4-FFF2-40B4-BE49-F238E27FC236}">
                <a16:creationId xmlns:a16="http://schemas.microsoft.com/office/drawing/2014/main" id="{070C2B2C-78FB-394F-AF72-FEB2D4409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081" y="4366043"/>
            <a:ext cx="2382066" cy="1030243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5" name="Image 4" descr="Une image contenant texte, ciel, arbre, extérieur&#10;&#10;Description générée automatiquement">
            <a:extLst>
              <a:ext uri="{FF2B5EF4-FFF2-40B4-BE49-F238E27FC236}">
                <a16:creationId xmlns:a16="http://schemas.microsoft.com/office/drawing/2014/main" id="{77DC63EC-D762-0B41-8E1D-BAABFA550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4793" y="4135723"/>
            <a:ext cx="1987845" cy="1490884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145C214-BC7E-9B4E-A0DB-6A6E9847CB20}"/>
              </a:ext>
            </a:extLst>
          </p:cNvPr>
          <p:cNvSpPr txBox="1"/>
          <p:nvPr/>
        </p:nvSpPr>
        <p:spPr>
          <a:xfrm>
            <a:off x="6613997" y="3429000"/>
            <a:ext cx="5058416" cy="1061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Aspittemu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a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fini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di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travadda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stradali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in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certi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paesa da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pudè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sparghja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u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missaghju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in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ugni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paesu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d’Alta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Rocca </a:t>
            </a:r>
          </a:p>
        </p:txBody>
      </p:sp>
    </p:spTree>
    <p:extLst>
      <p:ext uri="{BB962C8B-B14F-4D97-AF65-F5344CB8AC3E}">
        <p14:creationId xmlns:p14="http://schemas.microsoft.com/office/powerpoint/2010/main" val="2713611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texte, pierre, grille, matériau de construction&#10;&#10;Description générée automatiquement">
            <a:extLst>
              <a:ext uri="{FF2B5EF4-FFF2-40B4-BE49-F238E27FC236}">
                <a16:creationId xmlns:a16="http://schemas.microsoft.com/office/drawing/2014/main" id="{464CB240-B6F7-9F40-B5D8-49072ED0BF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b="881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4C0EBD2-470B-A442-89BB-6B4977390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209" y="1808686"/>
            <a:ext cx="7930074" cy="15020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Vali à dì in i cundutti di i paesa…</a:t>
            </a:r>
          </a:p>
        </p:txBody>
      </p:sp>
    </p:spTree>
    <p:extLst>
      <p:ext uri="{BB962C8B-B14F-4D97-AF65-F5344CB8AC3E}">
        <p14:creationId xmlns:p14="http://schemas.microsoft.com/office/powerpoint/2010/main" val="304074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8D4B237-601B-DB42-9C4B-CDF1C5D7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489778"/>
            <a:ext cx="8315326" cy="152488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Avemu</a:t>
            </a:r>
            <a:r>
              <a:rPr lang="en-US" sz="3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scupartu</a:t>
            </a:r>
            <a:r>
              <a:rPr lang="en-US" sz="3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nant’à</a:t>
            </a:r>
            <a:r>
              <a:rPr lang="en-US" sz="3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 </a:t>
            </a:r>
            <a:r>
              <a:rPr lang="en-US" sz="3200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ghjurnalettu</a:t>
            </a:r>
            <a:r>
              <a:rPr lang="en-US" sz="3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“A </a:t>
            </a:r>
            <a:r>
              <a:rPr lang="en-US" sz="3200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Piazetta</a:t>
            </a:r>
            <a:r>
              <a:rPr lang="en-US" sz="3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”, un </a:t>
            </a:r>
            <a:r>
              <a:rPr lang="en-US" sz="3200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prughjettu</a:t>
            </a:r>
            <a:r>
              <a:rPr lang="en-US" sz="3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chì</a:t>
            </a:r>
            <a:r>
              <a:rPr lang="en-US" sz="3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parichji</a:t>
            </a:r>
            <a:r>
              <a:rPr lang="en-US" sz="3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associi</a:t>
            </a:r>
            <a:r>
              <a:rPr lang="en-US" sz="3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3200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cumuni</a:t>
            </a:r>
            <a:r>
              <a:rPr lang="en-US" sz="3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 paesa ani </a:t>
            </a:r>
            <a:r>
              <a:rPr lang="en-US" sz="3200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rializatu</a:t>
            </a:r>
            <a:r>
              <a:rPr lang="en-US" sz="3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indè</a:t>
            </a:r>
            <a:r>
              <a:rPr lang="en-US" sz="3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iddi</a:t>
            </a:r>
            <a:r>
              <a:rPr lang="en-US" sz="3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307D55-212D-0843-AF41-4C0E5CD05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0" y="3429000"/>
            <a:ext cx="8534400" cy="1939221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5000"/>
              </a:lnSpc>
            </a:pPr>
            <a:r>
              <a:rPr lang="en-US" sz="3200" dirty="0" err="1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Sapendu</a:t>
            </a:r>
            <a:r>
              <a:rPr lang="en-US" sz="32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chì</a:t>
            </a:r>
            <a:r>
              <a:rPr lang="en-US" sz="32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 </a:t>
            </a:r>
            <a:r>
              <a:rPr lang="en-US" sz="3200" dirty="0" err="1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mari</a:t>
            </a:r>
            <a:r>
              <a:rPr lang="en-US" sz="32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tarraniu</a:t>
            </a:r>
            <a:r>
              <a:rPr lang="en-US" sz="32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hè</a:t>
            </a:r>
            <a:r>
              <a:rPr lang="en-US" sz="32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unu</a:t>
            </a:r>
            <a:r>
              <a:rPr lang="en-US" sz="32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di i </a:t>
            </a:r>
            <a:r>
              <a:rPr lang="en-US" sz="3200" dirty="0" err="1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mari</a:t>
            </a:r>
            <a:r>
              <a:rPr lang="en-US" sz="32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più</a:t>
            </a:r>
            <a:r>
              <a:rPr lang="en-US" sz="32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imbrutiti</a:t>
            </a:r>
            <a:r>
              <a:rPr lang="en-US" sz="32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da </a:t>
            </a:r>
            <a:r>
              <a:rPr lang="en-US" sz="3200" dirty="0" err="1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l’omini</a:t>
            </a:r>
            <a:r>
              <a:rPr lang="en-US" sz="32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3200" dirty="0" err="1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avemu</a:t>
            </a:r>
            <a:r>
              <a:rPr lang="en-US" sz="32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avutu</a:t>
            </a:r>
            <a:r>
              <a:rPr lang="en-US" sz="32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 </a:t>
            </a:r>
            <a:r>
              <a:rPr lang="en-US" sz="3200" dirty="0" err="1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brama</a:t>
            </a:r>
            <a:r>
              <a:rPr lang="en-US" sz="32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di </a:t>
            </a:r>
            <a:r>
              <a:rPr lang="en-US" sz="3200" dirty="0" err="1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fà</a:t>
            </a:r>
            <a:r>
              <a:rPr lang="en-US" sz="32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ancu</a:t>
            </a:r>
            <a:r>
              <a:rPr lang="en-US" sz="32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nò</a:t>
            </a:r>
            <a:r>
              <a:rPr lang="en-US" sz="32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un </a:t>
            </a:r>
            <a:r>
              <a:rPr lang="en-US" sz="3200" dirty="0" err="1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gestu</a:t>
            </a:r>
            <a:r>
              <a:rPr lang="en-US" sz="32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pà</a:t>
            </a:r>
            <a:r>
              <a:rPr lang="en-US" sz="32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 </a:t>
            </a:r>
            <a:r>
              <a:rPr lang="en-US" sz="3200" dirty="0" err="1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pianetta</a:t>
            </a:r>
            <a:r>
              <a:rPr lang="en-US" sz="32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261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>
            <a:extLst>
              <a:ext uri="{FF2B5EF4-FFF2-40B4-BE49-F238E27FC236}">
                <a16:creationId xmlns:a16="http://schemas.microsoft.com/office/drawing/2014/main" id="{06403CAC-6103-44C9-B687-A2C18173F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7669E88-AA72-437F-AA99-859F9E99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AB67F330-2755-4362-BF47-E1C62BD4C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2">
            <a:extLst>
              <a:ext uri="{FF2B5EF4-FFF2-40B4-BE49-F238E27FC236}">
                <a16:creationId xmlns:a16="http://schemas.microsoft.com/office/drawing/2014/main" id="{175D806F-2346-4611-A64E-488684F2B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ounded Rectangle 5">
            <a:extLst>
              <a:ext uri="{FF2B5EF4-FFF2-40B4-BE49-F238E27FC236}">
                <a16:creationId xmlns:a16="http://schemas.microsoft.com/office/drawing/2014/main" id="{12A46621-7CEF-4B20-897C-59F523410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7439" y="1215213"/>
            <a:ext cx="6005039" cy="4940394"/>
          </a:xfrm>
          <a:prstGeom prst="roundRect">
            <a:avLst>
              <a:gd name="adj" fmla="val 444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sz="3200" cap="al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9500B5CC-BA71-4A15-ACD0-F69DCEDCF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Logos Recyclage : A Quoi Correspondent-Ils sur Vos Emballages ?">
            <a:extLst>
              <a:ext uri="{FF2B5EF4-FFF2-40B4-BE49-F238E27FC236}">
                <a16:creationId xmlns:a16="http://schemas.microsoft.com/office/drawing/2014/main" id="{F7012ECA-34F1-4544-AA9D-55DDC5074E56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3" r="17655" b="1"/>
          <a:stretch/>
        </p:blipFill>
        <p:spPr bwMode="auto">
          <a:xfrm>
            <a:off x="1371419" y="1678055"/>
            <a:ext cx="5037079" cy="401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60A9B0B-FE91-834C-A87C-1D11F9DA1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5308" y="1678055"/>
            <a:ext cx="3931254" cy="31319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900" b="1" dirty="0"/>
              <a:t>U </a:t>
            </a:r>
            <a:r>
              <a:rPr lang="en-US" sz="1900" b="1" dirty="0" err="1"/>
              <a:t>scopu</a:t>
            </a:r>
            <a:r>
              <a:rPr lang="en-US" sz="1900" b="1" dirty="0"/>
              <a:t> di u </a:t>
            </a:r>
            <a:r>
              <a:rPr lang="en-US" sz="1900" b="1" dirty="0" err="1"/>
              <a:t>nosciu</a:t>
            </a:r>
            <a:r>
              <a:rPr lang="en-US" sz="1900" b="1" dirty="0"/>
              <a:t> </a:t>
            </a:r>
            <a:r>
              <a:rPr lang="en-US" sz="1900" b="1" dirty="0" err="1"/>
              <a:t>travaddu</a:t>
            </a:r>
            <a:r>
              <a:rPr lang="en-US" sz="1900" b="1" dirty="0"/>
              <a:t> </a:t>
            </a:r>
            <a:r>
              <a:rPr lang="en-US" sz="1900" b="1" dirty="0" err="1"/>
              <a:t>hè</a:t>
            </a:r>
            <a:r>
              <a:rPr lang="en-US" sz="1900" b="1" dirty="0"/>
              <a:t> </a:t>
            </a:r>
            <a:r>
              <a:rPr lang="en-US" sz="1900" b="1" dirty="0" err="1"/>
              <a:t>d’avvizzà</a:t>
            </a:r>
            <a:r>
              <a:rPr lang="en-US" sz="1900" b="1" dirty="0"/>
              <a:t> </a:t>
            </a:r>
            <a:r>
              <a:rPr lang="en-US" sz="1900" b="1" dirty="0" err="1"/>
              <a:t>l’aienti</a:t>
            </a:r>
            <a:r>
              <a:rPr lang="en-US" sz="1900" b="1" dirty="0"/>
              <a:t> à </a:t>
            </a:r>
            <a:r>
              <a:rPr lang="en-US" sz="1900" b="1" dirty="0" err="1"/>
              <a:t>essa</a:t>
            </a:r>
            <a:r>
              <a:rPr lang="en-US" sz="1900" b="1" dirty="0"/>
              <a:t> di </a:t>
            </a:r>
            <a:r>
              <a:rPr lang="en-US" sz="1900" b="1" dirty="0" err="1"/>
              <a:t>più</a:t>
            </a:r>
            <a:r>
              <a:rPr lang="en-US" sz="1900" b="1" dirty="0"/>
              <a:t> </a:t>
            </a:r>
            <a:r>
              <a:rPr lang="en-US" sz="1900" b="1" dirty="0" err="1"/>
              <a:t>puliti</a:t>
            </a:r>
            <a:r>
              <a:rPr lang="en-US" sz="1900" b="1" dirty="0"/>
              <a:t> </a:t>
            </a:r>
            <a:r>
              <a:rPr lang="en-US" sz="1900" b="1" dirty="0" err="1"/>
              <a:t>masimu</a:t>
            </a:r>
            <a:r>
              <a:rPr lang="en-US" sz="1900" b="1" dirty="0"/>
              <a:t> in </a:t>
            </a:r>
            <a:r>
              <a:rPr lang="en-US" sz="1900" b="1" dirty="0" err="1"/>
              <a:t>i</a:t>
            </a:r>
            <a:r>
              <a:rPr lang="en-US" sz="1900" b="1" dirty="0"/>
              <a:t> </a:t>
            </a:r>
            <a:r>
              <a:rPr lang="en-US" sz="1900" b="1" dirty="0" err="1"/>
              <a:t>loca</a:t>
            </a:r>
            <a:r>
              <a:rPr lang="en-US" sz="1900" b="1" dirty="0"/>
              <a:t> </a:t>
            </a:r>
            <a:r>
              <a:rPr lang="en-US" sz="1900" b="1" dirty="0" err="1"/>
              <a:t>sinsibuli</a:t>
            </a:r>
            <a:br>
              <a:rPr lang="en-US" sz="1900" dirty="0"/>
            </a:br>
            <a:br>
              <a:rPr lang="en-US" sz="1900" b="1" dirty="0"/>
            </a:br>
            <a:br>
              <a:rPr lang="en-US" sz="1900" dirty="0"/>
            </a:br>
            <a:r>
              <a:rPr lang="en-US" sz="1900" b="1" dirty="0" err="1"/>
              <a:t>È</a:t>
            </a:r>
            <a:r>
              <a:rPr lang="en-US" sz="1900" b="1" dirty="0"/>
              <a:t> di </a:t>
            </a:r>
            <a:r>
              <a:rPr lang="en-US" sz="1900" b="1" dirty="0" err="1"/>
              <a:t>ramintà</a:t>
            </a:r>
            <a:r>
              <a:rPr lang="en-US" sz="1900" b="1" dirty="0"/>
              <a:t> li chi </a:t>
            </a:r>
            <a:r>
              <a:rPr lang="en-US" sz="1900" b="1" dirty="0" err="1"/>
              <a:t>l’acqua</a:t>
            </a:r>
            <a:r>
              <a:rPr lang="en-US" sz="1900" b="1" dirty="0"/>
              <a:t> </a:t>
            </a:r>
            <a:r>
              <a:rPr lang="en-US" sz="1900" b="1" dirty="0" err="1"/>
              <a:t>curri</a:t>
            </a:r>
            <a:r>
              <a:rPr lang="en-US" sz="1900" b="1" dirty="0"/>
              <a:t> à u </a:t>
            </a:r>
            <a:r>
              <a:rPr lang="en-US" sz="1900" b="1" dirty="0" err="1"/>
              <a:t>mari</a:t>
            </a:r>
            <a:r>
              <a:rPr lang="en-US" sz="1900" b="1" dirty="0"/>
              <a:t> </a:t>
            </a:r>
            <a:r>
              <a:rPr lang="en-US" sz="1900" b="1" dirty="0" err="1"/>
              <a:t>strascinendu</a:t>
            </a:r>
            <a:r>
              <a:rPr lang="en-US" sz="1900" b="1" dirty="0"/>
              <a:t> </a:t>
            </a:r>
            <a:r>
              <a:rPr lang="en-US" sz="1900" b="1" dirty="0" err="1"/>
              <a:t>si</a:t>
            </a:r>
            <a:r>
              <a:rPr lang="en-US" sz="1900" b="1" dirty="0"/>
              <a:t> tutti </a:t>
            </a:r>
            <a:r>
              <a:rPr lang="en-US" sz="1900" b="1" dirty="0" err="1"/>
              <a:t>i</a:t>
            </a:r>
            <a:r>
              <a:rPr lang="en-US" sz="1900" b="1" dirty="0"/>
              <a:t> </a:t>
            </a:r>
            <a:r>
              <a:rPr lang="en-US" sz="1900" b="1" dirty="0" err="1"/>
              <a:t>pistulenzi</a:t>
            </a:r>
            <a:r>
              <a:rPr lang="en-US" sz="1900" b="1" dirty="0"/>
              <a:t> </a:t>
            </a:r>
            <a:r>
              <a:rPr lang="en-US" sz="1900" b="1" dirty="0" err="1"/>
              <a:t>ch’idda</a:t>
            </a:r>
            <a:r>
              <a:rPr lang="en-US" sz="1900" b="1" dirty="0"/>
              <a:t> </a:t>
            </a:r>
            <a:r>
              <a:rPr lang="en-US" sz="1900" b="1" dirty="0" err="1"/>
              <a:t>scontra</a:t>
            </a:r>
            <a:r>
              <a:rPr lang="en-US" sz="1900" b="1" dirty="0"/>
              <a:t> </a:t>
            </a:r>
            <a:r>
              <a:rPr lang="en-US" sz="1900" b="1" dirty="0" err="1"/>
              <a:t>nant’à</a:t>
            </a:r>
            <a:r>
              <a:rPr lang="en-US" sz="1900" b="1" dirty="0"/>
              <a:t> a so </a:t>
            </a:r>
            <a:r>
              <a:rPr lang="en-US" sz="1900" b="1" dirty="0" err="1"/>
              <a:t>strada</a:t>
            </a:r>
            <a:br>
              <a:rPr lang="en-US" sz="1900" dirty="0"/>
            </a:b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473675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EE5D8256-C0C7-7542-B337-CB078A157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8431" y="1364456"/>
            <a:ext cx="9355138" cy="4129088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 </a:t>
            </a:r>
            <a:r>
              <a:rPr lang="fr-FR" sz="36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fà</a:t>
            </a:r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capì</a:t>
            </a:r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à i </a:t>
            </a:r>
            <a:r>
              <a:rPr lang="fr-FR" sz="36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nosci</a:t>
            </a:r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ghjovani</a:t>
            </a:r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 </a:t>
            </a:r>
            <a:r>
              <a:rPr lang="fr-FR" sz="36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cambiamenta</a:t>
            </a:r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ch’idda</a:t>
            </a:r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pò</a:t>
            </a:r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cunnoscia</a:t>
            </a:r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l’</a:t>
            </a:r>
            <a:r>
              <a:rPr lang="fr-FR" sz="36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acqua</a:t>
            </a:r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à u </a:t>
            </a:r>
            <a:r>
              <a:rPr lang="fr-FR" sz="36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fà</a:t>
            </a:r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di a </a:t>
            </a:r>
            <a:r>
              <a:rPr lang="fr-FR" sz="36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</a:t>
            </a:r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cursa</a:t>
            </a:r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sin’à</a:t>
            </a:r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 mari , a squadra </a:t>
            </a:r>
            <a:r>
              <a:rPr lang="fr-FR" sz="36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pedagogica</a:t>
            </a:r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di </a:t>
            </a:r>
            <a:r>
              <a:rPr lang="fr-FR" sz="36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stu</a:t>
            </a:r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prughjettu</a:t>
            </a:r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hà</a:t>
            </a:r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urganizatu</a:t>
            </a:r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uni </a:t>
            </a:r>
            <a:r>
              <a:rPr lang="fr-FR" sz="36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pochi</a:t>
            </a:r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d’</a:t>
            </a:r>
            <a:r>
              <a:rPr lang="fr-FR" sz="36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azzioni</a:t>
            </a:r>
            <a:r>
              <a:rPr lang="fr-FR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76950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48B8E4F2-419C-6F42-9E23-066C372C5E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8782" r="28782"/>
          <a:stretch/>
        </p:blipFill>
        <p:spPr>
          <a:xfrm>
            <a:off x="6358758" y="208021"/>
            <a:ext cx="3606699" cy="574083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70FD07B-304D-3749-A98B-6FF509E00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4878" y="1486508"/>
            <a:ext cx="3932830" cy="388498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Grâce à notre précieux associé Jérôme Franchi du parc naturel </a:t>
            </a:r>
            <a:r>
              <a:rPr lang="fr-FR" sz="2000" noProof="1">
                <a:latin typeface="Aharoni" panose="02010803020104030203" pitchFamily="2" charset="-79"/>
                <a:cs typeface="Aharoni" panose="02010803020104030203" pitchFamily="2" charset="-79"/>
              </a:rPr>
              <a:t>régional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de Corse.</a:t>
            </a:r>
          </a:p>
          <a:p>
            <a:endParaRPr lang="en-US" dirty="0"/>
          </a:p>
          <a:p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La classe a bénéficié d’un cours en image pour mieux comprendre le cycle de l’eau.</a:t>
            </a:r>
          </a:p>
        </p:txBody>
      </p:sp>
    </p:spTree>
    <p:extLst>
      <p:ext uri="{BB962C8B-B14F-4D97-AF65-F5344CB8AC3E}">
        <p14:creationId xmlns:p14="http://schemas.microsoft.com/office/powerpoint/2010/main" val="102931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2C0360C1-7B46-4B41-B274-1DB351749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CCD452-3A4A-439C-9BE1-5A0C76B15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3B01F12-DF16-467D-8023-DC1521ED4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121800E6-736E-4095-8126-9F64ABC91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672C7AB-0FB8-4DAC-B98F-9A160EA03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Espace réservé du contenu 15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FBED8D62-344C-D74B-8665-AE7E5A09CB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5400000">
            <a:off x="3617920" y="1763749"/>
            <a:ext cx="4497169" cy="3372877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Espace réservé du contenu 13" descr="Une image contenant extérieur, arbre, mammifère&#10;&#10;Description générée automatiquement">
            <a:extLst>
              <a:ext uri="{FF2B5EF4-FFF2-40B4-BE49-F238E27FC236}">
                <a16:creationId xmlns:a16="http://schemas.microsoft.com/office/drawing/2014/main" id="{63AF9223-616D-3F4D-AD11-CA04C308BE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rot="5400000">
            <a:off x="81320" y="1747021"/>
            <a:ext cx="4497168" cy="3372876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5701021-91A3-9B48-8055-7BA486D00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Surtita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in </a:t>
            </a:r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furesta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di u </a:t>
            </a:r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spidali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E042942-6ADB-8A40-A5D2-9187C71B86D6}"/>
              </a:ext>
            </a:extLst>
          </p:cNvPr>
          <p:cNvSpPr txBox="1"/>
          <p:nvPr/>
        </p:nvSpPr>
        <p:spPr>
          <a:xfrm>
            <a:off x="8196408" y="2367092"/>
            <a:ext cx="3352128" cy="3881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Di </a:t>
            </a:r>
            <a:r>
              <a:rPr lang="en-US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manera</a:t>
            </a: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 à </a:t>
            </a:r>
            <a:r>
              <a:rPr lang="en-US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ussirvà</a:t>
            </a: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l’essari</a:t>
            </a: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vivi</a:t>
            </a: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chì</a:t>
            </a: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campani</a:t>
            </a: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 in </a:t>
            </a:r>
            <a:r>
              <a:rPr lang="en-US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acqua</a:t>
            </a: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 di </a:t>
            </a:r>
            <a:r>
              <a:rPr lang="en-US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vadini</a:t>
            </a:r>
            <a:endParaRPr lang="en-US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 </a:t>
            </a:r>
            <a:r>
              <a:rPr lang="en-US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prélèvement</a:t>
            </a: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 de micro </a:t>
            </a:r>
            <a:r>
              <a:rPr lang="en-US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invertébrés</a:t>
            </a: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d’eau</a:t>
            </a: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douce</a:t>
            </a: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 dans un </a:t>
            </a:r>
            <a:r>
              <a:rPr lang="en-US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ruisseau</a:t>
            </a: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 au  </a:t>
            </a:r>
            <a:r>
              <a:rPr lang="en-US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cœur</a:t>
            </a: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 de la </a:t>
            </a:r>
            <a:r>
              <a:rPr lang="en-US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montagne</a:t>
            </a: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 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Une première observation à la </a:t>
            </a:r>
            <a:r>
              <a:rPr lang="en-US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binoculaire</a:t>
            </a: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est</a:t>
            </a: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faite</a:t>
            </a:r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 sur place </a:t>
            </a:r>
          </a:p>
        </p:txBody>
      </p:sp>
    </p:spTree>
    <p:extLst>
      <p:ext uri="{BB962C8B-B14F-4D97-AF65-F5344CB8AC3E}">
        <p14:creationId xmlns:p14="http://schemas.microsoft.com/office/powerpoint/2010/main" val="81693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02BAAEC-8891-B74E-BD1E-784974DF4E99}"/>
              </a:ext>
            </a:extLst>
          </p:cNvPr>
          <p:cNvSpPr txBox="1"/>
          <p:nvPr/>
        </p:nvSpPr>
        <p:spPr>
          <a:xfrm>
            <a:off x="913775" y="2367092"/>
            <a:ext cx="5876990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Le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technicien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chargé de la maintenance a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expliqué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son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fonctionnement</a:t>
            </a:r>
            <a:endParaRPr lang="en-US" sz="1600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600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endParaRPr lang="en-US" sz="1600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Les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échantillons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prélevés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ici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sont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ramenés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au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collège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pour y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être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observés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salle de SVT à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l’aide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d’une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binoculaire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et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d’une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clé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600" cap="all" dirty="0" err="1">
                <a:latin typeface="Aharoni" panose="02010803020104030203" pitchFamily="2" charset="-79"/>
                <a:cs typeface="Aharoni" panose="02010803020104030203" pitchFamily="2" charset="-79"/>
              </a:rPr>
              <a:t>d’identification</a:t>
            </a:r>
            <a:r>
              <a:rPr lang="en-US" sz="1600" cap="all" dirty="0">
                <a:latin typeface="Aharoni" panose="02010803020104030203" pitchFamily="2" charset="-79"/>
                <a:cs typeface="Aharoni" panose="02010803020104030203" pitchFamily="2" charset="-79"/>
              </a:rPr>
              <a:t> </a:t>
            </a:r>
          </a:p>
        </p:txBody>
      </p:sp>
      <p:pic>
        <p:nvPicPr>
          <p:cNvPr id="6" name="Espace réservé du contenu 5" descr="Une image contenant arbre, extérieur, personne&#10;&#10;Description générée automatiquement">
            <a:extLst>
              <a:ext uri="{FF2B5EF4-FFF2-40B4-BE49-F238E27FC236}">
                <a16:creationId xmlns:a16="http://schemas.microsoft.com/office/drawing/2014/main" id="{D86DF784-A63E-A444-A9D5-7AFCC1F66C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1" r="6" b="3807"/>
          <a:stretch/>
        </p:blipFill>
        <p:spPr>
          <a:xfrm rot="5400000">
            <a:off x="6834303" y="482651"/>
            <a:ext cx="3429000" cy="2463705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Image 21" descr="Une image contenant personne, table, intérieur, fenêtre&#10;&#10;Description générée automatiquement">
            <a:extLst>
              <a:ext uri="{FF2B5EF4-FFF2-40B4-BE49-F238E27FC236}">
                <a16:creationId xmlns:a16="http://schemas.microsoft.com/office/drawing/2014/main" id="{B2EDAF77-46E4-7149-80DC-113D1F8610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71" r="20356"/>
          <a:stretch/>
        </p:blipFill>
        <p:spPr>
          <a:xfrm>
            <a:off x="9789526" y="9"/>
            <a:ext cx="2376212" cy="342899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Espace réservé du contenu 15" descr="Une image contenant personne, intérieur, plastique&#10;&#10;Description générée automatiquement">
            <a:extLst>
              <a:ext uri="{FF2B5EF4-FFF2-40B4-BE49-F238E27FC236}">
                <a16:creationId xmlns:a16="http://schemas.microsoft.com/office/drawing/2014/main" id="{0DBFA193-29D8-D247-AFBC-42C4D8031A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t="3856" r="6" b="6"/>
          <a:stretch/>
        </p:blipFill>
        <p:spPr>
          <a:xfrm rot="5400000">
            <a:off x="6838738" y="3907213"/>
            <a:ext cx="3429000" cy="2472575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Espace réservé du contenu 7" descr="Une image contenant arbre, extérieur, personne, gens&#10;&#10;Description générée automatiquement">
            <a:extLst>
              <a:ext uri="{FF2B5EF4-FFF2-40B4-BE49-F238E27FC236}">
                <a16:creationId xmlns:a16="http://schemas.microsoft.com/office/drawing/2014/main" id="{B5C6852D-4970-3040-9611-873D768C2F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35708" r="11379"/>
          <a:stretch/>
        </p:blipFill>
        <p:spPr>
          <a:xfrm>
            <a:off x="9772817" y="3429001"/>
            <a:ext cx="2419180" cy="34290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600D03A-32AC-7D4F-A4B7-A2FC90BD0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5876989" cy="1596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Visite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de la station </a:t>
            </a:r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d’épuration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de Livia</a:t>
            </a:r>
            <a:b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3259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3E9D5A-ED2F-0145-9BA3-5BA8E3936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28859"/>
            <a:ext cx="10363826" cy="939114"/>
          </a:xfrm>
        </p:spPr>
        <p:txBody>
          <a:bodyPr>
            <a:normAutofit/>
          </a:bodyPr>
          <a:lstStyle/>
          <a:p>
            <a:r>
              <a:rPr lang="fr-FR" sz="2000" dirty="0">
                <a:latin typeface="Aharoni" panose="02010803020104030203" pitchFamily="2" charset="-79"/>
                <a:cs typeface="Aharoni" panose="02010803020104030203" pitchFamily="2" charset="-79"/>
              </a:rPr>
              <a:t>Le But des deux sorties était de comparer les deux populations qui étaient totalement différentes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16E1DC-1F3E-BE47-B228-F62AA054E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6366" y="2681681"/>
            <a:ext cx="3148762" cy="369332"/>
          </a:xfrm>
        </p:spPr>
        <p:txBody>
          <a:bodyPr/>
          <a:lstStyle/>
          <a:p>
            <a:r>
              <a:rPr lang="fr-FR" sz="2000" dirty="0">
                <a:latin typeface="Aharoni" panose="02010803020104030203" pitchFamily="2" charset="-79"/>
                <a:cs typeface="Aharoni" panose="02010803020104030203" pitchFamily="2" charset="-79"/>
              </a:rPr>
              <a:t>Eau de bonne qualité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2AF809F-3416-0742-B67F-8E3D47B67B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4165" y="2310714"/>
            <a:ext cx="3921469" cy="740298"/>
          </a:xfrm>
        </p:spPr>
        <p:txBody>
          <a:bodyPr/>
          <a:lstStyle/>
          <a:p>
            <a:r>
              <a:rPr lang="fr-FR" sz="2000" dirty="0">
                <a:latin typeface="Aharoni" panose="02010803020104030203" pitchFamily="2" charset="-79"/>
                <a:cs typeface="Aharoni" panose="02010803020104030203" pitchFamily="2" charset="-79"/>
              </a:rPr>
              <a:t>Eau de mauvaise qualité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1EBD1722-7BFE-2F42-804E-E2C91EDE3CE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375400" y="3074987"/>
            <a:ext cx="4699000" cy="2692400"/>
          </a:xfr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47ED74D-9547-6B4E-98FA-427030A9B9BE}"/>
              </a:ext>
            </a:extLst>
          </p:cNvPr>
          <p:cNvSpPr txBox="1"/>
          <p:nvPr/>
        </p:nvSpPr>
        <p:spPr>
          <a:xfrm>
            <a:off x="1973881" y="1955180"/>
            <a:ext cx="824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Après plusieurs analyses, les élèves et leur professeur de SVT ont conclu : </a:t>
            </a:r>
          </a:p>
        </p:txBody>
      </p:sp>
      <p:pic>
        <p:nvPicPr>
          <p:cNvPr id="9" name="Espace réservé du contenu 8" descr="Une image contenant carte&#10;&#10;Description générée automatiquement">
            <a:extLst>
              <a:ext uri="{FF2B5EF4-FFF2-40B4-BE49-F238E27FC236}">
                <a16:creationId xmlns:a16="http://schemas.microsoft.com/office/drawing/2014/main" id="{FC45F91A-5396-684F-B221-D003264A7CA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221471" y="3051175"/>
            <a:ext cx="4491258" cy="2740025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4AFF02D-7F83-4D48-ABCB-40FEE8BD649E}"/>
              </a:ext>
            </a:extLst>
          </p:cNvPr>
          <p:cNvSpPr txBox="1"/>
          <p:nvPr/>
        </p:nvSpPr>
        <p:spPr>
          <a:xfrm>
            <a:off x="2145300" y="5791200"/>
            <a:ext cx="264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Aharoni" panose="02010803020104030203" pitchFamily="2" charset="-79"/>
              </a:rPr>
              <a:t>FURESTA DI U SPIDALI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ED32687-F293-2B4C-B0F3-6C9E1A630E90}"/>
              </a:ext>
            </a:extLst>
          </p:cNvPr>
          <p:cNvSpPr txBox="1"/>
          <p:nvPr/>
        </p:nvSpPr>
        <p:spPr>
          <a:xfrm>
            <a:off x="7095675" y="5767387"/>
            <a:ext cx="325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Aharoni" panose="02010803020104030203" pitchFamily="2" charset="-79"/>
              </a:rPr>
              <a:t>STATION D’ÉPURATION DE LIVIA</a:t>
            </a:r>
          </a:p>
        </p:txBody>
      </p:sp>
    </p:spTree>
    <p:extLst>
      <p:ext uri="{BB962C8B-B14F-4D97-AF65-F5344CB8AC3E}">
        <p14:creationId xmlns:p14="http://schemas.microsoft.com/office/powerpoint/2010/main" val="545403768"/>
      </p:ext>
    </p:extLst>
  </p:cSld>
  <p:clrMapOvr>
    <a:masterClrMapping/>
  </p:clrMapOvr>
</p:sld>
</file>

<file path=ppt/theme/theme1.xml><?xml version="1.0" encoding="utf-8"?>
<a:theme xmlns:a="http://schemas.openxmlformats.org/drawingml/2006/main" name="Ronds dans l’eau">
  <a:themeElements>
    <a:clrScheme name="Ronds dans l’eau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Ronds dans l’eau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onds dans l’eau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</TotalTime>
  <Words>414</Words>
  <Application>Microsoft Office PowerPoint</Application>
  <PresentationFormat>Grand écran</PresentationFormat>
  <Paragraphs>32</Paragraphs>
  <Slides>13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Aharoni</vt:lpstr>
      <vt:lpstr>Arial</vt:lpstr>
      <vt:lpstr>Tw Cen MT</vt:lpstr>
      <vt:lpstr>Ronds dans l’eau</vt:lpstr>
      <vt:lpstr>U mari principia quì</vt:lpstr>
      <vt:lpstr>Vali à dì in i cundutti di i paesa…</vt:lpstr>
      <vt:lpstr>Avemu scupartu nant’à u ghjurnalettu                “A Piazetta”, un prughjettu chì parichji associi, cumuni o paesa ani rializatu indè iddi.</vt:lpstr>
      <vt:lpstr>U scopu di u nosciu travaddu hè d’avvizzà l’aienti à essa di più puliti masimu in i loca sinsibuli   È di ramintà li chi l’acqua curri à u mari strascinendu si tutti i pistulenzi ch’idda scontra nant’à a so strada </vt:lpstr>
      <vt:lpstr>Présentation PowerPoint</vt:lpstr>
      <vt:lpstr>Présentation PowerPoint</vt:lpstr>
      <vt:lpstr>Surtita in furesta di u spidali</vt:lpstr>
      <vt:lpstr>Visite de la station d’épuration de Livia </vt:lpstr>
      <vt:lpstr>Le But des deux sorties était de comparer les deux populations qui étaient totalement différentes</vt:lpstr>
      <vt:lpstr>Présentation PowerPoint</vt:lpstr>
      <vt:lpstr>    Avec l’aide de notre professeure d’arts plastiques madame Lanfranchi, des pochoirs ont été réalisés dans le but d’ajouter notre touche de street art en Alta Rocca </vt:lpstr>
      <vt:lpstr>A noscia prima prova vicinu à u culleghju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 mari principia quì</dc:title>
  <dc:creator>LUCCHINI CLEMENT</dc:creator>
  <cp:lastModifiedBy>SOLER Brigitte</cp:lastModifiedBy>
  <cp:revision>9</cp:revision>
  <dcterms:created xsi:type="dcterms:W3CDTF">2022-03-22T17:28:46Z</dcterms:created>
  <dcterms:modified xsi:type="dcterms:W3CDTF">2022-04-05T08:27:12Z</dcterms:modified>
</cp:coreProperties>
</file>