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0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Avenir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V>
        </a:tcBdr>
        <a:fill>
          <a:solidFill>
            <a:srgbClr val="375A7D"/>
          </a:solidFill>
        </a:fill>
      </a:tcStyle>
    </a:wholeTbl>
    <a:band2H>
      <a:tcTxStyle b="def" i="def"/>
      <a:tcStyle>
        <a:tcBdr/>
        <a:fill>
          <a:solidFill>
            <a:srgbClr val="3B7499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rgbClr val="53D5FD"/>
              </a:solidFill>
              <a:prstDash val="solid"/>
              <a:miter lim="400000"/>
            </a:ln>
          </a:right>
          <a:top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450000"/>
              <a:satOff val="-18071"/>
              <a:lumOff val="-14609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rgbClr val="53D5FD"/>
              </a:solidFill>
              <a:prstDash val="solid"/>
              <a:miter lim="400000"/>
            </a:ln>
          </a:top>
          <a:bottom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450000"/>
              <a:satOff val="-18071"/>
              <a:lumOff val="-14609"/>
            </a:scheme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53D5FD"/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450000"/>
              <a:satOff val="-18071"/>
              <a:lumOff val="-14609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venir Medium"/>
          <a:ea typeface="Avenir Medium"/>
          <a:cs typeface="Avenir Medium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381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0A0A0A">
              <a:alpha val="92000"/>
            </a:srgbClr>
          </a:solidFill>
        </a:fill>
      </a:tcStyle>
    </a:band2H>
    <a:firstCol>
      <a:tcTxStyle b="off" i="off">
        <a:font>
          <a:latin typeface="Avenir Medium"/>
          <a:ea typeface="Avenir Medium"/>
          <a:cs typeface="Avenir Medium"/>
        </a:font>
        <a:srgbClr val="FFFFFF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635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381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Avenir Medium"/>
          <a:ea typeface="Avenir Medium"/>
          <a:cs typeface="Avenir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635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Avenir Medium"/>
          <a:ea typeface="Avenir Medium"/>
          <a:cs typeface="Avenir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635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00EDFF">
              <a:alpha val="24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chemeClr val="accent2">
                  <a:satOff val="-5186"/>
                  <a:lumOff val="-28409"/>
                </a:schemeClr>
              </a:solidFill>
              <a:prstDash val="solid"/>
              <a:miter lim="400000"/>
            </a:ln>
          </a:insideV>
        </a:tcBdr>
        <a:fill>
          <a:solidFill>
            <a:schemeClr val="accent2">
              <a:satOff val="-5186"/>
              <a:lumOff val="-12389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19C">
                  <a:alpha val="79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19C">
                  <a:alpha val="79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2">
              <a:satOff val="-5186"/>
              <a:lumOff val="-28409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6D6D6D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08080">
              <a:alpha val="32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41B00">
              <a:alpha val="8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D2600">
              <a:alpha val="80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4F4F"/>
              </a:solidFill>
              <a:prstDash val="solid"/>
              <a:miter lim="400000"/>
            </a:ln>
          </a:top>
          <a:bottom>
            <a:ln w="12700" cap="flat">
              <a:solidFill>
                <a:srgbClr val="4F4F4F"/>
              </a:solidFill>
              <a:prstDash val="solid"/>
              <a:miter lim="400000"/>
            </a:ln>
          </a:bottom>
          <a:insideH>
            <a:ln w="12700" cap="flat">
              <a:solidFill>
                <a:srgbClr val="4F4F4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B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4F4F"/>
              </a:solidFill>
              <a:prstDash val="solid"/>
              <a:miter lim="400000"/>
            </a:ln>
          </a:top>
          <a:bottom>
            <a:ln w="12700" cap="flat">
              <a:solidFill>
                <a:srgbClr val="4F4F4F"/>
              </a:solidFill>
              <a:prstDash val="solid"/>
              <a:miter lim="400000"/>
            </a:ln>
          </a:bottom>
          <a:insideH>
            <a:ln w="12700" cap="flat">
              <a:solidFill>
                <a:srgbClr val="4F4F4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F2428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B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79797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chemeClr val="accent2">
            <a:satOff val="44164"/>
            <a:lumOff val="14231"/>
          </a:schemeClr>
        </a:fontRef>
        <a:schemeClr val="accent2">
          <a:satOff val="44164"/>
          <a:lumOff val="14231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79797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7" name="Shape 13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 txBox="1"/>
          <p:nvPr>
            <p:ph type="title"/>
          </p:nvPr>
        </p:nvSpPr>
        <p:spPr>
          <a:xfrm>
            <a:off x="660400" y="4292600"/>
            <a:ext cx="11684000" cy="2222500"/>
          </a:xfrm>
          <a:prstGeom prst="rect">
            <a:avLst/>
          </a:prstGeom>
        </p:spPr>
        <p:txBody>
          <a:bodyPr/>
          <a:lstStyle>
            <a:lvl1pPr>
              <a:defRPr spc="992" sz="6200"/>
            </a:lvl1pPr>
          </a:lstStyle>
          <a:p>
            <a:pPr/>
            <a:r>
              <a:t>Texte du titre</a:t>
            </a:r>
          </a:p>
        </p:txBody>
      </p:sp>
      <p:sp>
        <p:nvSpPr>
          <p:cNvPr id="12" name="Texte niveau 1…"/>
          <p:cNvSpPr txBox="1"/>
          <p:nvPr>
            <p:ph type="body" sz="quarter" idx="1"/>
          </p:nvPr>
        </p:nvSpPr>
        <p:spPr>
          <a:xfrm>
            <a:off x="660400" y="3416300"/>
            <a:ext cx="11684000" cy="88900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22860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45720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68580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91440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21"/>
          </p:nvPr>
        </p:nvSpPr>
        <p:spPr>
          <a:xfrm>
            <a:off x="-594281" y="-25301"/>
            <a:ext cx="14181306" cy="980536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 txBox="1"/>
          <p:nvPr>
            <p:ph type="title"/>
          </p:nvPr>
        </p:nvSpPr>
        <p:spPr>
          <a:xfrm>
            <a:off x="660400" y="1003300"/>
            <a:ext cx="11684000" cy="1460500"/>
          </a:xfrm>
          <a:prstGeom prst="rect">
            <a:avLst/>
          </a:prstGeom>
        </p:spPr>
        <p:txBody>
          <a:bodyPr/>
          <a:lstStyle>
            <a:lvl1pPr>
              <a:defRPr spc="992" sz="6200"/>
            </a:lvl1pPr>
          </a:lstStyle>
          <a:p>
            <a:pPr/>
            <a:r>
              <a:t>Texte du titre</a:t>
            </a:r>
          </a:p>
        </p:txBody>
      </p:sp>
      <p:sp>
        <p:nvSpPr>
          <p:cNvPr id="22" name="Texte niveau 1…"/>
          <p:cNvSpPr txBox="1"/>
          <p:nvPr>
            <p:ph type="body" sz="quarter" idx="1"/>
          </p:nvPr>
        </p:nvSpPr>
        <p:spPr>
          <a:xfrm>
            <a:off x="660400" y="508000"/>
            <a:ext cx="11684000" cy="508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None/>
              <a:defRPr cap="all" spc="384" sz="2400"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228600">
              <a:spcBef>
                <a:spcPts val="0"/>
              </a:spcBef>
              <a:buClrTx/>
              <a:buSzTx/>
              <a:buNone/>
              <a:defRPr cap="all" spc="384" sz="2400"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457200">
              <a:spcBef>
                <a:spcPts val="0"/>
              </a:spcBef>
              <a:buClrTx/>
              <a:buSzTx/>
              <a:buNone/>
              <a:defRPr cap="all" spc="384" sz="2400"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685800">
              <a:spcBef>
                <a:spcPts val="0"/>
              </a:spcBef>
              <a:buClrTx/>
              <a:buSzTx/>
              <a:buNone/>
              <a:defRPr cap="all" spc="384" sz="2400"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914400">
              <a:spcBef>
                <a:spcPts val="0"/>
              </a:spcBef>
              <a:buClrTx/>
              <a:buSzTx/>
              <a:buNone/>
              <a:defRPr cap="all" spc="384" sz="2400"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Alternative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Image"/>
          <p:cNvSpPr/>
          <p:nvPr>
            <p:ph type="pic" idx="21"/>
          </p:nvPr>
        </p:nvSpPr>
        <p:spPr>
          <a:xfrm>
            <a:off x="-63500" y="2667000"/>
            <a:ext cx="13119100" cy="714502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1" name="Texte du titre"/>
          <p:cNvSpPr txBox="1"/>
          <p:nvPr>
            <p:ph type="title"/>
          </p:nvPr>
        </p:nvSpPr>
        <p:spPr>
          <a:xfrm>
            <a:off x="660400" y="1003300"/>
            <a:ext cx="11684000" cy="1460500"/>
          </a:xfrm>
          <a:prstGeom prst="rect">
            <a:avLst/>
          </a:prstGeom>
        </p:spPr>
        <p:txBody>
          <a:bodyPr/>
          <a:lstStyle>
            <a:lvl1pPr>
              <a:defRPr spc="992" sz="6200"/>
            </a:lvl1pPr>
          </a:lstStyle>
          <a:p>
            <a:pPr/>
            <a:r>
              <a:t>Texte du titre</a:t>
            </a:r>
          </a:p>
        </p:txBody>
      </p:sp>
      <p:sp>
        <p:nvSpPr>
          <p:cNvPr id="32" name="Texte niveau 1…"/>
          <p:cNvSpPr txBox="1"/>
          <p:nvPr>
            <p:ph type="body" sz="quarter" idx="1"/>
          </p:nvPr>
        </p:nvSpPr>
        <p:spPr>
          <a:xfrm>
            <a:off x="660400" y="508000"/>
            <a:ext cx="11684000" cy="508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None/>
              <a:defRPr cap="all" spc="384" sz="2400"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228600">
              <a:spcBef>
                <a:spcPts val="0"/>
              </a:spcBef>
              <a:buClrTx/>
              <a:buSzTx/>
              <a:buNone/>
              <a:defRPr cap="all" spc="384" sz="2400"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457200">
              <a:spcBef>
                <a:spcPts val="0"/>
              </a:spcBef>
              <a:buClrTx/>
              <a:buSzTx/>
              <a:buNone/>
              <a:defRPr cap="all" spc="384" sz="2400"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685800">
              <a:spcBef>
                <a:spcPts val="0"/>
              </a:spcBef>
              <a:buClrTx/>
              <a:buSzTx/>
              <a:buNone/>
              <a:defRPr cap="all" spc="384" sz="2400"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914400">
              <a:spcBef>
                <a:spcPts val="0"/>
              </a:spcBef>
              <a:buClrTx/>
              <a:buSzTx/>
              <a:buNone/>
              <a:defRPr cap="all" spc="384" sz="2400"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33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e du titre"/>
          <p:cNvSpPr txBox="1"/>
          <p:nvPr>
            <p:ph type="title"/>
          </p:nvPr>
        </p:nvSpPr>
        <p:spPr>
          <a:xfrm>
            <a:off x="660400" y="3759200"/>
            <a:ext cx="11684000" cy="2222500"/>
          </a:xfrm>
          <a:prstGeom prst="rect">
            <a:avLst/>
          </a:prstGeom>
        </p:spPr>
        <p:txBody>
          <a:bodyPr anchor="ctr"/>
          <a:lstStyle>
            <a:lvl1pPr>
              <a:defRPr spc="992" sz="6200"/>
            </a:lvl1pPr>
          </a:lstStyle>
          <a:p>
            <a:pPr/>
            <a:r>
              <a:t>Texte du titre</a:t>
            </a:r>
          </a:p>
        </p:txBody>
      </p:sp>
      <p:sp>
        <p:nvSpPr>
          <p:cNvPr id="41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Image"/>
          <p:cNvSpPr/>
          <p:nvPr>
            <p:ph type="pic" idx="21"/>
          </p:nvPr>
        </p:nvSpPr>
        <p:spPr>
          <a:xfrm>
            <a:off x="4864100" y="-38100"/>
            <a:ext cx="9782402" cy="979447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49" name="Texte du titre"/>
          <p:cNvSpPr txBox="1"/>
          <p:nvPr>
            <p:ph type="title"/>
          </p:nvPr>
        </p:nvSpPr>
        <p:spPr>
          <a:xfrm>
            <a:off x="546100" y="4305300"/>
            <a:ext cx="5410200" cy="29845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0" name="Texte niveau 1…"/>
          <p:cNvSpPr txBox="1"/>
          <p:nvPr>
            <p:ph type="body" sz="quarter" idx="1"/>
          </p:nvPr>
        </p:nvSpPr>
        <p:spPr>
          <a:xfrm>
            <a:off x="546100" y="3429000"/>
            <a:ext cx="5410200" cy="889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22860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45720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68580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914400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1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e du titr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9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e du titr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Image"/>
          <p:cNvSpPr/>
          <p:nvPr>
            <p:ph type="pic" idx="21"/>
          </p:nvPr>
        </p:nvSpPr>
        <p:spPr>
          <a:xfrm>
            <a:off x="4864100" y="-38100"/>
            <a:ext cx="9782402" cy="979447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76" name="Texte du titre"/>
          <p:cNvSpPr txBox="1"/>
          <p:nvPr>
            <p:ph type="title"/>
          </p:nvPr>
        </p:nvSpPr>
        <p:spPr>
          <a:xfrm>
            <a:off x="660400" y="609600"/>
            <a:ext cx="5080000" cy="18542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77" name="Texte niveau 1…"/>
          <p:cNvSpPr txBox="1"/>
          <p:nvPr>
            <p:ph type="body" sz="half" idx="1"/>
          </p:nvPr>
        </p:nvSpPr>
        <p:spPr>
          <a:xfrm>
            <a:off x="660400" y="2819400"/>
            <a:ext cx="5080000" cy="6057900"/>
          </a:xfrm>
          <a:prstGeom prst="rect">
            <a:avLst/>
          </a:prstGeom>
        </p:spPr>
        <p:txBody>
          <a:bodyPr/>
          <a:lstStyle>
            <a:lvl1pPr marL="393700" indent="-393700">
              <a:spcBef>
                <a:spcPts val="3200"/>
              </a:spcBef>
              <a:defRPr sz="3000"/>
            </a:lvl1pPr>
            <a:lvl2pPr marL="787400" indent="-393700">
              <a:spcBef>
                <a:spcPts val="3200"/>
              </a:spcBef>
              <a:defRPr sz="3000"/>
            </a:lvl2pPr>
            <a:lvl3pPr marL="1181100" indent="-393700">
              <a:spcBef>
                <a:spcPts val="3200"/>
              </a:spcBef>
              <a:defRPr sz="3000"/>
            </a:lvl3pPr>
            <a:lvl4pPr marL="1574800" indent="-393700">
              <a:spcBef>
                <a:spcPts val="3200"/>
              </a:spcBef>
              <a:defRPr sz="3000"/>
            </a:lvl4pPr>
            <a:lvl5pPr marL="1968500" indent="-393700">
              <a:spcBef>
                <a:spcPts val="3200"/>
              </a:spcBef>
              <a:defRPr sz="3000"/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8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e niveau 1…"/>
          <p:cNvSpPr txBox="1"/>
          <p:nvPr>
            <p:ph type="body" idx="1"/>
          </p:nvPr>
        </p:nvSpPr>
        <p:spPr>
          <a:xfrm>
            <a:off x="660400" y="1511300"/>
            <a:ext cx="11684000" cy="67183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86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Image"/>
          <p:cNvSpPr/>
          <p:nvPr>
            <p:ph type="pic" sz="half" idx="21"/>
          </p:nvPr>
        </p:nvSpPr>
        <p:spPr>
          <a:xfrm>
            <a:off x="6300089" y="4564106"/>
            <a:ext cx="7556501" cy="522477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4" name="Image"/>
          <p:cNvSpPr/>
          <p:nvPr>
            <p:ph type="pic" sz="half" idx="22"/>
          </p:nvPr>
        </p:nvSpPr>
        <p:spPr>
          <a:xfrm>
            <a:off x="6502400" y="-881415"/>
            <a:ext cx="6821383" cy="68278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5" name="Image"/>
          <p:cNvSpPr/>
          <p:nvPr>
            <p:ph type="pic" idx="23"/>
          </p:nvPr>
        </p:nvSpPr>
        <p:spPr>
          <a:xfrm>
            <a:off x="-2540000" y="-114300"/>
            <a:ext cx="9182100" cy="9969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6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-Gilles Allain"/>
          <p:cNvSpPr txBox="1"/>
          <p:nvPr>
            <p:ph type="body" sz="quarter" idx="21"/>
          </p:nvPr>
        </p:nvSpPr>
        <p:spPr>
          <a:xfrm>
            <a:off x="1270000" y="6362700"/>
            <a:ext cx="10464800" cy="5207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104" name="« Saisissez une citation ici. »"/>
          <p:cNvSpPr txBox="1"/>
          <p:nvPr>
            <p:ph type="body" sz="quarter" idx="22"/>
          </p:nvPr>
        </p:nvSpPr>
        <p:spPr>
          <a:xfrm>
            <a:off x="1270000" y="4248150"/>
            <a:ext cx="10464800" cy="7239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105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jouter une citation à la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-Gilles Allain"/>
          <p:cNvSpPr txBox="1"/>
          <p:nvPr>
            <p:ph type="body" sz="quarter" idx="21"/>
          </p:nvPr>
        </p:nvSpPr>
        <p:spPr>
          <a:xfrm>
            <a:off x="1270000" y="2959100"/>
            <a:ext cx="10464800" cy="5207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cap="all" spc="384" sz="2400">
                <a:solidFill>
                  <a:schemeClr val="accent2">
                    <a:satOff val="44164"/>
                    <a:lumOff val="14231"/>
                  </a:schemeClr>
                </a:solidFill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113" name="« Saisissez une citation ici. »"/>
          <p:cNvSpPr txBox="1"/>
          <p:nvPr>
            <p:ph type="body" sz="quarter" idx="22"/>
          </p:nvPr>
        </p:nvSpPr>
        <p:spPr>
          <a:xfrm>
            <a:off x="1270000" y="1346200"/>
            <a:ext cx="10464800" cy="7239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114" name="Image"/>
          <p:cNvSpPr/>
          <p:nvPr>
            <p:ph type="pic" idx="23"/>
          </p:nvPr>
        </p:nvSpPr>
        <p:spPr>
          <a:xfrm>
            <a:off x="0" y="3570816"/>
            <a:ext cx="13128426" cy="71501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15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Image"/>
          <p:cNvSpPr/>
          <p:nvPr>
            <p:ph type="pic" idx="21"/>
          </p:nvPr>
        </p:nvSpPr>
        <p:spPr>
          <a:xfrm>
            <a:off x="-594281" y="-25301"/>
            <a:ext cx="14181306" cy="980536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3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Numéro de diapositive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 txBox="1"/>
          <p:nvPr>
            <p:ph type="title"/>
          </p:nvPr>
        </p:nvSpPr>
        <p:spPr>
          <a:xfrm>
            <a:off x="660400" y="609600"/>
            <a:ext cx="11684000" cy="1422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 txBox="1"/>
          <p:nvPr>
            <p:ph type="body" idx="1"/>
          </p:nvPr>
        </p:nvSpPr>
        <p:spPr>
          <a:xfrm>
            <a:off x="660400" y="2019300"/>
            <a:ext cx="11684000" cy="67183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 txBox="1"/>
          <p:nvPr>
            <p:ph type="sldNum" sz="quarter" idx="2"/>
          </p:nvPr>
        </p:nvSpPr>
        <p:spPr>
          <a:xfrm>
            <a:off x="6311897" y="9258300"/>
            <a:ext cx="352045" cy="4191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transition xmlns:p14="http://schemas.microsoft.com/office/powerpoint/2010/main" spd="med" advClick="1"/>
  <p:txStyles>
    <p:titleStyle>
      <a:lvl1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1pPr>
      <a:lvl2pPr marL="0" marR="0" indent="2286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2pPr>
      <a:lvl3pPr marL="0" marR="0" indent="4572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3pPr>
      <a:lvl4pPr marL="0" marR="0" indent="6858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4pPr>
      <a:lvl5pPr marL="0" marR="0" indent="9144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5pPr>
      <a:lvl6pPr marL="0" marR="0" indent="11430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6pPr>
      <a:lvl7pPr marL="0" marR="0" indent="13716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7pPr>
      <a:lvl8pPr marL="0" marR="0" indent="16002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8pPr>
      <a:lvl9pPr marL="0" marR="0" indent="18288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720" strike="noStrike" sz="45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9pPr>
    </p:titleStyle>
    <p:bodyStyle>
      <a:lvl1pPr marL="4699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1pPr>
      <a:lvl2pPr marL="9398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2pPr>
      <a:lvl3pPr marL="14097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3pPr>
      <a:lvl4pPr marL="18796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4pPr>
      <a:lvl5pPr marL="23495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5pPr>
      <a:lvl6pPr marL="28194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6pPr>
      <a:lvl7pPr marL="32893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7pPr>
      <a:lvl8pPr marL="37592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8pPr>
      <a:lvl9pPr marL="4229100" marR="0" indent="-469900" algn="l" defTabSz="584200" latinLnBrk="0">
        <a:lnSpc>
          <a:spcPct val="100000"/>
        </a:lnSpc>
        <a:spcBef>
          <a:spcPts val="4200"/>
        </a:spcBef>
        <a:spcAft>
          <a:spcPts val="0"/>
        </a:spcAft>
        <a:buClr>
          <a:srgbClr val="646464"/>
        </a:buClr>
        <a:buSzPct val="90000"/>
        <a:buFontTx/>
        <a:buChar char="•"/>
        <a:tabLst/>
        <a:defRPr b="0" baseline="0" cap="none" i="0" spc="0" strike="noStrike" sz="3600" u="none">
          <a:solidFill>
            <a:srgbClr val="FFFFFF"/>
          </a:solidFill>
          <a:uFillTx/>
          <a:latin typeface="+mn-lt"/>
          <a:ea typeface="+mn-ea"/>
          <a:cs typeface="+mn-cs"/>
          <a:sym typeface="Avenir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Avenir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tif"/><Relationship Id="rId3" Type="http://schemas.openxmlformats.org/officeDocument/2006/relationships/image" Target="../media/image3.tif"/><Relationship Id="rId4" Type="http://schemas.openxmlformats.org/officeDocument/2006/relationships/image" Target="../media/image2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tif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9" Type="http://schemas.openxmlformats.org/officeDocument/2006/relationships/image" Target="../media/image7.png"/><Relationship Id="rId10" Type="http://schemas.openxmlformats.org/officeDocument/2006/relationships/image" Target="../media/image8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tif"/><Relationship Id="rId3" Type="http://schemas.openxmlformats.org/officeDocument/2006/relationships/image" Target="../media/image1.jpeg"/><Relationship Id="rId4" Type="http://schemas.openxmlformats.org/officeDocument/2006/relationships/image" Target="../media/image3.tif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tif"/><Relationship Id="rId3" Type="http://schemas.openxmlformats.org/officeDocument/2006/relationships/image" Target="../media/image1.jpeg"/><Relationship Id="rId4" Type="http://schemas.openxmlformats.org/officeDocument/2006/relationships/image" Target="../media/image3.tif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Image" descr="Image"/>
          <p:cNvPicPr>
            <a:picLocks noChangeAspect="1"/>
          </p:cNvPicPr>
          <p:nvPr/>
        </p:nvPicPr>
        <p:blipFill>
          <a:blip r:embed="rId2">
            <a:alphaModFix amt="82992"/>
            <a:extLst/>
          </a:blip>
          <a:srcRect l="0" t="12500" r="0" b="12500"/>
          <a:stretch>
            <a:fillRect/>
          </a:stretch>
        </p:blipFill>
        <p:spPr>
          <a:xfrm>
            <a:off x="-2252046" y="5804"/>
            <a:ext cx="17508892" cy="9848752"/>
          </a:xfrm>
          <a:prstGeom prst="rect">
            <a:avLst/>
          </a:prstGeom>
          <a:ln w="25400">
            <a:solidFill>
              <a:srgbClr val="000000"/>
            </a:solidFill>
            <a:miter lim="400000"/>
          </a:ln>
        </p:spPr>
      </p:pic>
      <p:sp>
        <p:nvSpPr>
          <p:cNvPr id="140" name="EPI - APPN en Castagniccia…"/>
          <p:cNvSpPr/>
          <p:nvPr>
            <p:ph type="ctrTitle"/>
          </p:nvPr>
        </p:nvSpPr>
        <p:spPr>
          <a:xfrm>
            <a:off x="467692" y="2628048"/>
            <a:ext cx="12069416" cy="1686571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</p:spPr>
        <p:txBody>
          <a:bodyPr anchor="ctr"/>
          <a:lstStyle/>
          <a:p>
            <a:pPr algn="ctr" defTabSz="327152">
              <a:defRPr spc="573" sz="3584" u="sng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EPI - APPN en Castagniccia </a:t>
            </a:r>
          </a:p>
          <a:p>
            <a:pPr algn="ctr" defTabSz="327152">
              <a:defRPr spc="448"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« Entre pratiques ancestrales et avenir éco-citoyen »</a:t>
            </a:r>
          </a:p>
        </p:txBody>
      </p:sp>
      <p:sp>
        <p:nvSpPr>
          <p:cNvPr id="141" name="collège HENRI TOMASI - CASINCA…"/>
          <p:cNvSpPr/>
          <p:nvPr/>
        </p:nvSpPr>
        <p:spPr>
          <a:xfrm>
            <a:off x="467692" y="6460329"/>
            <a:ext cx="12069416" cy="1686571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 defTabSz="233679">
              <a:defRPr cap="all" spc="396" sz="248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collège HENRI TOMASI - CASINCA</a:t>
            </a:r>
          </a:p>
          <a:p>
            <a:pPr defTabSz="233679">
              <a:spcBef>
                <a:spcPts val="1600"/>
              </a:spcBef>
              <a:defRPr sz="2200"/>
            </a:pPr>
            <a:r>
              <a:t>Classes de 4ème bilingues et non bilingues 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castagniccia-1572008251.jpg" descr="castagniccia-157200825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5354638" y="54950"/>
            <a:ext cx="23714076" cy="9880865"/>
          </a:xfrm>
          <a:prstGeom prst="rect">
            <a:avLst/>
          </a:prstGeom>
          <a:ln w="12700">
            <a:miter lim="400000"/>
          </a:ln>
        </p:spPr>
      </p:pic>
      <p:sp>
        <p:nvSpPr>
          <p:cNvPr id="144" name="Présentation du projet"/>
          <p:cNvSpPr/>
          <p:nvPr>
            <p:ph type="title"/>
          </p:nvPr>
        </p:nvSpPr>
        <p:spPr>
          <a:xfrm>
            <a:off x="660400" y="558800"/>
            <a:ext cx="11684000" cy="968872"/>
          </a:xfrm>
          <a:prstGeom prst="rect">
            <a:avLst/>
          </a:prstGeom>
          <a:gradFill>
            <a:gsLst>
              <a:gs pos="0">
                <a:srgbClr val="553800"/>
              </a:gs>
              <a:gs pos="100000">
                <a:srgbClr val="8C4B0E"/>
              </a:gs>
            </a:gsLst>
            <a:lin ang="5400000"/>
          </a:gradFill>
        </p:spPr>
        <p:txBody>
          <a:bodyPr anchor="ctr"/>
          <a:lstStyle>
            <a:lvl1pPr algn="ctr">
              <a:defRPr spc="384" sz="24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>
              <a:defRPr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Présentation du projet</a:t>
            </a:r>
          </a:p>
        </p:txBody>
      </p:sp>
      <p:sp>
        <p:nvSpPr>
          <p:cNvPr id="145" name="Organisation:…"/>
          <p:cNvSpPr/>
          <p:nvPr>
            <p:ph type="body" sz="half" idx="1"/>
          </p:nvPr>
        </p:nvSpPr>
        <p:spPr>
          <a:xfrm>
            <a:off x="581793" y="1822863"/>
            <a:ext cx="11841213" cy="3213597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</p:spPr>
        <p:txBody>
          <a:bodyPr anchor="t"/>
          <a:lstStyle/>
          <a:p>
            <a:pPr marL="0" indent="0" algn="ctr" defTabSz="572516">
              <a:spcBef>
                <a:spcPts val="0"/>
              </a:spcBef>
              <a:buClrTx/>
              <a:buSzTx/>
              <a:buNone/>
              <a:defRPr cap="all" spc="376" sz="2352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rPr u="sng"/>
              <a:t>Organisation</a:t>
            </a:r>
            <a:r>
              <a:t>:</a:t>
            </a:r>
          </a:p>
          <a:p>
            <a:pPr marL="0" indent="0" algn="ctr" defTabSz="572516">
              <a:spcBef>
                <a:spcPts val="0"/>
              </a:spcBef>
              <a:buClrTx/>
              <a:buSzTx/>
              <a:buNone/>
              <a:defRPr cap="all" spc="376" sz="2352">
                <a:latin typeface="Avenir Heavy"/>
                <a:ea typeface="Avenir Heavy"/>
                <a:cs typeface="Avenir Heavy"/>
                <a:sym typeface="Avenir Heavy"/>
              </a:defRPr>
            </a:pPr>
          </a:p>
          <a:p>
            <a:pPr marL="0" indent="0" algn="ctr" defTabSz="572516">
              <a:spcBef>
                <a:spcPts val="0"/>
              </a:spcBef>
              <a:buClrTx/>
              <a:buSzTx/>
              <a:buNone/>
              <a:defRPr cap="all" spc="376" sz="2352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 spc="282" sz="1764"/>
              <a:t>Minimum 36 Heures annualisées sous forme de sortie à la journée.</a:t>
            </a:r>
            <a:endParaRPr spc="282" sz="1764"/>
          </a:p>
          <a:p>
            <a:pPr marL="0" indent="0" algn="ctr" defTabSz="572516">
              <a:spcBef>
                <a:spcPts val="0"/>
              </a:spcBef>
              <a:buClrTx/>
              <a:buSzTx/>
              <a:buNone/>
              <a:defRPr cap="all" spc="376" sz="2352">
                <a:latin typeface="Avenir Medium"/>
                <a:ea typeface="Avenir Medium"/>
                <a:cs typeface="Avenir Medium"/>
                <a:sym typeface="Avenir Medium"/>
              </a:defRPr>
            </a:pPr>
            <a:endParaRPr spc="282" sz="1764"/>
          </a:p>
          <a:p>
            <a:pPr marL="0" indent="0" algn="ctr" defTabSz="572516">
              <a:spcBef>
                <a:spcPts val="0"/>
              </a:spcBef>
              <a:buClrTx/>
              <a:buSzTx/>
              <a:buNone/>
              <a:defRPr cap="all" spc="376" sz="2352" u="sng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 spc="282" sz="1764"/>
              <a:t>sorties envisagées:</a:t>
            </a:r>
            <a:endParaRPr spc="282" sz="1764"/>
          </a:p>
          <a:p>
            <a:pPr marL="0" indent="0" algn="ctr" defTabSz="572516">
              <a:spcBef>
                <a:spcPts val="0"/>
              </a:spcBef>
              <a:buClrTx/>
              <a:buSzTx/>
              <a:buNone/>
              <a:defRPr cap="all" spc="250" sz="156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 spc="282" sz="1764"/>
              <a:t>-</a:t>
            </a:r>
            <a:r>
              <a:t> JOURNÉE DÉCOUVERTE DU THÈME (RAPAGHJU)</a:t>
            </a:r>
            <a:endParaRPr spc="282" sz="1764"/>
          </a:p>
          <a:p>
            <a:pPr marL="0" indent="0" algn="ctr" defTabSz="572516">
              <a:spcBef>
                <a:spcPts val="0"/>
              </a:spcBef>
              <a:buClrTx/>
              <a:buSzTx/>
              <a:buNone/>
              <a:defRPr cap="all" spc="250" sz="156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 spc="282" sz="1764"/>
              <a:t>- </a:t>
            </a:r>
            <a:r>
              <a:t>Randonnée San Bertuli</a:t>
            </a:r>
          </a:p>
          <a:p>
            <a:pPr marL="0" indent="0" algn="ctr" defTabSz="572516">
              <a:spcBef>
                <a:spcPts val="0"/>
              </a:spcBef>
              <a:buClrTx/>
              <a:buSzTx/>
              <a:buNone/>
              <a:defRPr cap="all" spc="250" sz="156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- JOURNÉE PIROGUE </a:t>
            </a:r>
          </a:p>
        </p:txBody>
      </p:sp>
      <p:sp>
        <p:nvSpPr>
          <p:cNvPr id="146" name="Education physique et sportive…"/>
          <p:cNvSpPr txBox="1"/>
          <p:nvPr/>
        </p:nvSpPr>
        <p:spPr>
          <a:xfrm>
            <a:off x="581793" y="6165618"/>
            <a:ext cx="11841214" cy="3213597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numCol="2" spcCol="592060">
            <a:normAutofit fontScale="100000" lnSpcReduction="0"/>
          </a:bodyPr>
          <a:lstStyle/>
          <a:p>
            <a:pPr marL="204406" indent="-204406" algn="l" defTabSz="508254">
              <a:spcBef>
                <a:spcPts val="3600"/>
              </a:spcBef>
              <a:buSzPct val="90000"/>
              <a:buChar char="•"/>
              <a:defRPr sz="3045"/>
            </a:pPr>
            <a:r>
              <a:t>Education physique et sportive </a:t>
            </a:r>
          </a:p>
          <a:p>
            <a:pPr marL="204406" indent="-204406" algn="l" defTabSz="508254">
              <a:spcBef>
                <a:spcPts val="3600"/>
              </a:spcBef>
              <a:buSzPct val="90000"/>
              <a:buChar char="•"/>
              <a:defRPr sz="3045"/>
            </a:pPr>
            <a:r>
              <a:t>Langue et Culture Corse</a:t>
            </a:r>
          </a:p>
          <a:p>
            <a:pPr marL="204406" indent="-204406" algn="l" defTabSz="508254">
              <a:spcBef>
                <a:spcPts val="3600"/>
              </a:spcBef>
              <a:buSzPct val="90000"/>
              <a:buChar char="•"/>
              <a:defRPr sz="3045"/>
            </a:pPr>
            <a:r>
              <a:t>Sciences de la Vie et de la Terre </a:t>
            </a:r>
          </a:p>
          <a:p>
            <a:pPr marL="204406" indent="-204406" algn="l" defTabSz="508254">
              <a:spcBef>
                <a:spcPts val="3600"/>
              </a:spcBef>
              <a:buSzPct val="90000"/>
              <a:buChar char="•"/>
              <a:defRPr sz="3045"/>
            </a:pPr>
            <a:r>
              <a:t> Histoire géographie</a:t>
            </a:r>
          </a:p>
          <a:p>
            <a:pPr marL="204406" indent="-204406" algn="l" defTabSz="508254">
              <a:spcBef>
                <a:spcPts val="3600"/>
              </a:spcBef>
              <a:buSzPct val="90000"/>
              <a:buChar char="•"/>
              <a:defRPr sz="3045"/>
            </a:pPr>
            <a:r>
              <a:t> Technologie</a:t>
            </a:r>
          </a:p>
          <a:p>
            <a:pPr marL="204406" indent="-204406" algn="l" defTabSz="508254">
              <a:spcBef>
                <a:spcPts val="3600"/>
              </a:spcBef>
              <a:buSzPct val="90000"/>
              <a:buChar char="•"/>
              <a:defRPr sz="3045"/>
            </a:pPr>
            <a:r>
              <a:t>Mathématiques</a:t>
            </a:r>
          </a:p>
        </p:txBody>
      </p:sp>
      <p:sp>
        <p:nvSpPr>
          <p:cNvPr id="147" name="Disciplines concernées"/>
          <p:cNvSpPr txBox="1"/>
          <p:nvPr/>
        </p:nvSpPr>
        <p:spPr>
          <a:xfrm>
            <a:off x="581793" y="5467118"/>
            <a:ext cx="11841214" cy="756544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>
              <a:spcBef>
                <a:spcPts val="4200"/>
              </a:spcBef>
              <a:defRPr sz="3500" u="sng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/>
            <a:r>
              <a:t>Disciplines concernées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castagniccia-1572008251.jpg" descr="castagniccia-157200825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5354638" y="54950"/>
            <a:ext cx="23714076" cy="9880865"/>
          </a:xfrm>
          <a:prstGeom prst="rect">
            <a:avLst/>
          </a:prstGeom>
          <a:ln w="12700">
            <a:miter lim="400000"/>
          </a:ln>
        </p:spPr>
      </p:pic>
      <p:sp>
        <p:nvSpPr>
          <p:cNvPr id="150" name="Objectifs:…"/>
          <p:cNvSpPr/>
          <p:nvPr/>
        </p:nvSpPr>
        <p:spPr>
          <a:xfrm>
            <a:off x="551953" y="3925143"/>
            <a:ext cx="12106673" cy="2606924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356362">
              <a:defRPr cap="all" spc="292" sz="183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rPr u="sng"/>
              <a:t>Objectifs</a:t>
            </a:r>
            <a:r>
              <a:t>:</a:t>
            </a:r>
          </a:p>
          <a:p>
            <a:pPr defTabSz="356362">
              <a:defRPr cap="all" spc="234" sz="1464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 </a:t>
            </a:r>
          </a:p>
          <a:p>
            <a:pPr marL="191092" indent="-191092" defTabSz="356362">
              <a:buSzPct val="90000"/>
              <a:buChar char="•"/>
              <a:defRPr cap="all" spc="234" sz="1464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Développer le vivre ensemble et l’esprit d’initiative des élèves autour de l’organisation de ce voyage, des évènements pour le financer et des actions concernant l’EPI.</a:t>
            </a:r>
          </a:p>
          <a:p>
            <a:pPr defTabSz="356362">
              <a:defRPr cap="all" spc="234" sz="1464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191092" indent="-191092" defTabSz="356362">
              <a:buSzPct val="90000"/>
              <a:buChar char="•"/>
              <a:defRPr cap="all" spc="234" sz="1464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 Acquérir une motricité particulière dans une activité bien précise.</a:t>
            </a:r>
          </a:p>
          <a:p>
            <a:pPr defTabSz="356362">
              <a:defRPr cap="all" spc="234" sz="1464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191092" indent="-191092" defTabSz="356362">
              <a:buSzPct val="90000"/>
              <a:buChar char="•"/>
              <a:defRPr cap="all" spc="234" sz="1464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Identifier les impacts de l’activité humaine sur l’environnement.</a:t>
            </a:r>
          </a:p>
        </p:txBody>
      </p:sp>
      <p:sp>
        <p:nvSpPr>
          <p:cNvPr id="151" name="But:…"/>
          <p:cNvSpPr/>
          <p:nvPr/>
        </p:nvSpPr>
        <p:spPr>
          <a:xfrm>
            <a:off x="551953" y="1554038"/>
            <a:ext cx="12106673" cy="214496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496570">
              <a:defRPr cap="all" spc="408" sz="255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rPr u="sng"/>
              <a:t>But</a:t>
            </a:r>
            <a:r>
              <a:t>:</a:t>
            </a:r>
          </a:p>
          <a:p>
            <a:pPr defTabSz="496570">
              <a:defRPr cap="all" spc="326" sz="204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 </a:t>
            </a:r>
          </a:p>
          <a:p>
            <a:pPr defTabSz="496570">
              <a:defRPr cap="all" spc="326" sz="204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Former un individu capable de SE DÉPLACER EN groupe de manière sécurisée, éclairée et responsable dans un milieu naturel varié.</a:t>
            </a:r>
          </a:p>
          <a:p>
            <a:pPr defTabSz="496570">
              <a:defRPr cap="all" spc="326" sz="204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Préparer, encadrer une sortie en randonnée.  </a:t>
            </a:r>
          </a:p>
        </p:txBody>
      </p:sp>
      <p:sp>
        <p:nvSpPr>
          <p:cNvPr id="152" name="Organisation:…"/>
          <p:cNvSpPr/>
          <p:nvPr/>
        </p:nvSpPr>
        <p:spPr>
          <a:xfrm>
            <a:off x="551953" y="6758210"/>
            <a:ext cx="12106673" cy="214496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defTabSz="403097">
              <a:defRPr cap="all" spc="331" sz="207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rPr u="sng"/>
              <a:t>Organisation</a:t>
            </a:r>
            <a:r>
              <a:t>:</a:t>
            </a:r>
          </a:p>
          <a:p>
            <a:pPr defTabSz="403097">
              <a:defRPr cap="all" spc="264" sz="1656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 </a:t>
            </a:r>
          </a:p>
          <a:p>
            <a:pPr marL="216154" indent="-216154" defTabSz="403097">
              <a:buSzPct val="90000"/>
              <a:buChar char="•"/>
              <a:defRPr cap="all" spc="264" sz="1656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Les élèves regroupés par groupes de 5 ou 6 devront préparer une randonnée (itinéraires, règles de sécurité, apport culturel…) pour le reste de la classe.</a:t>
            </a:r>
          </a:p>
          <a:p>
            <a:pPr marL="216154" indent="-216154" defTabSz="403097">
              <a:buSzPct val="90000"/>
              <a:buChar char="•"/>
              <a:defRPr cap="all" spc="264" sz="1656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A la suite de cette randonnée les élèves devront préparer et présenter un power point autour de ce projet. </a:t>
            </a:r>
          </a:p>
        </p:txBody>
      </p:sp>
      <p:sp>
        <p:nvSpPr>
          <p:cNvPr id="153" name="Présentation du projet"/>
          <p:cNvSpPr/>
          <p:nvPr>
            <p:ph type="title"/>
          </p:nvPr>
        </p:nvSpPr>
        <p:spPr>
          <a:xfrm>
            <a:off x="763289" y="359023"/>
            <a:ext cx="11684001" cy="968872"/>
          </a:xfrm>
          <a:prstGeom prst="rect">
            <a:avLst/>
          </a:prstGeom>
          <a:gradFill>
            <a:gsLst>
              <a:gs pos="0">
                <a:srgbClr val="553800"/>
              </a:gs>
              <a:gs pos="100000">
                <a:srgbClr val="8C4B0E"/>
              </a:gs>
            </a:gsLst>
            <a:lin ang="5400000"/>
          </a:gradFill>
        </p:spPr>
        <p:txBody>
          <a:bodyPr anchor="ctr"/>
          <a:lstStyle>
            <a:lvl1pPr algn="ctr">
              <a:defRPr spc="479" sz="30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>
              <a:defRPr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Présentation du projet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castagniccia-1572008251.jpg" descr="castagniccia-157200825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5354638" y="54950"/>
            <a:ext cx="23714076" cy="9880865"/>
          </a:xfrm>
          <a:prstGeom prst="rect">
            <a:avLst/>
          </a:prstGeom>
          <a:ln w="12700">
            <a:miter lim="400000"/>
          </a:ln>
        </p:spPr>
      </p:pic>
      <p:sp>
        <p:nvSpPr>
          <p:cNvPr id="156" name="1 Des langages pour penser et communiquer…"/>
          <p:cNvSpPr/>
          <p:nvPr>
            <p:ph type="body" idx="1"/>
          </p:nvPr>
        </p:nvSpPr>
        <p:spPr>
          <a:xfrm>
            <a:off x="660400" y="2025650"/>
            <a:ext cx="11684000" cy="67183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</p:spPr>
        <p:txBody>
          <a:bodyPr/>
          <a:lstStyle/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 u="sng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1	Des langages pour penser et communiquer</a:t>
            </a: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Développer sa motricité et apprendre à s’exprimer avec son corps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 </a:t>
            </a:r>
            <a:endParaRPr>
              <a:latin typeface="Avenir Heavy"/>
              <a:ea typeface="Avenir Heavy"/>
              <a:cs typeface="Avenir Heavy"/>
              <a:sym typeface="Avenir Heavy"/>
            </a:endParaRP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 u="sng">
                <a:latin typeface="Avenir Heavy"/>
                <a:ea typeface="Avenir Heavy"/>
                <a:cs typeface="Avenir Heavy"/>
                <a:sym typeface="Avenir Heavy"/>
              </a:rPr>
              <a:t>Ex: </a:t>
            </a:r>
            <a:r>
              <a:t>Réussir un déplacement planifié dans un milieu naturel aménagé ou artificiellement recréé plus ou moins connu</a:t>
            </a: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Gérer ses ressources pour réaliser en totalité un parcours sécurisé</a:t>
            </a: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 u="sng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2      Les méthodes et outils pour apprendre</a:t>
            </a: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Rester concentré et attentif sur les procédures d’actions et les consignes de sécurité</a:t>
            </a: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Savoir renoncer si les difficultés sont trop importantes</a:t>
            </a: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Être en état de vigilance de signes avant-coureurs d’une prise de risque inconsidérée</a:t>
            </a: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 u="sng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3 La formation de la personne et du citoyen</a:t>
            </a: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Partager des règles, assumer des rôles et des responsabilités</a:t>
            </a: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 u="sng">
                <a:latin typeface="Avenir Heavy"/>
                <a:ea typeface="Avenir Heavy"/>
                <a:cs typeface="Avenir Heavy"/>
                <a:sym typeface="Avenir Heavy"/>
              </a:rPr>
              <a:t>Ex:</a:t>
            </a:r>
            <a:r>
              <a:t> Assurer la sécurité de son camarade</a:t>
            </a:r>
          </a:p>
          <a:p>
            <a:pPr marL="0" indent="0" algn="ctr" defTabSz="449833">
              <a:spcBef>
                <a:spcPts val="0"/>
              </a:spcBef>
              <a:buClrTx/>
              <a:buSzTx/>
              <a:buNone/>
              <a:defRPr cap="all" spc="295" sz="184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Respecter et faire respecter les règles de sécurité</a:t>
            </a:r>
          </a:p>
        </p:txBody>
      </p:sp>
      <p:sp>
        <p:nvSpPr>
          <p:cNvPr id="157" name="Compétences travaillées"/>
          <p:cNvSpPr/>
          <p:nvPr/>
        </p:nvSpPr>
        <p:spPr>
          <a:xfrm>
            <a:off x="660400" y="528356"/>
            <a:ext cx="11684000" cy="968872"/>
          </a:xfrm>
          <a:prstGeom prst="rect">
            <a:avLst/>
          </a:prstGeom>
          <a:gradFill>
            <a:gsLst>
              <a:gs pos="0">
                <a:srgbClr val="553800"/>
              </a:gs>
              <a:gs pos="100000">
                <a:srgbClr val="8C4B0E"/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>
              <a:defRPr cap="all" spc="479" sz="30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Compétences travaillées </a:t>
            </a:r>
            <a: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castagniccia-1572008251.jpg" descr="castagniccia-157200825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5354638" y="54950"/>
            <a:ext cx="23714076" cy="9880865"/>
          </a:xfrm>
          <a:prstGeom prst="rect">
            <a:avLst/>
          </a:prstGeom>
          <a:ln w="12700">
            <a:miter lim="400000"/>
          </a:ln>
        </p:spPr>
      </p:pic>
      <p:sp>
        <p:nvSpPr>
          <p:cNvPr id="160" name="Le parcours « avenir »…"/>
          <p:cNvSpPr/>
          <p:nvPr>
            <p:ph type="body" idx="1"/>
          </p:nvPr>
        </p:nvSpPr>
        <p:spPr>
          <a:xfrm>
            <a:off x="660400" y="2232260"/>
            <a:ext cx="11684000" cy="6984654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</p:spPr>
        <p:txBody>
          <a:bodyPr/>
          <a:lstStyle/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330" sz="2064" u="sng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Le parcours « avenir »</a:t>
            </a:r>
          </a:p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330" sz="2064" u="sng">
                <a:latin typeface="Avenir Heavy"/>
                <a:ea typeface="Avenir Heavy"/>
                <a:cs typeface="Avenir Heavy"/>
                <a:sym typeface="Avenir Heavy"/>
              </a:defRPr>
            </a:pPr>
          </a:p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247" sz="154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à travers notamment la découverte d’un métier, en l’occurence celui « d’accompagnateur de haute montagne », du cursus de formation pour accéder à cet emploi, des conditions de travail et de tous les autres aspects de cette profession.</a:t>
            </a:r>
          </a:p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330" sz="2064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330" sz="2064" u="sng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Le Parcours « éducation artistique et culturelle »</a:t>
            </a:r>
          </a:p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247" sz="154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à partir d’un travail approfondi sur la culture de la région de CASTAGNICCIA-CASINCA et des différents points d’intérêt rencontrés tout au long des randonnées.</a:t>
            </a:r>
          </a:p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247" sz="1548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330" sz="2064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330" sz="2064" u="sng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Parcours « éducatif de santé »</a:t>
            </a:r>
          </a:p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330" sz="2064" u="sng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rPr spc="247" sz="1548" u="none">
                <a:latin typeface="Avenir Medium"/>
                <a:ea typeface="Avenir Medium"/>
                <a:cs typeface="Avenir Medium"/>
                <a:sym typeface="Avenir Medium"/>
              </a:rPr>
              <a:t>à travers la notion d’effort physique et mental indissociable de l’activité de randonnée mais aussi a travers un travail sur la notion de sécurité omniprésente dans cette activité</a:t>
            </a:r>
            <a:r>
              <a:t>  </a:t>
            </a:r>
          </a:p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330" sz="2064" u="sng">
                <a:latin typeface="Avenir Heavy"/>
                <a:ea typeface="Avenir Heavy"/>
                <a:cs typeface="Avenir Heavy"/>
                <a:sym typeface="Avenir Heavy"/>
              </a:defRPr>
            </a:pPr>
          </a:p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330" sz="2064" u="sng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Le parcours « Citoyen »</a:t>
            </a:r>
          </a:p>
          <a:p>
            <a:pPr marL="0" indent="0" algn="ctr" defTabSz="502412">
              <a:spcBef>
                <a:spcPts val="0"/>
              </a:spcBef>
              <a:buClrTx/>
              <a:buSzTx/>
              <a:buNone/>
              <a:defRPr cap="all" spc="247" sz="1548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Par l’intermédiaire d’un travail sur le Partage des règles, le fait d’assumer des rôles et des responsabilités au sein d’un groupe. mais aussi à partir d’un travail important sur la notion d’éco-citoyenneté.</a:t>
            </a:r>
          </a:p>
        </p:txBody>
      </p:sp>
      <p:sp>
        <p:nvSpPr>
          <p:cNvPr id="161" name="Participation aux différents parcours éducatifs"/>
          <p:cNvSpPr/>
          <p:nvPr/>
        </p:nvSpPr>
        <p:spPr>
          <a:xfrm>
            <a:off x="660400" y="836364"/>
            <a:ext cx="11684000" cy="968872"/>
          </a:xfrm>
          <a:prstGeom prst="rect">
            <a:avLst/>
          </a:prstGeom>
          <a:gradFill>
            <a:gsLst>
              <a:gs pos="0">
                <a:srgbClr val="553800"/>
              </a:gs>
              <a:gs pos="100000">
                <a:srgbClr val="8C4B0E"/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defTabSz="508254">
              <a:defRPr cap="all" spc="417" sz="261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>
              <a:defRPr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Participation aux différents parcours éducatifs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833" t="0" r="833" b="0"/>
          <a:stretch>
            <a:fillRect/>
          </a:stretch>
        </p:blipFill>
        <p:spPr>
          <a:xfrm>
            <a:off x="5716720" y="4650556"/>
            <a:ext cx="7271147" cy="545336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4" name="Image" descr="Image"/>
          <p:cNvPicPr>
            <a:picLocks noChangeAspect="1"/>
          </p:cNvPicPr>
          <p:nvPr/>
        </p:nvPicPr>
        <p:blipFill>
          <a:blip r:embed="rId3">
            <a:extLst/>
          </a:blip>
          <a:srcRect l="1666" t="0" r="1666" b="0"/>
          <a:stretch>
            <a:fillRect/>
          </a:stretch>
        </p:blipFill>
        <p:spPr>
          <a:xfrm>
            <a:off x="5755345" y="-36587"/>
            <a:ext cx="7609885" cy="5248149"/>
          </a:xfrm>
          <a:prstGeom prst="rect">
            <a:avLst/>
          </a:prstGeom>
          <a:ln w="12700">
            <a:miter lim="400000"/>
          </a:ln>
        </p:spPr>
      </p:pic>
      <p:pic>
        <p:nvPicPr>
          <p:cNvPr id="165" name="Corse_region_relief_Monte_San_Petrone_location_map.jpg" descr="Corse_region_relief_Monte_San_Petrone_location_map.jpg"/>
          <p:cNvPicPr>
            <a:picLocks noChangeAspect="0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-25400" y="-578697"/>
            <a:ext cx="5775455" cy="10910994"/>
          </a:xfrm>
          <a:prstGeom prst="rect">
            <a:avLst/>
          </a:prstGeom>
          <a:ln w="12700">
            <a:miter lim="400000"/>
          </a:ln>
        </p:spPr>
      </p:pic>
      <p:sp>
        <p:nvSpPr>
          <p:cNvPr id="166" name="Actions RÉALISÉES"/>
          <p:cNvSpPr/>
          <p:nvPr/>
        </p:nvSpPr>
        <p:spPr>
          <a:xfrm>
            <a:off x="660400" y="5122746"/>
            <a:ext cx="11684000" cy="1235308"/>
          </a:xfrm>
          <a:prstGeom prst="rect">
            <a:avLst/>
          </a:prstGeom>
          <a:gradFill>
            <a:gsLst>
              <a:gs pos="0">
                <a:srgbClr val="553800"/>
              </a:gs>
              <a:gs pos="100000">
                <a:srgbClr val="8C4B0E"/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cap="all" spc="479" sz="30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>
              <a:defRPr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Actions RÉALISÉES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CastagnicciaSentiersCreditCMM.jpg" descr="CastagnicciaSentiersCreditCMM.jpg"/>
          <p:cNvPicPr>
            <a:picLocks noChangeAspect="0"/>
          </p:cNvPicPr>
          <p:nvPr/>
        </p:nvPicPr>
        <p:blipFill>
          <a:blip r:embed="rId2">
            <a:alphaModFix amt="85885"/>
            <a:extLst/>
          </a:blip>
          <a:srcRect l="0" t="0" r="5982" b="0"/>
          <a:stretch>
            <a:fillRect/>
          </a:stretch>
        </p:blipFill>
        <p:spPr>
          <a:xfrm>
            <a:off x="-698240" y="-2134712"/>
            <a:ext cx="14887322" cy="11875996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- JOURNÉE DE DÉCOUVERTE…"/>
          <p:cNvSpPr txBox="1"/>
          <p:nvPr>
            <p:ph type="body" idx="1"/>
          </p:nvPr>
        </p:nvSpPr>
        <p:spPr>
          <a:xfrm>
            <a:off x="660400" y="2533650"/>
            <a:ext cx="11684000" cy="67183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</p:spPr>
        <p:txBody>
          <a:bodyPr/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  <a:defRPr cap="all" spc="336" sz="21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- JOURNÉE DE DÉCOUVERTE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  <a:defRPr cap="all" spc="336" sz="2100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  <a:defRPr cap="all" spc="336" sz="21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- Création d’un DOCUMENT qui présenterait l’ensemble des caractéristiques pour chaque randonnée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  <a:defRPr cap="all" spc="336" sz="21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 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  <a:defRPr cap="all" spc="336" sz="21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- Réhabilitation / Nettoyage des sentiers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  <a:defRPr cap="all" spc="336" sz="2100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  <a:defRPr cap="all" spc="336" sz="21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- Réalisation d’un diaporama de présentation par groupe pour chaque randonnée </a:t>
            </a:r>
          </a:p>
        </p:txBody>
      </p:sp>
      <p:sp>
        <p:nvSpPr>
          <p:cNvPr id="170" name="ACTIONS RÉALISÉES"/>
          <p:cNvSpPr/>
          <p:nvPr/>
        </p:nvSpPr>
        <p:spPr>
          <a:xfrm>
            <a:off x="660400" y="1109546"/>
            <a:ext cx="11684000" cy="1235308"/>
          </a:xfrm>
          <a:prstGeom prst="rect">
            <a:avLst/>
          </a:prstGeom>
          <a:gradFill>
            <a:gsLst>
              <a:gs pos="0">
                <a:srgbClr val="553800"/>
              </a:gs>
              <a:gs pos="100000">
                <a:srgbClr val="8C4B0E"/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cap="all" spc="479" sz="30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>
              <a:defRPr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ACTIONS RÉALISÉES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1" p14:dur="1000">
        <p:dissolv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81279"/>
            <a:ext cx="13004800" cy="9591041"/>
          </a:xfrm>
          <a:prstGeom prst="rect">
            <a:avLst/>
          </a:prstGeom>
          <a:ln w="12700">
            <a:miter lim="400000"/>
          </a:ln>
        </p:spPr>
      </p:pic>
      <p:sp>
        <p:nvSpPr>
          <p:cNvPr id="173" name="Journée organisée autour D’UNE RANDONNÉE ET d’un parcours multi-ateliers(2 ou 3 classes):…"/>
          <p:cNvSpPr/>
          <p:nvPr>
            <p:ph type="body" idx="1"/>
          </p:nvPr>
        </p:nvSpPr>
        <p:spPr>
          <a:xfrm>
            <a:off x="660400" y="2025650"/>
            <a:ext cx="11684000" cy="67183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</p:spPr>
        <p:txBody>
          <a:bodyPr/>
          <a:lstStyle/>
          <a:p>
            <a:pPr marL="0" indent="0" algn="ctr">
              <a:spcBef>
                <a:spcPts val="0"/>
              </a:spcBef>
              <a:buClrTx/>
              <a:buSzTx/>
              <a:buNone/>
              <a:defRPr cap="all" spc="384" sz="2400" u="sng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Journée organisée autour D’UNE RANDONNÉE ET d’un parcours multi-ateliers(2 ou 3 classes):</a:t>
            </a:r>
          </a:p>
          <a:p>
            <a:pPr marL="0" indent="0" algn="ctr">
              <a:spcBef>
                <a:spcPts val="0"/>
              </a:spcBef>
              <a:buClrTx/>
              <a:buSzTx/>
              <a:buNone/>
              <a:defRPr cap="all" spc="384" sz="2400" u="sng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>
              <a:spcBef>
                <a:spcPts val="0"/>
              </a:spcBef>
              <a:buClrTx/>
              <a:buSzTx/>
              <a:buNone/>
              <a:defRPr cap="all" spc="288" sz="18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-Atelier LANGUE ET CULTURE CORSE </a:t>
            </a:r>
            <a:endParaRPr>
              <a:latin typeface="Avenir Heavy"/>
              <a:ea typeface="Avenir Heavy"/>
              <a:cs typeface="Avenir Heavy"/>
              <a:sym typeface="Avenir Heavy"/>
            </a:endParaRPr>
          </a:p>
          <a:p>
            <a:pPr marL="0" indent="0" algn="ctr">
              <a:spcBef>
                <a:spcPts val="0"/>
              </a:spcBef>
              <a:buClrTx/>
              <a:buSzTx/>
              <a:buNone/>
              <a:defRPr cap="all" spc="288" sz="18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>
                <a:solidFill>
                  <a:schemeClr val="accent5">
                    <a:lumOff val="7000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rPr>
              <a:t>(avec un questionnaire sur 10 Points)</a:t>
            </a:r>
          </a:p>
          <a:p>
            <a:pPr marL="0" indent="0" algn="ctr">
              <a:spcBef>
                <a:spcPts val="0"/>
              </a:spcBef>
              <a:buClrTx/>
              <a:buSzTx/>
              <a:buNone/>
              <a:defRPr cap="all" spc="288" sz="18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- Atelier sur l’éco-citoyenneté et l’écologie</a:t>
            </a:r>
          </a:p>
          <a:p>
            <a:pPr marL="0" indent="0" algn="ctr">
              <a:spcBef>
                <a:spcPts val="0"/>
              </a:spcBef>
              <a:buClrTx/>
              <a:buSzTx/>
              <a:buNone/>
              <a:defRPr cap="all" spc="288" sz="18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 </a:t>
            </a:r>
            <a:r>
              <a:rPr>
                <a:solidFill>
                  <a:schemeClr val="accent5">
                    <a:lumOff val="7000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rPr>
              <a:t>(avec un questionnaire sur 10 Points)</a:t>
            </a:r>
          </a:p>
          <a:p>
            <a:pPr marL="0" indent="0" algn="ctr">
              <a:spcBef>
                <a:spcPts val="0"/>
              </a:spcBef>
              <a:buClrTx/>
              <a:buSzTx/>
              <a:buNone/>
              <a:defRPr cap="all" spc="288" sz="18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-Course d’orientation</a:t>
            </a:r>
          </a:p>
          <a:p>
            <a:pPr marL="0" indent="0" algn="ctr">
              <a:spcBef>
                <a:spcPts val="0"/>
              </a:spcBef>
              <a:buClrTx/>
              <a:buSzTx/>
              <a:buNone/>
              <a:defRPr cap="all" spc="288" sz="18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 </a:t>
            </a:r>
            <a:r>
              <a:rPr>
                <a:solidFill>
                  <a:schemeClr val="accent5">
                    <a:lumOff val="7000"/>
                  </a:schemeClr>
                </a:solidFill>
                <a:latin typeface="Avenir Heavy"/>
                <a:ea typeface="Avenir Heavy"/>
                <a:cs typeface="Avenir Heavy"/>
                <a:sym typeface="Avenir Heavy"/>
              </a:rPr>
              <a:t>(1er-10 points / 2ème-8 points / 3ème-6 points /4ème-4 points)</a:t>
            </a:r>
          </a:p>
          <a:p>
            <a:pPr marL="0" indent="0" algn="ctr">
              <a:spcBef>
                <a:spcPts val="0"/>
              </a:spcBef>
              <a:buClrTx/>
              <a:buSzTx/>
              <a:buNone/>
              <a:defRPr cap="all" spc="288" sz="1800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>
              <a:spcBef>
                <a:spcPts val="0"/>
              </a:spcBef>
              <a:buClrTx/>
              <a:buSzTx/>
              <a:buNone/>
              <a:defRPr cap="all" spc="288" sz="18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 u="sng">
                <a:latin typeface="Avenir Heavy"/>
                <a:ea typeface="Avenir Heavy"/>
                <a:cs typeface="Avenir Heavy"/>
                <a:sym typeface="Avenir Heavy"/>
              </a:rPr>
              <a:t>BUT:</a:t>
            </a:r>
            <a:r>
              <a:t> Gagner le maximum de points par équipe pour faire gagner le challenge à sa classe.</a:t>
            </a:r>
          </a:p>
          <a:p>
            <a:pPr marL="0" indent="0" algn="ctr">
              <a:spcBef>
                <a:spcPts val="0"/>
              </a:spcBef>
              <a:buClrTx/>
              <a:buSzTx/>
              <a:buNone/>
              <a:defRPr cap="all" spc="288" sz="1800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>
              <a:spcBef>
                <a:spcPts val="0"/>
              </a:spcBef>
              <a:buClrTx/>
              <a:buSzTx/>
              <a:buNone/>
              <a:defRPr cap="all" spc="384" sz="2400" u="sng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Objectif:</a:t>
            </a:r>
          </a:p>
          <a:p>
            <a:pPr marL="0" indent="0" algn="ctr">
              <a:spcBef>
                <a:spcPts val="0"/>
              </a:spcBef>
              <a:buClrTx/>
              <a:buSzTx/>
              <a:buNone/>
              <a:defRPr cap="all" spc="384" sz="24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Découvrir le Thème de l’EPI (Ecologie/Eco-citoyenneté et activités de pleine nature)</a:t>
            </a:r>
          </a:p>
        </p:txBody>
      </p:sp>
      <p:sp>
        <p:nvSpPr>
          <p:cNvPr id="174" name="PONT BLANC - RAPAGHJU - EAUX D’OREZZA"/>
          <p:cNvSpPr/>
          <p:nvPr/>
        </p:nvSpPr>
        <p:spPr>
          <a:xfrm>
            <a:off x="660400" y="499946"/>
            <a:ext cx="11684000" cy="1235308"/>
          </a:xfrm>
          <a:prstGeom prst="rect">
            <a:avLst/>
          </a:prstGeom>
          <a:gradFill>
            <a:gsLst>
              <a:gs pos="0">
                <a:srgbClr val="553800"/>
              </a:gs>
              <a:gs pos="100000">
                <a:srgbClr val="8C4B0E"/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>
              <a:defRPr cap="all" spc="479" sz="30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PONT BLANC -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RAPAGHJU - EAUX D’OREZZA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defaut.jpg" descr="defaut.jpg"/>
          <p:cNvPicPr>
            <a:picLocks noChangeAspect="1"/>
          </p:cNvPicPr>
          <p:nvPr/>
        </p:nvPicPr>
        <p:blipFill>
          <a:blip r:embed="rId2">
            <a:alphaModFix amt="85885"/>
            <a:extLst/>
          </a:blip>
          <a:srcRect l="9935" t="0" r="9935" b="0"/>
          <a:stretch>
            <a:fillRect/>
          </a:stretch>
        </p:blipFill>
        <p:spPr>
          <a:xfrm>
            <a:off x="-2926557" y="-77788"/>
            <a:ext cx="18857791" cy="9909084"/>
          </a:xfrm>
          <a:prstGeom prst="rect">
            <a:avLst/>
          </a:prstGeom>
          <a:ln w="12700">
            <a:miter lim="400000"/>
          </a:ln>
        </p:spPr>
      </p:pic>
      <p:sp>
        <p:nvSpPr>
          <p:cNvPr id="177" name="MONACIA D’OREZZA - SAN BERTULI"/>
          <p:cNvSpPr/>
          <p:nvPr/>
        </p:nvSpPr>
        <p:spPr>
          <a:xfrm>
            <a:off x="660400" y="546975"/>
            <a:ext cx="11684000" cy="1235308"/>
          </a:xfrm>
          <a:prstGeom prst="rect">
            <a:avLst/>
          </a:prstGeom>
          <a:gradFill>
            <a:gsLst>
              <a:gs pos="0">
                <a:srgbClr val="553800"/>
              </a:gs>
              <a:gs pos="100000">
                <a:srgbClr val="8C4B0E"/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cap="all" spc="479" sz="30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>
              <a:defRPr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MONACIA D’OREZZA - SAN BERTULI</a:t>
            </a:r>
          </a:p>
        </p:txBody>
      </p:sp>
      <p:sp>
        <p:nvSpPr>
          <p:cNvPr id="178" name="Durée moyenne: 2 h 30 min…"/>
          <p:cNvSpPr txBox="1"/>
          <p:nvPr>
            <p:ph type="body" sz="half" idx="1"/>
          </p:nvPr>
        </p:nvSpPr>
        <p:spPr>
          <a:xfrm>
            <a:off x="646720" y="6449521"/>
            <a:ext cx="11956286" cy="3094488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</p:spPr>
        <p:txBody>
          <a:bodyPr numCol="3" spcCol="597814"/>
          <a:lstStyle/>
          <a:p>
            <a:pPr marL="0" indent="0">
              <a:buClrTx/>
              <a:buSzTx/>
              <a:buNone/>
              <a:defRPr sz="1800"/>
            </a:pPr>
            <a:r>
              <a:rPr u="sng">
                <a:latin typeface="Avenir Heavy"/>
                <a:ea typeface="Avenir Heavy"/>
                <a:cs typeface="Avenir Heavy"/>
                <a:sym typeface="Avenir Heavy"/>
              </a:rPr>
              <a:t> Durée moyenne:</a:t>
            </a:r>
            <a:r>
              <a:t> 2 h 30</a:t>
            </a:r>
            <a:r>
              <a:rPr>
                <a:solidFill>
                  <a:srgbClr val="E78F08"/>
                </a:solidFill>
              </a:rPr>
              <a:t> </a:t>
            </a:r>
            <a:r>
              <a:t>min </a:t>
            </a:r>
          </a:p>
          <a:p>
            <a:pPr marL="0" indent="0">
              <a:buClrTx/>
              <a:buSzTx/>
              <a:buNone/>
              <a:defRPr sz="1800"/>
            </a:pPr>
            <a:r>
              <a:t> </a:t>
            </a:r>
            <a:r>
              <a:rPr u="sng">
                <a:latin typeface="Avenir Heavy"/>
                <a:ea typeface="Avenir Heavy"/>
                <a:cs typeface="Avenir Heavy"/>
                <a:sym typeface="Avenir Heavy"/>
              </a:rPr>
              <a:t>Distance</a:t>
            </a:r>
            <a:r>
              <a:t> : 6 km</a:t>
            </a:r>
          </a:p>
          <a:p>
            <a:pPr marL="0" indent="0">
              <a:buClrTx/>
              <a:buSzTx/>
              <a:buNone/>
              <a:defRPr sz="1800"/>
            </a:pPr>
            <a:r>
              <a:rPr u="sng">
                <a:latin typeface="Avenir Heavy"/>
                <a:ea typeface="Avenir Heavy"/>
                <a:cs typeface="Avenir Heavy"/>
                <a:sym typeface="Avenir Heavy"/>
              </a:rPr>
              <a:t> Dénivelé positif :</a:t>
            </a:r>
            <a:r>
              <a:t> 532 m</a:t>
            </a:r>
          </a:p>
          <a:p>
            <a:pPr marL="0" indent="0">
              <a:buClrTx/>
              <a:buSzTx/>
              <a:buNone/>
              <a:defRPr sz="1800"/>
            </a:pPr>
            <a:r>
              <a:rPr u="sng">
                <a:latin typeface="Avenir Heavy"/>
                <a:ea typeface="Avenir Heavy"/>
                <a:cs typeface="Avenir Heavy"/>
                <a:sym typeface="Avenir Heavy"/>
              </a:rPr>
              <a:t> Dénivelé négatif :</a:t>
            </a:r>
            <a:r>
              <a:t> 528 m</a:t>
            </a:r>
          </a:p>
          <a:p>
            <a:pPr marL="0" indent="0">
              <a:buClrTx/>
              <a:buSzTx/>
              <a:buNone/>
              <a:defRPr sz="1800"/>
            </a:pPr>
            <a:r>
              <a:rPr u="sng">
                <a:latin typeface="Avenir Heavy"/>
                <a:ea typeface="Avenir Heavy"/>
                <a:cs typeface="Avenir Heavy"/>
                <a:sym typeface="Avenir Heavy"/>
              </a:rPr>
              <a:t> Point haut :</a:t>
            </a:r>
            <a:r>
              <a:t> 1074 m</a:t>
            </a:r>
          </a:p>
          <a:p>
            <a:pPr marL="0" indent="0">
              <a:buClrTx/>
              <a:buSzTx/>
              <a:buNone/>
              <a:defRPr sz="1800"/>
            </a:pPr>
            <a:r>
              <a:t> </a:t>
            </a:r>
            <a:r>
              <a:rPr u="sng">
                <a:latin typeface="Avenir Heavy"/>
                <a:ea typeface="Avenir Heavy"/>
                <a:cs typeface="Avenir Heavy"/>
                <a:sym typeface="Avenir Heavy"/>
              </a:rPr>
              <a:t>Point bas :</a:t>
            </a:r>
            <a:r>
              <a:t> 550 m</a:t>
            </a:r>
          </a:p>
          <a:p>
            <a:pPr marL="0" indent="0">
              <a:buClrTx/>
              <a:buSzTx/>
              <a:buNone/>
              <a:defRPr sz="1800"/>
            </a:pPr>
            <a:r>
              <a:t> </a:t>
            </a:r>
            <a:r>
              <a:rPr u="sng">
                <a:latin typeface="Avenir Heavy"/>
                <a:ea typeface="Avenir Heavy"/>
                <a:cs typeface="Avenir Heavy"/>
                <a:sym typeface="Avenir Heavy"/>
              </a:rPr>
              <a:t>Difficulté : </a:t>
            </a:r>
            <a:r>
              <a:t>Facile </a:t>
            </a:r>
          </a:p>
        </p:txBody>
      </p:sp>
      <p:pic>
        <p:nvPicPr>
          <p:cNvPr id="179" name="duree.min.png" descr="duree.min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6720" y="6449521"/>
            <a:ext cx="467960" cy="46796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0" name="distance.min.png" descr="distance.min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46720" y="6449521"/>
            <a:ext cx="563154" cy="56315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1" name="denivele-plus.min.png" descr="denivele-plus.min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646720" y="6449521"/>
            <a:ext cx="455870" cy="45587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denivele-moins.min.png" descr="denivele-moins.min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46720" y="6449521"/>
            <a:ext cx="559244" cy="5592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83" name="point-haut.min.png" descr="point-haut.min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646720" y="6449521"/>
            <a:ext cx="522891" cy="5228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84" name="point-bas.min.png" descr="point-bas.min.pn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646720" y="6449521"/>
            <a:ext cx="520063" cy="520064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difficulte-moyenne.min.png" descr="difficulte-moyenne.min.png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646720" y="6449521"/>
            <a:ext cx="635001" cy="635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86" name="Tracé San bertulli.png" descr="Tracé San bertulli.png"/>
          <p:cNvPicPr>
            <a:picLocks noChangeAspect="1"/>
          </p:cNvPicPr>
          <p:nvPr/>
        </p:nvPicPr>
        <p:blipFill>
          <a:blip r:embed="rId10">
            <a:extLst/>
          </a:blip>
          <a:srcRect l="0" t="8415" r="0" b="20968"/>
          <a:stretch>
            <a:fillRect/>
          </a:stretch>
        </p:blipFill>
        <p:spPr>
          <a:xfrm>
            <a:off x="1961600" y="2086283"/>
            <a:ext cx="9563256" cy="405920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833" t="0" r="833" b="0"/>
          <a:stretch>
            <a:fillRect/>
          </a:stretch>
        </p:blipFill>
        <p:spPr>
          <a:xfrm>
            <a:off x="6650897" y="5000873"/>
            <a:ext cx="6336970" cy="4752727"/>
          </a:xfrm>
          <a:prstGeom prst="rect">
            <a:avLst/>
          </a:prstGeom>
          <a:ln w="12700">
            <a:miter lim="400000"/>
          </a:ln>
        </p:spPr>
      </p:pic>
      <p:pic>
        <p:nvPicPr>
          <p:cNvPr id="189" name="castagniccia-1572008251.jpg" descr="castagniccia-1572008251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" y="-12784"/>
            <a:ext cx="13004801" cy="5418668"/>
          </a:xfrm>
          <a:prstGeom prst="rect">
            <a:avLst/>
          </a:prstGeom>
          <a:ln w="12700">
            <a:miter lim="400000"/>
          </a:ln>
        </p:spPr>
      </p:pic>
      <p:pic>
        <p:nvPicPr>
          <p:cNvPr id="190" name="Image" descr="Image"/>
          <p:cNvPicPr>
            <a:picLocks noChangeAspect="1"/>
          </p:cNvPicPr>
          <p:nvPr/>
        </p:nvPicPr>
        <p:blipFill>
          <a:blip r:embed="rId4">
            <a:extLst/>
          </a:blip>
          <a:srcRect l="1666" t="0" r="1666" b="0"/>
          <a:stretch>
            <a:fillRect/>
          </a:stretch>
        </p:blipFill>
        <p:spPr>
          <a:xfrm>
            <a:off x="-247309" y="4992613"/>
            <a:ext cx="6915192" cy="4769054"/>
          </a:xfrm>
          <a:prstGeom prst="rect">
            <a:avLst/>
          </a:prstGeom>
          <a:ln w="12700">
            <a:miter lim="400000"/>
          </a:ln>
        </p:spPr>
      </p:pic>
      <p:sp>
        <p:nvSpPr>
          <p:cNvPr id="191" name="Actions PRÉVUES"/>
          <p:cNvSpPr/>
          <p:nvPr/>
        </p:nvSpPr>
        <p:spPr>
          <a:xfrm>
            <a:off x="660400" y="4259146"/>
            <a:ext cx="11684000" cy="1235308"/>
          </a:xfrm>
          <a:prstGeom prst="rect">
            <a:avLst/>
          </a:prstGeom>
          <a:gradFill>
            <a:gsLst>
              <a:gs pos="0">
                <a:srgbClr val="553800"/>
              </a:gs>
              <a:gs pos="100000">
                <a:srgbClr val="8C4B0E"/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cap="all" spc="479" sz="30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>
              <a:defRPr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Actions PRÉVUES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750">
        <p:pull dir="l"/>
      </p:transition>
    </mc:Choice>
    <mc:Fallback>
      <p:transition spd="fast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l="833" t="0" r="833" b="0"/>
          <a:stretch>
            <a:fillRect/>
          </a:stretch>
        </p:blipFill>
        <p:spPr>
          <a:xfrm>
            <a:off x="6650898" y="5000873"/>
            <a:ext cx="6336969" cy="4752727"/>
          </a:xfrm>
          <a:prstGeom prst="rect">
            <a:avLst/>
          </a:prstGeom>
          <a:ln w="12700">
            <a:miter lim="400000"/>
          </a:ln>
        </p:spPr>
      </p:pic>
      <p:pic>
        <p:nvPicPr>
          <p:cNvPr id="194" name="castagniccia-1572008251.jpg" descr="castagniccia-1572008251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" y="-12784"/>
            <a:ext cx="13004801" cy="5418668"/>
          </a:xfrm>
          <a:prstGeom prst="rect">
            <a:avLst/>
          </a:prstGeom>
          <a:ln w="12700">
            <a:miter lim="400000"/>
          </a:ln>
        </p:spPr>
      </p:pic>
      <p:pic>
        <p:nvPicPr>
          <p:cNvPr id="195" name="Image" descr="Image"/>
          <p:cNvPicPr>
            <a:picLocks noChangeAspect="1"/>
          </p:cNvPicPr>
          <p:nvPr/>
        </p:nvPicPr>
        <p:blipFill>
          <a:blip r:embed="rId4">
            <a:extLst/>
          </a:blip>
          <a:srcRect l="1666" t="0" r="1666" b="0"/>
          <a:stretch>
            <a:fillRect/>
          </a:stretch>
        </p:blipFill>
        <p:spPr>
          <a:xfrm>
            <a:off x="-247309" y="4992613"/>
            <a:ext cx="6915192" cy="4769054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Actions PRÉVUES"/>
          <p:cNvSpPr/>
          <p:nvPr/>
        </p:nvSpPr>
        <p:spPr>
          <a:xfrm>
            <a:off x="660399" y="872290"/>
            <a:ext cx="11684001" cy="897020"/>
          </a:xfrm>
          <a:prstGeom prst="rect">
            <a:avLst/>
          </a:prstGeom>
          <a:gradFill>
            <a:gsLst>
              <a:gs pos="0">
                <a:srgbClr val="553800"/>
              </a:gs>
              <a:gs pos="100000">
                <a:srgbClr val="8C4B0E"/>
              </a:gs>
            </a:gsLst>
            <a:lin ang="540000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cap="all" spc="479" sz="3000"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>
              <a:defRPr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Actions PRÉVUES</a:t>
            </a:r>
          </a:p>
        </p:txBody>
      </p:sp>
      <p:sp>
        <p:nvSpPr>
          <p:cNvPr id="197" name="- RANDONNÉES RESTANTES À SAN BERTULI…"/>
          <p:cNvSpPr/>
          <p:nvPr>
            <p:ph type="body" idx="1"/>
          </p:nvPr>
        </p:nvSpPr>
        <p:spPr>
          <a:xfrm>
            <a:off x="660400" y="2533650"/>
            <a:ext cx="11684000" cy="67183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3">
                  <a:hueOff val="2987012"/>
                  <a:satOff val="8321"/>
                  <a:lumOff val="-11781"/>
                  <a:alpha val="60000"/>
                </a:schemeClr>
              </a:gs>
            </a:gsLst>
            <a:lin ang="5400000"/>
          </a:gradFill>
        </p:spPr>
        <p:txBody>
          <a:bodyPr/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  <a:defRPr cap="all" spc="336" sz="21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- RANDONNÉES RESTANTES À SAN BERTULI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  <a:defRPr cap="all" spc="336" sz="2100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  <a:defRPr cap="all" spc="336" sz="21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-Rencontres avec différents professionnels pour découvrir des métiers  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  <a:defRPr cap="all" spc="336" sz="2100">
                <a:latin typeface="Avenir Medium"/>
                <a:ea typeface="Avenir Medium"/>
                <a:cs typeface="Avenir Medium"/>
                <a:sym typeface="Avenir Medium"/>
              </a:defRPr>
            </a:p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ClrTx/>
              <a:buSzTx/>
              <a:buNone/>
              <a:defRPr cap="all" spc="336" sz="2100">
                <a:latin typeface="Avenir Medium"/>
                <a:ea typeface="Avenir Medium"/>
                <a:cs typeface="Avenir Medium"/>
                <a:sym typeface="Avenir Medium"/>
              </a:defRPr>
            </a:pPr>
            <a:r>
              <a:t>- JOURNÉES PIROGUE AVEC LES INTERVENANTS DE LA COLLÉCTIVITÉ DE CORSE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Click="1" p14:dur="1000">
        <p:dissolv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New_Template1">
  <a:themeElements>
    <a:clrScheme name="New_Template1">
      <a:dk1>
        <a:srgbClr val="000000"/>
      </a:dk1>
      <a:lt1>
        <a:srgbClr val="FFFFFF"/>
      </a:lt1>
      <a:dk2>
        <a:srgbClr val="4F4F4F"/>
      </a:dk2>
      <a:lt2>
        <a:srgbClr val="BFBFBF"/>
      </a:lt2>
      <a:accent1>
        <a:srgbClr val="1B6BBC"/>
      </a:accent1>
      <a:accent2>
        <a:srgbClr val="42AAC9"/>
      </a:accent2>
      <a:accent3>
        <a:srgbClr val="518C15"/>
      </a:accent3>
      <a:accent4>
        <a:srgbClr val="DE9000"/>
      </a:accent4>
      <a:accent5>
        <a:srgbClr val="DB2800"/>
      </a:accent5>
      <a:accent6>
        <a:srgbClr val="B130C2"/>
      </a:accent6>
      <a:hlink>
        <a:srgbClr val="0000FF"/>
      </a:hlink>
      <a:folHlink>
        <a:srgbClr val="FF00FF"/>
      </a:folHlink>
    </a:clrScheme>
    <a:fontScheme name="New_Template1">
      <a:majorFont>
        <a:latin typeface="Avenir Light"/>
        <a:ea typeface="Avenir Light"/>
        <a:cs typeface="Avenir Light"/>
      </a:majorFont>
      <a:minorFont>
        <a:latin typeface="Avenir Light"/>
        <a:ea typeface="Avenir Light"/>
        <a:cs typeface="Avenir Light"/>
      </a:minorFont>
    </a:fontScheme>
    <a:fmtScheme name="New_Templat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450000"/>
            <a:satOff val="-18071"/>
            <a:lumOff val="-1460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all" i="0" spc="384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0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Avenir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New_Template1">
  <a:themeElements>
    <a:clrScheme name="New_Template1">
      <a:dk1>
        <a:srgbClr val="000000"/>
      </a:dk1>
      <a:lt1>
        <a:srgbClr val="FFFFFF"/>
      </a:lt1>
      <a:dk2>
        <a:srgbClr val="4F4F4F"/>
      </a:dk2>
      <a:lt2>
        <a:srgbClr val="BFBFBF"/>
      </a:lt2>
      <a:accent1>
        <a:srgbClr val="1B6BBC"/>
      </a:accent1>
      <a:accent2>
        <a:srgbClr val="42AAC9"/>
      </a:accent2>
      <a:accent3>
        <a:srgbClr val="518C15"/>
      </a:accent3>
      <a:accent4>
        <a:srgbClr val="DE9000"/>
      </a:accent4>
      <a:accent5>
        <a:srgbClr val="DB2800"/>
      </a:accent5>
      <a:accent6>
        <a:srgbClr val="B130C2"/>
      </a:accent6>
      <a:hlink>
        <a:srgbClr val="0000FF"/>
      </a:hlink>
      <a:folHlink>
        <a:srgbClr val="FF00FF"/>
      </a:folHlink>
    </a:clrScheme>
    <a:fontScheme name="New_Template1">
      <a:majorFont>
        <a:latin typeface="Avenir Light"/>
        <a:ea typeface="Avenir Light"/>
        <a:cs typeface="Avenir Light"/>
      </a:majorFont>
      <a:minorFont>
        <a:latin typeface="Avenir Light"/>
        <a:ea typeface="Avenir Light"/>
        <a:cs typeface="Avenir Light"/>
      </a:minorFont>
    </a:fontScheme>
    <a:fmtScheme name="New_Templat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450000"/>
            <a:satOff val="-18071"/>
            <a:lumOff val="-1460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all" i="0" spc="384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0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Avenir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