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8"/>
  </p:notesMasterIdLst>
  <p:handoutMasterIdLst>
    <p:handoutMasterId r:id="rId9"/>
  </p:handoutMasterIdLst>
  <p:sldIdLst>
    <p:sldId id="326" r:id="rId2"/>
    <p:sldId id="337" r:id="rId3"/>
    <p:sldId id="348" r:id="rId4"/>
    <p:sldId id="347" r:id="rId5"/>
    <p:sldId id="350" r:id="rId6"/>
    <p:sldId id="349" r:id="rId7"/>
  </p:sldIdLst>
  <p:sldSz cx="9144000" cy="5143500" type="screen16x9"/>
  <p:notesSz cx="9929813" cy="67992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A20"/>
    <a:srgbClr val="7DBD00"/>
    <a:srgbClr val="07387E"/>
    <a:srgbClr val="7AB800"/>
    <a:srgbClr val="8FBD16"/>
    <a:srgbClr val="CD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0"/>
    <p:restoredTop sz="94660"/>
  </p:normalViewPr>
  <p:slideViewPr>
    <p:cSldViewPr showGuides="1">
      <p:cViewPr varScale="1">
        <p:scale>
          <a:sx n="137" d="100"/>
          <a:sy n="137" d="100"/>
        </p:scale>
        <p:origin x="204" y="10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1FD1D-629E-40B8-A2CD-4D477546C5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14E9E96-BA4E-446F-8D14-FFCDEBBDC45A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2020</a:t>
          </a:r>
        </a:p>
        <a:p>
          <a:r>
            <a:rPr lang="fr-FR" dirty="0"/>
            <a:t>ARS + DRAAF</a:t>
          </a:r>
        </a:p>
      </dgm:t>
    </dgm:pt>
    <dgm:pt modelId="{2AF0842B-9163-4FAF-A850-7188C322AB86}" type="parTrans" cxnId="{88931105-2E01-46D1-8114-E96B971228D2}">
      <dgm:prSet/>
      <dgm:spPr/>
      <dgm:t>
        <a:bodyPr/>
        <a:lstStyle/>
        <a:p>
          <a:endParaRPr lang="fr-FR"/>
        </a:p>
      </dgm:t>
    </dgm:pt>
    <dgm:pt modelId="{000A70D9-A382-441D-AA85-325DCF64AD5B}" type="sibTrans" cxnId="{88931105-2E01-46D1-8114-E96B971228D2}">
      <dgm:prSet/>
      <dgm:spPr/>
      <dgm:t>
        <a:bodyPr/>
        <a:lstStyle/>
        <a:p>
          <a:endParaRPr lang="fr-FR"/>
        </a:p>
      </dgm:t>
    </dgm:pt>
    <dgm:pt modelId="{39CDDFC8-7899-4E63-8712-3383924B7F59}">
      <dgm:prSet phldrT="[Texte]"/>
      <dgm:spPr/>
      <dgm:t>
        <a:bodyPr/>
        <a:lstStyle/>
        <a:p>
          <a:r>
            <a:rPr lang="fr-FR" dirty="0"/>
            <a:t>2021</a:t>
          </a:r>
        </a:p>
        <a:p>
          <a:r>
            <a:rPr lang="fr-FR" dirty="0"/>
            <a:t>ARS + DRAAF</a:t>
          </a:r>
        </a:p>
        <a:p>
          <a:r>
            <a:rPr lang="fr-FR" i="1" dirty="0">
              <a:solidFill>
                <a:schemeClr val="accent1">
                  <a:lumMod val="50000"/>
                  <a:lumOff val="50000"/>
                </a:schemeClr>
              </a:solidFill>
            </a:rPr>
            <a:t>CDC associée à l’instruction</a:t>
          </a:r>
        </a:p>
      </dgm:t>
    </dgm:pt>
    <dgm:pt modelId="{91E86FBB-2E81-4B0F-B861-E7533FFDDEF4}" type="parTrans" cxnId="{1141B15E-D55F-4D5B-B330-CEBF97B2DF1C}">
      <dgm:prSet/>
      <dgm:spPr/>
      <dgm:t>
        <a:bodyPr/>
        <a:lstStyle/>
        <a:p>
          <a:endParaRPr lang="fr-FR"/>
        </a:p>
      </dgm:t>
    </dgm:pt>
    <dgm:pt modelId="{BAC05016-14CB-4A62-A101-6D21F770E5F8}" type="sibTrans" cxnId="{1141B15E-D55F-4D5B-B330-CEBF97B2DF1C}">
      <dgm:prSet/>
      <dgm:spPr/>
      <dgm:t>
        <a:bodyPr/>
        <a:lstStyle/>
        <a:p>
          <a:endParaRPr lang="fr-FR"/>
        </a:p>
      </dgm:t>
    </dgm:pt>
    <dgm:pt modelId="{A096D254-0743-426D-A8CD-6B5D528A9A76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2022</a:t>
          </a:r>
        </a:p>
        <a:p>
          <a:r>
            <a:rPr lang="fr-FR" dirty="0">
              <a:solidFill>
                <a:schemeClr val="tx1"/>
              </a:solidFill>
            </a:rPr>
            <a:t>ARS + DRAAF +CDC</a:t>
          </a:r>
        </a:p>
      </dgm:t>
    </dgm:pt>
    <dgm:pt modelId="{E2DF8450-0A9F-4B9F-9602-FF0B83FD6507}" type="parTrans" cxnId="{36437D5A-2A0B-4CD8-8794-316530FCDB61}">
      <dgm:prSet/>
      <dgm:spPr/>
      <dgm:t>
        <a:bodyPr/>
        <a:lstStyle/>
        <a:p>
          <a:endParaRPr lang="fr-FR"/>
        </a:p>
      </dgm:t>
    </dgm:pt>
    <dgm:pt modelId="{1390EB75-4ADF-4B41-905C-39232C3FDCBC}" type="sibTrans" cxnId="{36437D5A-2A0B-4CD8-8794-316530FCDB61}">
      <dgm:prSet/>
      <dgm:spPr/>
      <dgm:t>
        <a:bodyPr/>
        <a:lstStyle/>
        <a:p>
          <a:endParaRPr lang="fr-FR"/>
        </a:p>
      </dgm:t>
    </dgm:pt>
    <dgm:pt modelId="{ED275632-47CB-4CD0-8C65-0407FFF061F8}" type="pres">
      <dgm:prSet presAssocID="{F7D1FD1D-629E-40B8-A2CD-4D477546C536}" presName="Name0" presStyleCnt="0">
        <dgm:presLayoutVars>
          <dgm:dir/>
          <dgm:animLvl val="lvl"/>
          <dgm:resizeHandles val="exact"/>
        </dgm:presLayoutVars>
      </dgm:prSet>
      <dgm:spPr/>
    </dgm:pt>
    <dgm:pt modelId="{059E87C7-5E02-455D-84F1-3F6CD6F3AB8C}" type="pres">
      <dgm:prSet presAssocID="{F14E9E96-BA4E-446F-8D14-FFCDEBBDC45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5E2085-F2DE-4CA6-A8E0-C5C81E5FA8AA}" type="pres">
      <dgm:prSet presAssocID="{000A70D9-A382-441D-AA85-325DCF64AD5B}" presName="parTxOnlySpace" presStyleCnt="0"/>
      <dgm:spPr/>
    </dgm:pt>
    <dgm:pt modelId="{3792B476-74C8-4404-A597-B5EA7AFDF972}" type="pres">
      <dgm:prSet presAssocID="{39CDDFC8-7899-4E63-8712-3383924B7F5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CB57D87-1EA5-40C5-8F42-14E1075943FF}" type="pres">
      <dgm:prSet presAssocID="{BAC05016-14CB-4A62-A101-6D21F770E5F8}" presName="parTxOnlySpace" presStyleCnt="0"/>
      <dgm:spPr/>
    </dgm:pt>
    <dgm:pt modelId="{2F842F5C-E4BD-4141-9BEB-CE0DF6A7C1D5}" type="pres">
      <dgm:prSet presAssocID="{A096D254-0743-426D-A8CD-6B5D528A9A7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8931105-2E01-46D1-8114-E96B971228D2}" srcId="{F7D1FD1D-629E-40B8-A2CD-4D477546C536}" destId="{F14E9E96-BA4E-446F-8D14-FFCDEBBDC45A}" srcOrd="0" destOrd="0" parTransId="{2AF0842B-9163-4FAF-A850-7188C322AB86}" sibTransId="{000A70D9-A382-441D-AA85-325DCF64AD5B}"/>
    <dgm:cxn modelId="{DC85F015-0D4F-4803-9264-C82C3E5062C2}" type="presOf" srcId="{A096D254-0743-426D-A8CD-6B5D528A9A76}" destId="{2F842F5C-E4BD-4141-9BEB-CE0DF6A7C1D5}" srcOrd="0" destOrd="0" presId="urn:microsoft.com/office/officeart/2005/8/layout/chevron1"/>
    <dgm:cxn modelId="{1141B15E-D55F-4D5B-B330-CEBF97B2DF1C}" srcId="{F7D1FD1D-629E-40B8-A2CD-4D477546C536}" destId="{39CDDFC8-7899-4E63-8712-3383924B7F59}" srcOrd="1" destOrd="0" parTransId="{91E86FBB-2E81-4B0F-B861-E7533FFDDEF4}" sibTransId="{BAC05016-14CB-4A62-A101-6D21F770E5F8}"/>
    <dgm:cxn modelId="{BACF6146-3FE0-442C-8AF3-E98156EB3288}" type="presOf" srcId="{39CDDFC8-7899-4E63-8712-3383924B7F59}" destId="{3792B476-74C8-4404-A597-B5EA7AFDF972}" srcOrd="0" destOrd="0" presId="urn:microsoft.com/office/officeart/2005/8/layout/chevron1"/>
    <dgm:cxn modelId="{36437D5A-2A0B-4CD8-8794-316530FCDB61}" srcId="{F7D1FD1D-629E-40B8-A2CD-4D477546C536}" destId="{A096D254-0743-426D-A8CD-6B5D528A9A76}" srcOrd="2" destOrd="0" parTransId="{E2DF8450-0A9F-4B9F-9602-FF0B83FD6507}" sibTransId="{1390EB75-4ADF-4B41-905C-39232C3FDCBC}"/>
    <dgm:cxn modelId="{C13CD297-EBC8-4FB3-A6CC-EA07156B2D72}" type="presOf" srcId="{F7D1FD1D-629E-40B8-A2CD-4D477546C536}" destId="{ED275632-47CB-4CD0-8C65-0407FFF061F8}" srcOrd="0" destOrd="0" presId="urn:microsoft.com/office/officeart/2005/8/layout/chevron1"/>
    <dgm:cxn modelId="{E658FCE3-D823-46F3-935B-59EB230BEEA1}" type="presOf" srcId="{F14E9E96-BA4E-446F-8D14-FFCDEBBDC45A}" destId="{059E87C7-5E02-455D-84F1-3F6CD6F3AB8C}" srcOrd="0" destOrd="0" presId="urn:microsoft.com/office/officeart/2005/8/layout/chevron1"/>
    <dgm:cxn modelId="{84A93846-6AED-4EB4-B9E3-B8CA5DA9F6FB}" type="presParOf" srcId="{ED275632-47CB-4CD0-8C65-0407FFF061F8}" destId="{059E87C7-5E02-455D-84F1-3F6CD6F3AB8C}" srcOrd="0" destOrd="0" presId="urn:microsoft.com/office/officeart/2005/8/layout/chevron1"/>
    <dgm:cxn modelId="{401F1F4C-1FDA-4611-9937-14D32EBB346B}" type="presParOf" srcId="{ED275632-47CB-4CD0-8C65-0407FFF061F8}" destId="{565E2085-F2DE-4CA6-A8E0-C5C81E5FA8AA}" srcOrd="1" destOrd="0" presId="urn:microsoft.com/office/officeart/2005/8/layout/chevron1"/>
    <dgm:cxn modelId="{CCAB78EA-D327-44EA-BD29-D717995771BD}" type="presParOf" srcId="{ED275632-47CB-4CD0-8C65-0407FFF061F8}" destId="{3792B476-74C8-4404-A597-B5EA7AFDF972}" srcOrd="2" destOrd="0" presId="urn:microsoft.com/office/officeart/2005/8/layout/chevron1"/>
    <dgm:cxn modelId="{40888962-7BC5-4C3F-A163-004A84AF9B67}" type="presParOf" srcId="{ED275632-47CB-4CD0-8C65-0407FFF061F8}" destId="{2CB57D87-1EA5-40C5-8F42-14E1075943FF}" srcOrd="3" destOrd="0" presId="urn:microsoft.com/office/officeart/2005/8/layout/chevron1"/>
    <dgm:cxn modelId="{CA36E093-369E-4216-B9E2-ABA8CFC9D725}" type="presParOf" srcId="{ED275632-47CB-4CD0-8C65-0407FFF061F8}" destId="{2F842F5C-E4BD-4141-9BEB-CE0DF6A7C1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E87C7-5E02-455D-84F1-3F6CD6F3AB8C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2020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ARS + DRAAF</a:t>
          </a:r>
        </a:p>
      </dsp:txBody>
      <dsp:txXfrm>
        <a:off x="436958" y="1596826"/>
        <a:ext cx="1305521" cy="870346"/>
      </dsp:txXfrm>
    </dsp:sp>
    <dsp:sp modelId="{3792B476-74C8-4404-A597-B5EA7AFDF972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2021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ARS + DRAAF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i="1" kern="1200" dirty="0">
              <a:solidFill>
                <a:schemeClr val="accent1">
                  <a:lumMod val="50000"/>
                  <a:lumOff val="50000"/>
                </a:schemeClr>
              </a:solidFill>
            </a:rPr>
            <a:t>CDC associée à l’instruction</a:t>
          </a:r>
        </a:p>
      </dsp:txBody>
      <dsp:txXfrm>
        <a:off x="2395239" y="1596826"/>
        <a:ext cx="1305521" cy="870346"/>
      </dsp:txXfrm>
    </dsp:sp>
    <dsp:sp modelId="{2F842F5C-E4BD-4141-9BEB-CE0DF6A7C1D5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</a:rPr>
            <a:t>2022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chemeClr val="tx1"/>
              </a:solidFill>
            </a:rPr>
            <a:t>ARS + DRAAF +CDC</a:t>
          </a:r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4114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597" y="1"/>
            <a:ext cx="4302919" cy="34114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FE4BC2D-547A-4A1E-A2D8-F67CAB6CF841}" type="datetimeFigureOut">
              <a:rPr lang="fr-FR" smtClean="0"/>
              <a:t>15/06/2022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6458121"/>
            <a:ext cx="4302919" cy="34114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597" y="6458121"/>
            <a:ext cx="4302919" cy="34114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73A1792-8577-4153-87CE-9D07C9ECA7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71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2919" cy="339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7" y="1"/>
            <a:ext cx="4302919" cy="33996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15/06/2022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5487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8121"/>
            <a:ext cx="4302919" cy="3399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7" y="6458121"/>
            <a:ext cx="4302919" cy="339963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29DF172-12F0-D244-8F51-E16DC0507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52000" y="252000"/>
            <a:ext cx="1440000" cy="144000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67944" y="195486"/>
            <a:ext cx="468076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B5534E2-19C3-C848-AD92-C2BA62CED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057384" y="345525"/>
            <a:ext cx="2010558" cy="11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15/06/2022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28184" y="535712"/>
            <a:ext cx="2195814" cy="126538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C7551C4-641A-D343-AA7E-79AE4711BF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172876" y="185142"/>
            <a:ext cx="606856" cy="3497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21EE98-A0EA-AE49-A902-478042AA6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9.jp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arites-sante.gouv.fr/prevention-en-sante/preserver-sa-sante/le-programme-national-nutrition-sante/article/les-departements-actifs-du-pnns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solidarites-sante.gouv.fr/prevention-en-sante/preserver-sa-sante/le-programme-national-nutrition-sante/article/les-villes-actives-du-pn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hyperlink" Target="https://agriculture.gouv.fr/programme-national-pour-lalimentation-2019-2023-territoires-en-actio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15/06/2022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720000" y="4644083"/>
            <a:ext cx="3240000" cy="447947"/>
          </a:xfrm>
        </p:spPr>
        <p:txBody>
          <a:bodyPr/>
          <a:lstStyle/>
          <a:p>
            <a:r>
              <a:rPr lang="fr-FR" dirty="0"/>
              <a:t>Direction de la santé publique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907704" y="2571750"/>
            <a:ext cx="5621170" cy="1200329"/>
          </a:xfrm>
          <a:prstGeom prst="rect">
            <a:avLst/>
          </a:prstGeom>
          <a:solidFill>
            <a:srgbClr val="07387E"/>
          </a:solidFill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7DBD00"/>
                </a:solidFill>
              </a:rPr>
              <a:t>Appel à projet </a:t>
            </a:r>
          </a:p>
          <a:p>
            <a:pPr algn="ctr"/>
            <a:r>
              <a:rPr lang="fr-FR" sz="3600" b="1" dirty="0">
                <a:solidFill>
                  <a:srgbClr val="7DBD00"/>
                </a:solidFill>
              </a:rPr>
              <a:t>« Alimentation – Santé »</a:t>
            </a:r>
          </a:p>
        </p:txBody>
      </p:sp>
      <p:sp>
        <p:nvSpPr>
          <p:cNvPr id="4" name="Dodécagone 3"/>
          <p:cNvSpPr/>
          <p:nvPr/>
        </p:nvSpPr>
        <p:spPr>
          <a:xfrm>
            <a:off x="6948264" y="2427734"/>
            <a:ext cx="1080120" cy="432048"/>
          </a:xfrm>
          <a:prstGeom prst="dodec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2022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3762754"/>
            <a:ext cx="2664296" cy="13622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0" y="4631799"/>
            <a:ext cx="1452482" cy="47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15/06/2022</a:t>
            </a:fld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7524328" y="123478"/>
            <a:ext cx="1415186" cy="360000"/>
          </a:xfrm>
        </p:spPr>
        <p:txBody>
          <a:bodyPr/>
          <a:lstStyle/>
          <a:p>
            <a:r>
              <a:rPr lang="fr-FR" dirty="0"/>
              <a:t>Direction de la Santé Publique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partenariats</a:t>
            </a:r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27982951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648" y="1422115"/>
            <a:ext cx="1914481" cy="6645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3003798"/>
            <a:ext cx="803784" cy="410974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323850" y="3075806"/>
            <a:ext cx="3168030" cy="1598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Programme National pour l’Alimentation (ministère de l’agriculture)</a:t>
            </a:r>
          </a:p>
          <a:p>
            <a:pPr algn="ctr"/>
            <a:endParaRPr lang="fr-FR" sz="1000" dirty="0"/>
          </a:p>
          <a:p>
            <a:pPr algn="ctr"/>
            <a:r>
              <a:rPr lang="fr-FR" sz="1000" dirty="0"/>
              <a:t>Programme National Nutrition Santé (ministère des solidarités et de la santé)</a:t>
            </a:r>
          </a:p>
          <a:p>
            <a:pPr algn="ctr"/>
            <a:endParaRPr lang="fr-FR" sz="1000" dirty="0"/>
          </a:p>
          <a:p>
            <a:pPr algn="ctr"/>
            <a:endParaRPr lang="fr-FR" sz="1000" b="1" dirty="0"/>
          </a:p>
          <a:p>
            <a:pPr algn="ctr"/>
            <a:r>
              <a:rPr lang="fr-FR" sz="1000" b="1" dirty="0"/>
              <a:t>Programme National Alimentation Nutrition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1619672" y="4083918"/>
            <a:ext cx="522250" cy="2160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1448735"/>
            <a:ext cx="1914481" cy="664559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112" y="3028581"/>
            <a:ext cx="1510625" cy="772381"/>
          </a:xfrm>
          <a:prstGeom prst="rect">
            <a:avLst/>
          </a:prstGeom>
        </p:spPr>
      </p:pic>
      <p:sp>
        <p:nvSpPr>
          <p:cNvPr id="78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3612232" y="3761382"/>
            <a:ext cx="4428023" cy="842368"/>
          </a:xfrm>
          <a:prstGeom prst="rect">
            <a:avLst/>
          </a:prstGeom>
          <a:ln w="34925" cmpd="sng">
            <a:solidFill>
              <a:schemeClr val="accent1">
                <a:lumMod val="50000"/>
                <a:lumOff val="50000"/>
              </a:schemeClr>
            </a:solidFill>
          </a:ln>
        </p:spPr>
        <p:txBody>
          <a:bodyPr/>
          <a:lstStyle/>
          <a:p>
            <a:r>
              <a:rPr lang="fr-FR" sz="1000" dirty="0"/>
              <a:t>Services CDC :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000" dirty="0"/>
              <a:t>Direction de la Promotion de la Santé et de la Prévention Sanitaire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000" dirty="0"/>
              <a:t>Direction de l’action sociale de proximité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18" y="2878690"/>
            <a:ext cx="1267782" cy="8451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8" y="1945166"/>
            <a:ext cx="1273811" cy="95535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89" y="987574"/>
            <a:ext cx="1279707" cy="9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4" grpId="0" animBg="1"/>
      <p:bldP spid="15" grpId="0" animBg="1"/>
      <p:bldP spid="7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Enfants et jeunes : </a:t>
            </a:r>
          </a:p>
          <a:p>
            <a:pPr marL="0" indent="0" algn="ctr">
              <a:buNone/>
            </a:pPr>
            <a:r>
              <a:rPr lang="fr-FR" b="0" dirty="0"/>
              <a:t>= Avenir : sensibiliser, informer 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b="0" dirty="0"/>
              <a:t>prendre conscience des conséquences de leurs </a:t>
            </a:r>
            <a:r>
              <a:rPr lang="fr-FR" b="0" dirty="0">
                <a:solidFill>
                  <a:srgbClr val="C00000"/>
                </a:solidFill>
              </a:rPr>
              <a:t>choix</a:t>
            </a:r>
            <a:r>
              <a:rPr lang="fr-FR" b="0" dirty="0"/>
              <a:t> et des </a:t>
            </a:r>
            <a:r>
              <a:rPr lang="fr-FR" b="0" dirty="0">
                <a:solidFill>
                  <a:srgbClr val="5E9A20"/>
                </a:solidFill>
              </a:rPr>
              <a:t>relations</a:t>
            </a:r>
            <a:r>
              <a:rPr lang="fr-FR" b="0" dirty="0"/>
              <a:t> alimentation – santé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0" dirty="0"/>
              <a:t>Enfants, parents (dès la grossesse), jeunes adultes (jusqu’à l’Université).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7030A0"/>
                </a:solidFill>
              </a:rPr>
              <a:t>Personnes en situation de précarité</a:t>
            </a:r>
          </a:p>
          <a:p>
            <a:pPr marL="0" indent="0" algn="ctr">
              <a:buNone/>
            </a:pPr>
            <a:r>
              <a:rPr lang="fr-FR" b="0" dirty="0"/>
              <a:t>Mauvaise alimentation =&gt; conséquences néfastes / santé</a:t>
            </a:r>
          </a:p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b="0" dirty="0"/>
              <a:t>améliorer la qualité de l’alimentation à budget contraint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b="0" dirty="0"/>
              <a:t>Bénéficiaires de l’aide alimentaire ou autres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B050"/>
                </a:solidFill>
              </a:rPr>
              <a:t>Personnes en perte d'autonomie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Personnes âgées,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Personnes en situation de handicap (physiques ou psychiques),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Patients, hospitalisés ou non.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Aidants : entourage familial, bénévole ou professionnel.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publics cibles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de la Santé Publique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4220170"/>
            <a:ext cx="2808312" cy="830997"/>
          </a:xfrm>
          <a:prstGeom prst="rect">
            <a:avLst/>
          </a:prstGeom>
          <a:solidFill>
            <a:srgbClr val="7DBD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1600" b="1" dirty="0">
                <a:ln/>
                <a:solidFill>
                  <a:srgbClr val="FF0000"/>
                </a:solidFill>
              </a:rPr>
              <a:t>Enfants et leur entourage, de la grossesse à l’école primaire</a:t>
            </a:r>
            <a:endParaRPr lang="fr-FR" sz="4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9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23528" y="1419622"/>
            <a:ext cx="8280920" cy="345638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ALIMENTATION FAVORABLE À LA SANTÉ POUR TOUS =&gt; </a:t>
            </a:r>
            <a:r>
              <a:rPr lang="fr-FR" u="sng" dirty="0">
                <a:solidFill>
                  <a:srgbClr val="0070C0"/>
                </a:solidFill>
              </a:rPr>
              <a:t>PNNS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ALIMENTATION PLUS 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</a:rPr>
              <a:t>DURABLE</a:t>
            </a:r>
            <a:r>
              <a:rPr lang="fr-FR" dirty="0"/>
              <a:t> ET </a:t>
            </a:r>
            <a:r>
              <a:rPr lang="fr-FR" dirty="0">
                <a:solidFill>
                  <a:srgbClr val="7030A0"/>
                </a:solidFill>
              </a:rPr>
              <a:t>SOLIDAIRE</a:t>
            </a:r>
            <a:r>
              <a:rPr lang="fr-F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ACTIVITÉ </a:t>
            </a:r>
            <a:r>
              <a:rPr lang="fr-FR" dirty="0">
                <a:solidFill>
                  <a:srgbClr val="00B050"/>
                </a:solidFill>
              </a:rPr>
              <a:t>PHYSIQUE QUOTIDIENNE</a:t>
            </a:r>
            <a:r>
              <a:rPr lang="fr-FR" dirty="0"/>
              <a:t>, LIMITANT LA </a:t>
            </a:r>
            <a:r>
              <a:rPr lang="fr-FR" dirty="0">
                <a:solidFill>
                  <a:srgbClr val="FF0000"/>
                </a:solidFill>
              </a:rPr>
              <a:t>SÉDENTARITE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DÉPISTAGES &amp; PRISES EN CHARGE DES PATHOLOGIES </a:t>
            </a:r>
            <a:r>
              <a:rPr lang="fr-FR" dirty="0"/>
              <a:t>/ NUTRITION : </a:t>
            </a:r>
          </a:p>
          <a:p>
            <a:pPr marL="0" indent="0">
              <a:buNone/>
            </a:pP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Prévenir</a:t>
            </a:r>
            <a:r>
              <a:rPr lang="fr-FR" dirty="0"/>
              <a:t>,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repérer</a:t>
            </a:r>
            <a:r>
              <a:rPr lang="fr-FR" dirty="0"/>
              <a:t> et </a:t>
            </a:r>
            <a:r>
              <a:rPr lang="fr-FR" dirty="0">
                <a:solidFill>
                  <a:srgbClr val="FF0000"/>
                </a:solidFill>
              </a:rPr>
              <a:t>agir</a:t>
            </a:r>
            <a:r>
              <a:rPr lang="fr-FR" dirty="0"/>
              <a:t> contre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FR" dirty="0"/>
              <a:t>le surpoids et l’obésité,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FR" dirty="0"/>
              <a:t>la dénutrition, </a:t>
            </a:r>
          </a:p>
          <a:p>
            <a:pPr marL="465750" lvl="1" indent="-285750">
              <a:buFont typeface="Arial" panose="020B0604020202020204" pitchFamily="34" charset="0"/>
              <a:buChar char="•"/>
            </a:pPr>
            <a:r>
              <a:rPr lang="fr-FR" dirty="0"/>
              <a:t>les atteintes de maladies chroniques.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TERRITOIRES EN ACTION</a:t>
            </a:r>
            <a:r>
              <a:rPr lang="fr-FR" dirty="0"/>
              <a:t> : « </a:t>
            </a:r>
            <a:r>
              <a:rPr lang="fr-FR" dirty="0">
                <a:hlinkClick r:id="rId2"/>
              </a:rPr>
              <a:t>ville actives PNNS</a:t>
            </a:r>
            <a:r>
              <a:rPr lang="fr-FR" dirty="0"/>
              <a:t> » ; « </a:t>
            </a:r>
            <a:r>
              <a:rPr lang="fr-FR" dirty="0">
                <a:hlinkClick r:id="rId3"/>
              </a:rPr>
              <a:t>territoire actif PNNS</a:t>
            </a:r>
            <a:r>
              <a:rPr lang="fr-FR" dirty="0"/>
              <a:t> » ; ...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/>
              <a:t>Projets attendus =&gt; </a:t>
            </a:r>
            <a:r>
              <a:rPr lang="fr-FR" sz="2200" u="sng" dirty="0">
                <a:solidFill>
                  <a:srgbClr val="00B050"/>
                </a:solidFill>
                <a:hlinkClick r:id="rId4"/>
              </a:rPr>
              <a:t>Programme National Alimentation Nutrition</a:t>
            </a:r>
            <a:br>
              <a:rPr lang="fr-FR" sz="2200" u="sng" dirty="0">
                <a:solidFill>
                  <a:srgbClr val="00B050"/>
                </a:solidFill>
              </a:rPr>
            </a:br>
            <a:r>
              <a:rPr lang="fr-FR" sz="1000" dirty="0"/>
              <a:t>au croisement de différentes politiques publiques relatives à la préservation de la </a:t>
            </a:r>
            <a:r>
              <a:rPr lang="fr-FR" sz="1000" dirty="0">
                <a:solidFill>
                  <a:srgbClr val="00B050"/>
                </a:solidFill>
              </a:rPr>
              <a:t>santé</a:t>
            </a:r>
            <a:r>
              <a:rPr lang="fr-FR" sz="1000" dirty="0"/>
              <a:t>, à l’</a:t>
            </a:r>
            <a:r>
              <a:rPr lang="fr-FR" sz="1000" dirty="0">
                <a:solidFill>
                  <a:srgbClr val="0070C0"/>
                </a:solidFill>
              </a:rPr>
              <a:t>environnement</a:t>
            </a:r>
            <a:r>
              <a:rPr lang="fr-FR" sz="1000" dirty="0"/>
              <a:t> et à la </a:t>
            </a:r>
            <a:r>
              <a:rPr lang="fr-FR" sz="1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transition agroécologique </a:t>
            </a:r>
            <a:endParaRPr lang="fr-FR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de la Santé Publique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32179"/>
            <a:ext cx="2232248" cy="16431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2185" y="2931790"/>
            <a:ext cx="864096" cy="6037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269" y="3786037"/>
            <a:ext cx="1068710" cy="99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323528" y="555526"/>
            <a:ext cx="8280920" cy="33123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Création, adaptation, et / ou accompagnement aux usages : </a:t>
            </a:r>
            <a:r>
              <a:rPr lang="fr-FR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supports de communication / information </a:t>
            </a:r>
            <a:r>
              <a:rPr lang="fr-FR" sz="1100" b="0" dirty="0"/>
              <a:t>conçus </a:t>
            </a:r>
            <a:r>
              <a:rPr lang="fr-FR" sz="1100" b="0" i="1" dirty="0"/>
              <a:t>avec</a:t>
            </a:r>
            <a:r>
              <a:rPr lang="fr-FR" sz="1100" b="0" dirty="0"/>
              <a:t> l'aides des publics cibles ; présentiel / à distance; adaptés au niveau de littératie (illustrations, utilisation du FALC) ; </a:t>
            </a:r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outils ou espaces permettant de diffuser </a:t>
            </a:r>
            <a:r>
              <a:rPr lang="fr-FR" sz="1100" b="0" dirty="0"/>
              <a:t>des messages alimentation-santé (affiches, BD, vidéo, sites ou portails internet, applications, ateliers, stands, ...).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De la </a:t>
            </a:r>
            <a:r>
              <a:rPr lang="fr-F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recherche-action</a:t>
            </a:r>
            <a:r>
              <a:rPr lang="fr-FR" dirty="0"/>
              <a:t> à la </a:t>
            </a: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démultiplication</a:t>
            </a:r>
            <a:r>
              <a:rPr lang="fr-FR" dirty="0"/>
              <a:t> de projets et programmes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C00000"/>
                </a:solidFill>
              </a:rPr>
              <a:t>Formation de professionnels et bénévoles </a:t>
            </a:r>
            <a:r>
              <a:rPr lang="fr-FR" dirty="0"/>
              <a:t>: proches aidants ; aides à domicile ; cuisiniers ; économes ; bénévoles ; animateurs ; professionnels de santé ; ...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5E9A20"/>
                </a:solidFill>
              </a:rPr>
              <a:t>Amélioration des connaissances des modes de vie </a:t>
            </a:r>
            <a:r>
              <a:rPr lang="fr-FR" dirty="0"/>
              <a:t>(mode de vie méditerranéen, corse ; approche testimoniale des savoirs et savoir-faire, …), </a:t>
            </a:r>
            <a:r>
              <a:rPr lang="fr-FR" dirty="0">
                <a:solidFill>
                  <a:srgbClr val="5E9A20"/>
                </a:solidFill>
              </a:rPr>
              <a:t>de territoires ou des populations cibles </a:t>
            </a:r>
            <a:r>
              <a:rPr lang="fr-FR" dirty="0"/>
              <a:t>(surpoids-obésité, dénutrition, ...)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Opérations de </a:t>
            </a:r>
            <a:r>
              <a:rPr lang="fr-FR" dirty="0">
                <a:solidFill>
                  <a:srgbClr val="00B0F0"/>
                </a:solidFill>
              </a:rPr>
              <a:t>glanage</a:t>
            </a:r>
            <a:r>
              <a:rPr lang="fr-FR" dirty="0"/>
              <a:t>, cueillette chez des producteurs agricoles 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Jardins partagés et / ou pédagogiques </a:t>
            </a:r>
            <a:r>
              <a:rPr lang="fr-FR" dirty="0"/>
              <a:t>en établissements (scolaires, de santé ou associatifs).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de la Santé Publique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7585" y="3872606"/>
            <a:ext cx="7776864" cy="1077218"/>
          </a:xfrm>
          <a:prstGeom prst="rect">
            <a:avLst/>
          </a:prstGeom>
          <a:solidFill>
            <a:srgbClr val="7DBD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r-FR" sz="1400" b="1" dirty="0">
                <a:ln/>
                <a:solidFill>
                  <a:srgbClr val="FF0000"/>
                </a:solidFill>
              </a:rPr>
              <a:t>1. Prévention dès le plus jeune âge : </a:t>
            </a:r>
            <a:r>
              <a:rPr lang="fr-FR" sz="1200" dirty="0">
                <a:ln/>
                <a:solidFill>
                  <a:srgbClr val="FF0000"/>
                </a:solidFill>
              </a:rPr>
              <a:t>Jardins pédagogiques, projets portés par des crèches, écoles maternelles ou primaires ; Territoires hors des principaux pôles urbains, notamment dans les zones prioritaires d’intervention identifiées dans l’étude « Cartographie de la vulnérabilité sur le territoire corse famille et jeunes enfants » - CDC - ARS de Corse ; </a:t>
            </a:r>
            <a:r>
              <a:rPr lang="fr-FR" sz="1200" dirty="0" err="1">
                <a:ln/>
                <a:solidFill>
                  <a:srgbClr val="FF0000"/>
                </a:solidFill>
              </a:rPr>
              <a:t>inkidata</a:t>
            </a:r>
            <a:r>
              <a:rPr lang="fr-FR" sz="1200" dirty="0">
                <a:ln/>
                <a:solidFill>
                  <a:srgbClr val="FF0000"/>
                </a:solidFill>
              </a:rPr>
              <a:t> </a:t>
            </a:r>
            <a:r>
              <a:rPr lang="fr-FR" sz="1200" dirty="0" err="1">
                <a:ln/>
                <a:solidFill>
                  <a:srgbClr val="FF0000"/>
                </a:solidFill>
              </a:rPr>
              <a:t>Mengrov</a:t>
            </a:r>
            <a:r>
              <a:rPr lang="fr-FR" sz="1200" dirty="0">
                <a:ln/>
                <a:solidFill>
                  <a:srgbClr val="FF0000"/>
                </a:solidFill>
              </a:rPr>
              <a:t> - Mai 2021. Voir carte de synthèse page suivante.</a:t>
            </a:r>
            <a:endParaRPr lang="fr-FR" sz="1400" dirty="0">
              <a:ln/>
              <a:solidFill>
                <a:srgbClr val="FF0000"/>
              </a:solidFill>
            </a:endParaRPr>
          </a:p>
          <a:p>
            <a:r>
              <a:rPr lang="fr-FR" sz="1400" b="1" dirty="0">
                <a:ln/>
                <a:solidFill>
                  <a:srgbClr val="FF0000"/>
                </a:solidFill>
              </a:rPr>
              <a:t>2. Amélioration de la connaissance et promotion des modes de vie méditerranéens . </a:t>
            </a:r>
          </a:p>
        </p:txBody>
      </p:sp>
    </p:spTree>
    <p:extLst>
      <p:ext uri="{BB962C8B-B14F-4D97-AF65-F5344CB8AC3E}">
        <p14:creationId xmlns:p14="http://schemas.microsoft.com/office/powerpoint/2010/main" val="33500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15/06/2022</a:t>
            </a:fld>
            <a:endParaRPr lang="fr-FR" cap="all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67744" y="105490"/>
            <a:ext cx="4464174" cy="539991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Recommandations PNNS</a:t>
            </a:r>
            <a:endParaRPr lang="fr-FR" sz="2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Direction de la Santé Publique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94" y="567374"/>
            <a:ext cx="6216626" cy="457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7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ARS_CORSE 16-9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5" id="{CCAA3B1F-37AD-D142-9B00-F2952BC71F32}" vid="{8780E14E-37A2-0148-9F40-6587BA01BE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TEMPLATE_ARS_CORSE 16-9</Template>
  <TotalTime>1749</TotalTime>
  <Words>588</Words>
  <Application>Microsoft Office PowerPoint</Application>
  <PresentationFormat>Affichage à l'écran (16:9)</PresentationFormat>
  <Paragraphs>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TEMPLATE_ARS_CORSE 16-9</vt:lpstr>
      <vt:lpstr>Présentation PowerPoint</vt:lpstr>
      <vt:lpstr>Evolution des partenariats</vt:lpstr>
      <vt:lpstr>Les publics cibles</vt:lpstr>
      <vt:lpstr>Projets attendus =&gt; Programme National Alimentation Nutrition au croisement de différentes politiques publiques relatives à la préservation de la santé, à l’environnement et à la transition agroécologique </vt:lpstr>
      <vt:lpstr>Présentation PowerPoint</vt:lpstr>
      <vt:lpstr>Recommandations PNNS</vt:lpstr>
    </vt:vector>
  </TitlesOfParts>
  <Manager>Client</Manager>
  <Company>Agence Régionale de Santé de Corse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cvachet</dc:creator>
  <cp:lastModifiedBy>ROSSI Sandrine-P</cp:lastModifiedBy>
  <cp:revision>150</cp:revision>
  <cp:lastPrinted>2021-12-08T10:57:07Z</cp:lastPrinted>
  <dcterms:created xsi:type="dcterms:W3CDTF">2020-09-29T11:40:03Z</dcterms:created>
  <dcterms:modified xsi:type="dcterms:W3CDTF">2022-06-15T08:54:51Z</dcterms:modified>
</cp:coreProperties>
</file>