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13" r:id="rId1"/>
  </p:sldMasterIdLst>
  <p:notesMasterIdLst>
    <p:notesMasterId r:id="rId8"/>
  </p:notesMasterIdLst>
  <p:handoutMasterIdLst>
    <p:handoutMasterId r:id="rId9"/>
  </p:handoutMasterIdLst>
  <p:sldIdLst>
    <p:sldId id="326" r:id="rId2"/>
    <p:sldId id="337" r:id="rId3"/>
    <p:sldId id="348" r:id="rId4"/>
    <p:sldId id="347" r:id="rId5"/>
    <p:sldId id="350" r:id="rId6"/>
    <p:sldId id="349" r:id="rId7"/>
  </p:sldIdLst>
  <p:sldSz cx="9144000" cy="5143500" type="screen16x9"/>
  <p:notesSz cx="9929813" cy="679926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orient="horz" pos="191">
          <p15:clr>
            <a:srgbClr val="A4A3A4"/>
          </p15:clr>
        </p15:guide>
        <p15:guide id="3" orient="horz" pos="854">
          <p15:clr>
            <a:srgbClr val="A4A3A4"/>
          </p15:clr>
        </p15:guide>
        <p15:guide id="4" orient="horz" pos="821">
          <p15:clr>
            <a:srgbClr val="A4A3A4"/>
          </p15:clr>
        </p15:guide>
        <p15:guide id="5" orient="horz" pos="3049">
          <p15:clr>
            <a:srgbClr val="A4A3A4"/>
          </p15:clr>
        </p15:guide>
        <p15:guide id="6" orient="horz" pos="3151">
          <p15:clr>
            <a:srgbClr val="A4A3A4"/>
          </p15:clr>
        </p15:guide>
        <p15:guide id="7" pos="2880">
          <p15:clr>
            <a:srgbClr val="A4A3A4"/>
          </p15:clr>
        </p15:guide>
        <p15:guide id="8" pos="476">
          <p15:clr>
            <a:srgbClr val="A4A3A4"/>
          </p15:clr>
        </p15:guide>
        <p15:guide id="9" pos="5193">
          <p15:clr>
            <a:srgbClr val="A4A3A4"/>
          </p15:clr>
        </p15:guide>
        <p15:guide id="10" pos="546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E9A20"/>
    <a:srgbClr val="7DBD00"/>
    <a:srgbClr val="07387E"/>
    <a:srgbClr val="7AB800"/>
    <a:srgbClr val="8FBD16"/>
    <a:srgbClr val="CDDD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730"/>
    <p:restoredTop sz="94660"/>
  </p:normalViewPr>
  <p:slideViewPr>
    <p:cSldViewPr showGuides="1">
      <p:cViewPr varScale="1">
        <p:scale>
          <a:sx n="137" d="100"/>
          <a:sy n="137" d="100"/>
        </p:scale>
        <p:origin x="204" y="108"/>
      </p:cViewPr>
      <p:guideLst>
        <p:guide orient="horz" pos="1620"/>
        <p:guide orient="horz" pos="191"/>
        <p:guide orient="horz" pos="854"/>
        <p:guide orient="horz" pos="821"/>
        <p:guide orient="horz" pos="3049"/>
        <p:guide orient="horz" pos="3151"/>
        <p:guide pos="2880"/>
        <p:guide pos="476"/>
        <p:guide pos="5193"/>
        <p:guide pos="5465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97" d="100"/>
          <a:sy n="97" d="100"/>
        </p:scale>
        <p:origin x="3688" y="2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7D1FD1D-629E-40B8-A2CD-4D477546C536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F14E9E96-BA4E-446F-8D14-FFCDEBBDC45A}">
      <dgm:prSet phldrT="[Texte]"/>
      <dgm:spPr>
        <a:solidFill>
          <a:srgbClr val="0070C0"/>
        </a:solidFill>
      </dgm:spPr>
      <dgm:t>
        <a:bodyPr/>
        <a:lstStyle/>
        <a:p>
          <a:r>
            <a:rPr lang="fr-FR" dirty="0"/>
            <a:t>2020</a:t>
          </a:r>
        </a:p>
        <a:p>
          <a:r>
            <a:rPr lang="fr-FR" dirty="0"/>
            <a:t>ARS + DRAAF</a:t>
          </a:r>
        </a:p>
      </dgm:t>
    </dgm:pt>
    <dgm:pt modelId="{2AF0842B-9163-4FAF-A850-7188C322AB86}" type="parTrans" cxnId="{88931105-2E01-46D1-8114-E96B971228D2}">
      <dgm:prSet/>
      <dgm:spPr/>
      <dgm:t>
        <a:bodyPr/>
        <a:lstStyle/>
        <a:p>
          <a:endParaRPr lang="fr-FR"/>
        </a:p>
      </dgm:t>
    </dgm:pt>
    <dgm:pt modelId="{000A70D9-A382-441D-AA85-325DCF64AD5B}" type="sibTrans" cxnId="{88931105-2E01-46D1-8114-E96B971228D2}">
      <dgm:prSet/>
      <dgm:spPr/>
      <dgm:t>
        <a:bodyPr/>
        <a:lstStyle/>
        <a:p>
          <a:endParaRPr lang="fr-FR"/>
        </a:p>
      </dgm:t>
    </dgm:pt>
    <dgm:pt modelId="{39CDDFC8-7899-4E63-8712-3383924B7F59}">
      <dgm:prSet phldrT="[Texte]"/>
      <dgm:spPr/>
      <dgm:t>
        <a:bodyPr/>
        <a:lstStyle/>
        <a:p>
          <a:r>
            <a:rPr lang="fr-FR" dirty="0"/>
            <a:t>2021</a:t>
          </a:r>
        </a:p>
        <a:p>
          <a:r>
            <a:rPr lang="fr-FR" dirty="0"/>
            <a:t>ARS + DRAAF</a:t>
          </a:r>
        </a:p>
        <a:p>
          <a:r>
            <a:rPr lang="fr-FR" i="1" dirty="0">
              <a:solidFill>
                <a:schemeClr val="accent1">
                  <a:lumMod val="50000"/>
                  <a:lumOff val="50000"/>
                </a:schemeClr>
              </a:solidFill>
            </a:rPr>
            <a:t>CDC associée à l’instruction</a:t>
          </a:r>
        </a:p>
      </dgm:t>
    </dgm:pt>
    <dgm:pt modelId="{91E86FBB-2E81-4B0F-B861-E7533FFDDEF4}" type="parTrans" cxnId="{1141B15E-D55F-4D5B-B330-CEBF97B2DF1C}">
      <dgm:prSet/>
      <dgm:spPr/>
      <dgm:t>
        <a:bodyPr/>
        <a:lstStyle/>
        <a:p>
          <a:endParaRPr lang="fr-FR"/>
        </a:p>
      </dgm:t>
    </dgm:pt>
    <dgm:pt modelId="{BAC05016-14CB-4A62-A101-6D21F770E5F8}" type="sibTrans" cxnId="{1141B15E-D55F-4D5B-B330-CEBF97B2DF1C}">
      <dgm:prSet/>
      <dgm:spPr/>
      <dgm:t>
        <a:bodyPr/>
        <a:lstStyle/>
        <a:p>
          <a:endParaRPr lang="fr-FR"/>
        </a:p>
      </dgm:t>
    </dgm:pt>
    <dgm:pt modelId="{A096D254-0743-426D-A8CD-6B5D528A9A76}">
      <dgm:prSet phldrT="[Texte]"/>
      <dgm:spPr>
        <a:solidFill>
          <a:srgbClr val="92D050"/>
        </a:solidFill>
      </dgm:spPr>
      <dgm:t>
        <a:bodyPr/>
        <a:lstStyle/>
        <a:p>
          <a:r>
            <a:rPr lang="fr-FR" dirty="0">
              <a:solidFill>
                <a:schemeClr val="tx1"/>
              </a:solidFill>
            </a:rPr>
            <a:t>2022</a:t>
          </a:r>
        </a:p>
        <a:p>
          <a:r>
            <a:rPr lang="fr-FR" dirty="0">
              <a:solidFill>
                <a:schemeClr val="tx1"/>
              </a:solidFill>
            </a:rPr>
            <a:t>ARS + DRAAF +CDC</a:t>
          </a:r>
        </a:p>
      </dgm:t>
    </dgm:pt>
    <dgm:pt modelId="{E2DF8450-0A9F-4B9F-9602-FF0B83FD6507}" type="parTrans" cxnId="{36437D5A-2A0B-4CD8-8794-316530FCDB61}">
      <dgm:prSet/>
      <dgm:spPr/>
      <dgm:t>
        <a:bodyPr/>
        <a:lstStyle/>
        <a:p>
          <a:endParaRPr lang="fr-FR"/>
        </a:p>
      </dgm:t>
    </dgm:pt>
    <dgm:pt modelId="{1390EB75-4ADF-4B41-905C-39232C3FDCBC}" type="sibTrans" cxnId="{36437D5A-2A0B-4CD8-8794-316530FCDB61}">
      <dgm:prSet/>
      <dgm:spPr/>
      <dgm:t>
        <a:bodyPr/>
        <a:lstStyle/>
        <a:p>
          <a:endParaRPr lang="fr-FR"/>
        </a:p>
      </dgm:t>
    </dgm:pt>
    <dgm:pt modelId="{ED275632-47CB-4CD0-8C65-0407FFF061F8}" type="pres">
      <dgm:prSet presAssocID="{F7D1FD1D-629E-40B8-A2CD-4D477546C536}" presName="Name0" presStyleCnt="0">
        <dgm:presLayoutVars>
          <dgm:dir/>
          <dgm:animLvl val="lvl"/>
          <dgm:resizeHandles val="exact"/>
        </dgm:presLayoutVars>
      </dgm:prSet>
      <dgm:spPr/>
    </dgm:pt>
    <dgm:pt modelId="{059E87C7-5E02-455D-84F1-3F6CD6F3AB8C}" type="pres">
      <dgm:prSet presAssocID="{F14E9E96-BA4E-446F-8D14-FFCDEBBDC45A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565E2085-F2DE-4CA6-A8E0-C5C81E5FA8AA}" type="pres">
      <dgm:prSet presAssocID="{000A70D9-A382-441D-AA85-325DCF64AD5B}" presName="parTxOnlySpace" presStyleCnt="0"/>
      <dgm:spPr/>
    </dgm:pt>
    <dgm:pt modelId="{3792B476-74C8-4404-A597-B5EA7AFDF972}" type="pres">
      <dgm:prSet presAssocID="{39CDDFC8-7899-4E63-8712-3383924B7F59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2CB57D87-1EA5-40C5-8F42-14E1075943FF}" type="pres">
      <dgm:prSet presAssocID="{BAC05016-14CB-4A62-A101-6D21F770E5F8}" presName="parTxOnlySpace" presStyleCnt="0"/>
      <dgm:spPr/>
    </dgm:pt>
    <dgm:pt modelId="{2F842F5C-E4BD-4141-9BEB-CE0DF6A7C1D5}" type="pres">
      <dgm:prSet presAssocID="{A096D254-0743-426D-A8CD-6B5D528A9A76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88931105-2E01-46D1-8114-E96B971228D2}" srcId="{F7D1FD1D-629E-40B8-A2CD-4D477546C536}" destId="{F14E9E96-BA4E-446F-8D14-FFCDEBBDC45A}" srcOrd="0" destOrd="0" parTransId="{2AF0842B-9163-4FAF-A850-7188C322AB86}" sibTransId="{000A70D9-A382-441D-AA85-325DCF64AD5B}"/>
    <dgm:cxn modelId="{DC85F015-0D4F-4803-9264-C82C3E5062C2}" type="presOf" srcId="{A096D254-0743-426D-A8CD-6B5D528A9A76}" destId="{2F842F5C-E4BD-4141-9BEB-CE0DF6A7C1D5}" srcOrd="0" destOrd="0" presId="urn:microsoft.com/office/officeart/2005/8/layout/chevron1"/>
    <dgm:cxn modelId="{1141B15E-D55F-4D5B-B330-CEBF97B2DF1C}" srcId="{F7D1FD1D-629E-40B8-A2CD-4D477546C536}" destId="{39CDDFC8-7899-4E63-8712-3383924B7F59}" srcOrd="1" destOrd="0" parTransId="{91E86FBB-2E81-4B0F-B861-E7533FFDDEF4}" sibTransId="{BAC05016-14CB-4A62-A101-6D21F770E5F8}"/>
    <dgm:cxn modelId="{BACF6146-3FE0-442C-8AF3-E98156EB3288}" type="presOf" srcId="{39CDDFC8-7899-4E63-8712-3383924B7F59}" destId="{3792B476-74C8-4404-A597-B5EA7AFDF972}" srcOrd="0" destOrd="0" presId="urn:microsoft.com/office/officeart/2005/8/layout/chevron1"/>
    <dgm:cxn modelId="{36437D5A-2A0B-4CD8-8794-316530FCDB61}" srcId="{F7D1FD1D-629E-40B8-A2CD-4D477546C536}" destId="{A096D254-0743-426D-A8CD-6B5D528A9A76}" srcOrd="2" destOrd="0" parTransId="{E2DF8450-0A9F-4B9F-9602-FF0B83FD6507}" sibTransId="{1390EB75-4ADF-4B41-905C-39232C3FDCBC}"/>
    <dgm:cxn modelId="{C13CD297-EBC8-4FB3-A6CC-EA07156B2D72}" type="presOf" srcId="{F7D1FD1D-629E-40B8-A2CD-4D477546C536}" destId="{ED275632-47CB-4CD0-8C65-0407FFF061F8}" srcOrd="0" destOrd="0" presId="urn:microsoft.com/office/officeart/2005/8/layout/chevron1"/>
    <dgm:cxn modelId="{E658FCE3-D823-46F3-935B-59EB230BEEA1}" type="presOf" srcId="{F14E9E96-BA4E-446F-8D14-FFCDEBBDC45A}" destId="{059E87C7-5E02-455D-84F1-3F6CD6F3AB8C}" srcOrd="0" destOrd="0" presId="urn:microsoft.com/office/officeart/2005/8/layout/chevron1"/>
    <dgm:cxn modelId="{84A93846-6AED-4EB4-B9E3-B8CA5DA9F6FB}" type="presParOf" srcId="{ED275632-47CB-4CD0-8C65-0407FFF061F8}" destId="{059E87C7-5E02-455D-84F1-3F6CD6F3AB8C}" srcOrd="0" destOrd="0" presId="urn:microsoft.com/office/officeart/2005/8/layout/chevron1"/>
    <dgm:cxn modelId="{401F1F4C-1FDA-4611-9937-14D32EBB346B}" type="presParOf" srcId="{ED275632-47CB-4CD0-8C65-0407FFF061F8}" destId="{565E2085-F2DE-4CA6-A8E0-C5C81E5FA8AA}" srcOrd="1" destOrd="0" presId="urn:microsoft.com/office/officeart/2005/8/layout/chevron1"/>
    <dgm:cxn modelId="{CCAB78EA-D327-44EA-BD29-D717995771BD}" type="presParOf" srcId="{ED275632-47CB-4CD0-8C65-0407FFF061F8}" destId="{3792B476-74C8-4404-A597-B5EA7AFDF972}" srcOrd="2" destOrd="0" presId="urn:microsoft.com/office/officeart/2005/8/layout/chevron1"/>
    <dgm:cxn modelId="{40888962-7BC5-4C3F-A163-004A84AF9B67}" type="presParOf" srcId="{ED275632-47CB-4CD0-8C65-0407FFF061F8}" destId="{2CB57D87-1EA5-40C5-8F42-14E1075943FF}" srcOrd="3" destOrd="0" presId="urn:microsoft.com/office/officeart/2005/8/layout/chevron1"/>
    <dgm:cxn modelId="{CA36E093-369E-4216-B9E2-ABA8CFC9D725}" type="presParOf" srcId="{ED275632-47CB-4CD0-8C65-0407FFF061F8}" destId="{2F842F5C-E4BD-4141-9BEB-CE0DF6A7C1D5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9E87C7-5E02-455D-84F1-3F6CD6F3AB8C}">
      <dsp:nvSpPr>
        <dsp:cNvPr id="0" name=""/>
        <dsp:cNvSpPr/>
      </dsp:nvSpPr>
      <dsp:spPr>
        <a:xfrm>
          <a:off x="1785" y="1596826"/>
          <a:ext cx="2175867" cy="870346"/>
        </a:xfrm>
        <a:prstGeom prst="chevron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/>
            <a:t>2020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/>
            <a:t>ARS + DRAAF</a:t>
          </a:r>
        </a:p>
      </dsp:txBody>
      <dsp:txXfrm>
        <a:off x="436958" y="1596826"/>
        <a:ext cx="1305521" cy="870346"/>
      </dsp:txXfrm>
    </dsp:sp>
    <dsp:sp modelId="{3792B476-74C8-4404-A597-B5EA7AFDF972}">
      <dsp:nvSpPr>
        <dsp:cNvPr id="0" name=""/>
        <dsp:cNvSpPr/>
      </dsp:nvSpPr>
      <dsp:spPr>
        <a:xfrm>
          <a:off x="1960066" y="1596826"/>
          <a:ext cx="2175867" cy="87034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/>
            <a:t>2021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/>
            <a:t>ARS + DRAAF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i="1" kern="1200" dirty="0">
              <a:solidFill>
                <a:schemeClr val="accent1">
                  <a:lumMod val="50000"/>
                  <a:lumOff val="50000"/>
                </a:schemeClr>
              </a:solidFill>
            </a:rPr>
            <a:t>CDC associée à l’instruction</a:t>
          </a:r>
        </a:p>
      </dsp:txBody>
      <dsp:txXfrm>
        <a:off x="2395239" y="1596826"/>
        <a:ext cx="1305521" cy="870346"/>
      </dsp:txXfrm>
    </dsp:sp>
    <dsp:sp modelId="{2F842F5C-E4BD-4141-9BEB-CE0DF6A7C1D5}">
      <dsp:nvSpPr>
        <dsp:cNvPr id="0" name=""/>
        <dsp:cNvSpPr/>
      </dsp:nvSpPr>
      <dsp:spPr>
        <a:xfrm>
          <a:off x="3918346" y="1596826"/>
          <a:ext cx="2175867" cy="870346"/>
        </a:xfrm>
        <a:prstGeom prst="chevron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solidFill>
                <a:schemeClr val="tx1"/>
              </a:solidFill>
            </a:rPr>
            <a:t>2022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>
              <a:solidFill>
                <a:schemeClr val="tx1"/>
              </a:solidFill>
            </a:rPr>
            <a:t>ARS + DRAAF +CDC</a:t>
          </a:r>
        </a:p>
      </dsp:txBody>
      <dsp:txXfrm>
        <a:off x="4353519" y="1596826"/>
        <a:ext cx="1305521" cy="8703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4302919" cy="341144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5624597" y="1"/>
            <a:ext cx="4302919" cy="341144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r">
              <a:defRPr sz="1200"/>
            </a:lvl1pPr>
          </a:lstStyle>
          <a:p>
            <a:fld id="{4FE4BC2D-547A-4A1E-A2D8-F67CAB6CF841}" type="datetimeFigureOut">
              <a:rPr lang="fr-FR" smtClean="0"/>
              <a:t>15/06/2022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2" y="6458121"/>
            <a:ext cx="4302919" cy="341143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5624597" y="6458121"/>
            <a:ext cx="4302919" cy="341143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r">
              <a:defRPr sz="1200"/>
            </a:lvl1pPr>
          </a:lstStyle>
          <a:p>
            <a:fld id="{D73A1792-8577-4153-87CE-9D07C9ECA7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20716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4302919" cy="339963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l">
              <a:defRPr sz="1200">
                <a:latin typeface="Arial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624597" y="1"/>
            <a:ext cx="4302919" cy="339963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D680E798-53FF-4C51-A981-953463752515}" type="datetimeFigureOut">
              <a:rPr lang="fr-FR" smtClean="0"/>
              <a:pPr/>
              <a:t>15/06/2022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5487" cy="25511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2" tIns="45716" rIns="91432" bIns="45716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992982" y="3229650"/>
            <a:ext cx="7943850" cy="3059668"/>
          </a:xfrm>
          <a:prstGeom prst="rect">
            <a:avLst/>
          </a:prstGeom>
        </p:spPr>
        <p:txBody>
          <a:bodyPr vert="horz" lIns="91432" tIns="45716" rIns="91432" bIns="45716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2" y="6458121"/>
            <a:ext cx="4302919" cy="339963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l">
              <a:defRPr sz="1200">
                <a:latin typeface="Arial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624597" y="6458121"/>
            <a:ext cx="4302919" cy="339963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1B06CD8F-B7ED-4A05-9FB1-A01CC0EF02CC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16626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/ sous-titre /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A4F0766-6309-644C-9BCE-2E607A270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E9918C01-3017-D749-B811-9FCBA8038409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gray">
          <a:xfrm>
            <a:off x="323850" y="4797631"/>
            <a:ext cx="1170000" cy="34586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750" b="1">
                <a:solidFill>
                  <a:schemeClr val="tx1"/>
                </a:solidFill>
              </a:defRPr>
            </a:lvl1pPr>
          </a:lstStyle>
          <a:p>
            <a:fld id="{6A4A60EE-9D13-3442-9796-E718C6343EC1}" type="datetime1">
              <a:rPr lang="fr-FR" cap="all" smtClean="0"/>
              <a:pPr/>
              <a:t>15/06/2022</a:t>
            </a:fld>
            <a:endParaRPr lang="fr-FR" cap="all" dirty="0"/>
          </a:p>
        </p:txBody>
      </p:sp>
      <p:sp>
        <p:nvSpPr>
          <p:cNvPr id="16" name="Espace réservé du texte 7">
            <a:extLst>
              <a:ext uri="{FF2B5EF4-FFF2-40B4-BE49-F238E27FC236}">
                <a16:creationId xmlns:a16="http://schemas.microsoft.com/office/drawing/2014/main" id="{EB9C9A62-C54B-3841-9346-5A54D371580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23851" y="1248679"/>
            <a:ext cx="8424614" cy="242951"/>
          </a:xfrm>
        </p:spPr>
        <p:txBody>
          <a:bodyPr/>
          <a:lstStyle>
            <a:lvl1pPr marL="9525" indent="85725">
              <a:spcBef>
                <a:spcPts val="400"/>
              </a:spcBef>
              <a:spcAft>
                <a:spcPts val="800"/>
              </a:spcAft>
              <a:buFont typeface="+mj-lt"/>
              <a:buNone/>
              <a:tabLst/>
              <a:defRPr sz="15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Sous-titre</a:t>
            </a:r>
          </a:p>
          <a:p>
            <a:pPr lvl="0"/>
            <a:endParaRPr lang="fr-FR" dirty="0"/>
          </a:p>
        </p:txBody>
      </p:sp>
      <p:sp>
        <p:nvSpPr>
          <p:cNvPr id="19" name="Titre 18">
            <a:extLst>
              <a:ext uri="{FF2B5EF4-FFF2-40B4-BE49-F238E27FC236}">
                <a16:creationId xmlns:a16="http://schemas.microsoft.com/office/drawing/2014/main" id="{8B219A12-DAFE-504E-9ED9-CFD78BD6A7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Titre</a:t>
            </a:r>
          </a:p>
        </p:txBody>
      </p:sp>
      <p:sp>
        <p:nvSpPr>
          <p:cNvPr id="20" name="Espace réservé du pied de page 4">
            <a:extLst>
              <a:ext uri="{FF2B5EF4-FFF2-40B4-BE49-F238E27FC236}">
                <a16:creationId xmlns:a16="http://schemas.microsoft.com/office/drawing/2014/main" id="{99BFD6E0-B235-DA4F-9D70-E9444B53C4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2868782" y="195486"/>
            <a:ext cx="5879931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750" b="1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Intitulé de la direction/service</a:t>
            </a:r>
          </a:p>
        </p:txBody>
      </p:sp>
      <p:sp>
        <p:nvSpPr>
          <p:cNvPr id="8" name="Espace réservé du texte 11">
            <a:extLst>
              <a:ext uri="{FF2B5EF4-FFF2-40B4-BE49-F238E27FC236}">
                <a16:creationId xmlns:a16="http://schemas.microsoft.com/office/drawing/2014/main" id="{0AF74C14-DE22-FE4D-B865-03FBE975D57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23850" y="1707654"/>
            <a:ext cx="8424334" cy="288032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</p:spTree>
    <p:extLst>
      <p:ext uri="{BB962C8B-B14F-4D97-AF65-F5344CB8AC3E}">
        <p14:creationId xmlns:p14="http://schemas.microsoft.com/office/powerpoint/2010/main" val="2724193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23528" y="1563638"/>
            <a:ext cx="2520000" cy="288032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9" name="Espace réservé du texte 7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312000" y="1563638"/>
            <a:ext cx="2520000" cy="2860762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0" name="Espace réservé du texte 7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6263999" y="1563638"/>
            <a:ext cx="2520000" cy="2860762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Espace réservé de la date 3">
            <a:extLst>
              <a:ext uri="{FF2B5EF4-FFF2-40B4-BE49-F238E27FC236}">
                <a16:creationId xmlns:a16="http://schemas.microsoft.com/office/drawing/2014/main" id="{15CA4CAF-6729-AB4D-9354-99C08AEAB1B8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gray">
          <a:xfrm>
            <a:off x="323850" y="4797631"/>
            <a:ext cx="1210435" cy="34586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750" b="1">
                <a:solidFill>
                  <a:schemeClr val="tx1"/>
                </a:solidFill>
              </a:defRPr>
            </a:lvl1pPr>
          </a:lstStyle>
          <a:p>
            <a:fld id="{251C71F6-E0A6-1740-B64F-38F332886BAF}" type="datetime1">
              <a:rPr lang="fr-FR" cap="all" smtClean="0"/>
              <a:pPr/>
              <a:t>15/06/2022</a:t>
            </a:fld>
            <a:endParaRPr lang="fr-FR" cap="all" dirty="0"/>
          </a:p>
        </p:txBody>
      </p:sp>
      <p:sp>
        <p:nvSpPr>
          <p:cNvPr id="25" name="Titre 18">
            <a:extLst>
              <a:ext uri="{FF2B5EF4-FFF2-40B4-BE49-F238E27FC236}">
                <a16:creationId xmlns:a16="http://schemas.microsoft.com/office/drawing/2014/main" id="{8909A550-9D66-7141-BF64-73CAD20968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3850" y="682801"/>
            <a:ext cx="8424863" cy="539991"/>
          </a:xfrm>
        </p:spPr>
        <p:txBody>
          <a:bodyPr/>
          <a:lstStyle/>
          <a:p>
            <a:r>
              <a:rPr lang="fr-FR" dirty="0"/>
              <a:t>Sommaire</a:t>
            </a:r>
          </a:p>
        </p:txBody>
      </p:sp>
      <p:sp>
        <p:nvSpPr>
          <p:cNvPr id="26" name="Espace réservé du pied de page 4">
            <a:extLst>
              <a:ext uri="{FF2B5EF4-FFF2-40B4-BE49-F238E27FC236}">
                <a16:creationId xmlns:a16="http://schemas.microsoft.com/office/drawing/2014/main" id="{745ED2D7-3CC1-3B41-AA37-64BDE1CE24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2868782" y="195486"/>
            <a:ext cx="5879931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750" b="1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Intitulé de la direction/service</a:t>
            </a:r>
          </a:p>
        </p:txBody>
      </p:sp>
    </p:spTree>
    <p:extLst>
      <p:ext uri="{BB962C8B-B14F-4D97-AF65-F5344CB8AC3E}">
        <p14:creationId xmlns:p14="http://schemas.microsoft.com/office/powerpoint/2010/main" val="2888137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onnes de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23" name="Espace réservé de la date 3">
            <a:extLst>
              <a:ext uri="{FF2B5EF4-FFF2-40B4-BE49-F238E27FC236}">
                <a16:creationId xmlns:a16="http://schemas.microsoft.com/office/drawing/2014/main" id="{15CA4CAF-6729-AB4D-9354-99C08AEAB1B8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gray">
          <a:xfrm>
            <a:off x="323850" y="4797631"/>
            <a:ext cx="1210435" cy="34586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750" b="1">
                <a:solidFill>
                  <a:schemeClr val="tx1"/>
                </a:solidFill>
              </a:defRPr>
            </a:lvl1pPr>
          </a:lstStyle>
          <a:p>
            <a:fld id="{5E6183FC-BA60-7C49-ABF3-B50982741576}" type="datetime1">
              <a:rPr lang="fr-FR" cap="all" smtClean="0"/>
              <a:pPr/>
              <a:t>15/06/2022</a:t>
            </a:fld>
            <a:endParaRPr lang="fr-FR" cap="all" dirty="0"/>
          </a:p>
        </p:txBody>
      </p:sp>
      <p:sp>
        <p:nvSpPr>
          <p:cNvPr id="26" name="Espace réservé du pied de page 4">
            <a:extLst>
              <a:ext uri="{FF2B5EF4-FFF2-40B4-BE49-F238E27FC236}">
                <a16:creationId xmlns:a16="http://schemas.microsoft.com/office/drawing/2014/main" id="{745ED2D7-3CC1-3B41-AA37-64BDE1CE24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2868782" y="195486"/>
            <a:ext cx="5879931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750" b="1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Intitulé de la direction/service</a:t>
            </a:r>
          </a:p>
        </p:txBody>
      </p:sp>
      <p:sp>
        <p:nvSpPr>
          <p:cNvPr id="11" name="Espace réservé du texte 7">
            <a:extLst>
              <a:ext uri="{FF2B5EF4-FFF2-40B4-BE49-F238E27FC236}">
                <a16:creationId xmlns:a16="http://schemas.microsoft.com/office/drawing/2014/main" id="{D4959A1A-C7DE-6748-A32B-7732F0ACFCF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323851" y="1248679"/>
            <a:ext cx="8424614" cy="242951"/>
          </a:xfrm>
        </p:spPr>
        <p:txBody>
          <a:bodyPr/>
          <a:lstStyle>
            <a:lvl1pPr marL="0" indent="95250">
              <a:spcBef>
                <a:spcPts val="400"/>
              </a:spcBef>
              <a:spcAft>
                <a:spcPts val="800"/>
              </a:spcAft>
              <a:buFont typeface="+mj-lt"/>
              <a:buNone/>
              <a:tabLst/>
              <a:defRPr sz="15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Sous-titre</a:t>
            </a:r>
          </a:p>
          <a:p>
            <a:pPr lvl="0"/>
            <a:endParaRPr lang="fr-FR" dirty="0"/>
          </a:p>
        </p:txBody>
      </p:sp>
      <p:sp>
        <p:nvSpPr>
          <p:cNvPr id="12" name="Titre 18">
            <a:extLst>
              <a:ext uri="{FF2B5EF4-FFF2-40B4-BE49-F238E27FC236}">
                <a16:creationId xmlns:a16="http://schemas.microsoft.com/office/drawing/2014/main" id="{5919F96B-C5FF-5146-9075-19E07CEBB7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3850" y="682801"/>
            <a:ext cx="8424863" cy="539991"/>
          </a:xfrm>
        </p:spPr>
        <p:txBody>
          <a:bodyPr/>
          <a:lstStyle/>
          <a:p>
            <a:r>
              <a:rPr lang="fr-FR" dirty="0"/>
              <a:t>Titre</a:t>
            </a:r>
          </a:p>
        </p:txBody>
      </p:sp>
      <p:sp>
        <p:nvSpPr>
          <p:cNvPr id="13" name="Espace réservé du texte 11">
            <a:extLst>
              <a:ext uri="{FF2B5EF4-FFF2-40B4-BE49-F238E27FC236}">
                <a16:creationId xmlns:a16="http://schemas.microsoft.com/office/drawing/2014/main" id="{AC8956DD-B832-6147-8A66-A70995085BB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323528" y="1707654"/>
            <a:ext cx="2556471" cy="288032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4" name="Espace réservé du texte 11">
            <a:extLst>
              <a:ext uri="{FF2B5EF4-FFF2-40B4-BE49-F238E27FC236}">
                <a16:creationId xmlns:a16="http://schemas.microsoft.com/office/drawing/2014/main" id="{DF66E72C-274C-AC4E-B20B-393EBD9A71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275856" y="1707654"/>
            <a:ext cx="2520000" cy="288032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5" name="Espace réservé du texte 11">
            <a:extLst>
              <a:ext uri="{FF2B5EF4-FFF2-40B4-BE49-F238E27FC236}">
                <a16:creationId xmlns:a16="http://schemas.microsoft.com/office/drawing/2014/main" id="{10D42E91-F78E-1D46-9374-4446D0F5796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6228184" y="1707654"/>
            <a:ext cx="2520000" cy="288032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</p:spTree>
    <p:extLst>
      <p:ext uri="{BB962C8B-B14F-4D97-AF65-F5344CB8AC3E}">
        <p14:creationId xmlns:p14="http://schemas.microsoft.com/office/powerpoint/2010/main" val="6913468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, sous-titre, textes 3 et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23528" y="1707654"/>
            <a:ext cx="2520000" cy="288032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7" name="Espace réservé de la date 3">
            <a:extLst>
              <a:ext uri="{FF2B5EF4-FFF2-40B4-BE49-F238E27FC236}">
                <a16:creationId xmlns:a16="http://schemas.microsoft.com/office/drawing/2014/main" id="{CEFA8BB7-D3E4-254A-BB0E-3D1C8C64E198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gray">
          <a:xfrm>
            <a:off x="323850" y="4797631"/>
            <a:ext cx="1210435" cy="34586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750" b="1">
                <a:solidFill>
                  <a:schemeClr val="tx1"/>
                </a:solidFill>
              </a:defRPr>
            </a:lvl1pPr>
          </a:lstStyle>
          <a:p>
            <a:fld id="{0597CDB5-73DC-8641-8CC1-FAD9379FD627}" type="datetime1">
              <a:rPr lang="fr-FR" cap="all" smtClean="0"/>
              <a:pPr/>
              <a:t>15/06/2022</a:t>
            </a:fld>
            <a:endParaRPr lang="fr-FR" cap="all" dirty="0"/>
          </a:p>
        </p:txBody>
      </p:sp>
      <p:sp>
        <p:nvSpPr>
          <p:cNvPr id="18" name="Espace réservé du texte 7">
            <a:extLst>
              <a:ext uri="{FF2B5EF4-FFF2-40B4-BE49-F238E27FC236}">
                <a16:creationId xmlns:a16="http://schemas.microsoft.com/office/drawing/2014/main" id="{35840C24-F178-C44C-B5A1-3EB8F3EF4B9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23851" y="1248679"/>
            <a:ext cx="8424614" cy="242951"/>
          </a:xfrm>
        </p:spPr>
        <p:txBody>
          <a:bodyPr/>
          <a:lstStyle>
            <a:lvl1pPr marL="0" indent="95250">
              <a:spcBef>
                <a:spcPts val="400"/>
              </a:spcBef>
              <a:spcAft>
                <a:spcPts val="800"/>
              </a:spcAft>
              <a:buFont typeface="+mj-lt"/>
              <a:buNone/>
              <a:tabLst/>
              <a:defRPr sz="15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Sous-titre</a:t>
            </a:r>
          </a:p>
          <a:p>
            <a:pPr lvl="0"/>
            <a:endParaRPr lang="fr-FR" dirty="0"/>
          </a:p>
        </p:txBody>
      </p:sp>
      <p:sp>
        <p:nvSpPr>
          <p:cNvPr id="19" name="Titre 18">
            <a:extLst>
              <a:ext uri="{FF2B5EF4-FFF2-40B4-BE49-F238E27FC236}">
                <a16:creationId xmlns:a16="http://schemas.microsoft.com/office/drawing/2014/main" id="{0271A58A-1CC5-D145-89AA-12537E5CE3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3850" y="682801"/>
            <a:ext cx="8424863" cy="539991"/>
          </a:xfrm>
        </p:spPr>
        <p:txBody>
          <a:bodyPr/>
          <a:lstStyle/>
          <a:p>
            <a:r>
              <a:rPr lang="fr-FR" dirty="0"/>
              <a:t>Titre</a:t>
            </a:r>
          </a:p>
        </p:txBody>
      </p:sp>
      <p:sp>
        <p:nvSpPr>
          <p:cNvPr id="20" name="Espace réservé du pied de page 4">
            <a:extLst>
              <a:ext uri="{FF2B5EF4-FFF2-40B4-BE49-F238E27FC236}">
                <a16:creationId xmlns:a16="http://schemas.microsoft.com/office/drawing/2014/main" id="{D46074BB-6BF7-8249-9377-D0271B2AEC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2868782" y="195486"/>
            <a:ext cx="5879931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750" b="1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Intitulé de la direction/service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7004A35F-FCE5-0248-9AD4-C4E7502EF16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131840" y="1707654"/>
            <a:ext cx="5616624" cy="2880320"/>
          </a:xfrm>
        </p:spPr>
        <p:txBody>
          <a:bodyPr/>
          <a:lstStyle/>
          <a:p>
            <a:r>
              <a:rPr lang="fr-FR"/>
              <a:t>Cliquez sur l'icône pour ajouter une image</a:t>
            </a:r>
          </a:p>
        </p:txBody>
      </p:sp>
    </p:spTree>
    <p:extLst>
      <p:ext uri="{BB962C8B-B14F-4D97-AF65-F5344CB8AC3E}">
        <p14:creationId xmlns:p14="http://schemas.microsoft.com/office/powerpoint/2010/main" val="20771856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re, sous-titre, textes 3, et graphiqu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6228184" y="1707654"/>
            <a:ext cx="2520000" cy="288032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7" name="Espace réservé de la date 3">
            <a:extLst>
              <a:ext uri="{FF2B5EF4-FFF2-40B4-BE49-F238E27FC236}">
                <a16:creationId xmlns:a16="http://schemas.microsoft.com/office/drawing/2014/main" id="{CEFA8BB7-D3E4-254A-BB0E-3D1C8C64E198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gray">
          <a:xfrm>
            <a:off x="323850" y="4797631"/>
            <a:ext cx="1210435" cy="34586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750" b="1">
                <a:solidFill>
                  <a:schemeClr val="tx1"/>
                </a:solidFill>
              </a:defRPr>
            </a:lvl1pPr>
          </a:lstStyle>
          <a:p>
            <a:fld id="{8E1290DD-BE4D-794B-919C-D565D1B9C67D}" type="datetime1">
              <a:rPr lang="fr-FR" cap="all" smtClean="0"/>
              <a:pPr/>
              <a:t>15/06/2022</a:t>
            </a:fld>
            <a:endParaRPr lang="fr-FR" cap="all" dirty="0"/>
          </a:p>
        </p:txBody>
      </p:sp>
      <p:sp>
        <p:nvSpPr>
          <p:cNvPr id="18" name="Espace réservé du texte 7">
            <a:extLst>
              <a:ext uri="{FF2B5EF4-FFF2-40B4-BE49-F238E27FC236}">
                <a16:creationId xmlns:a16="http://schemas.microsoft.com/office/drawing/2014/main" id="{35840C24-F178-C44C-B5A1-3EB8F3EF4B9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23851" y="1248679"/>
            <a:ext cx="8424614" cy="242951"/>
          </a:xfrm>
        </p:spPr>
        <p:txBody>
          <a:bodyPr/>
          <a:lstStyle>
            <a:lvl1pPr marL="0" indent="95250">
              <a:spcBef>
                <a:spcPts val="400"/>
              </a:spcBef>
              <a:spcAft>
                <a:spcPts val="800"/>
              </a:spcAft>
              <a:buFont typeface="+mj-lt"/>
              <a:buNone/>
              <a:tabLst/>
              <a:defRPr sz="15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Sous-titre</a:t>
            </a:r>
          </a:p>
          <a:p>
            <a:pPr lvl="0"/>
            <a:endParaRPr lang="fr-FR" dirty="0"/>
          </a:p>
        </p:txBody>
      </p:sp>
      <p:sp>
        <p:nvSpPr>
          <p:cNvPr id="19" name="Titre 18">
            <a:extLst>
              <a:ext uri="{FF2B5EF4-FFF2-40B4-BE49-F238E27FC236}">
                <a16:creationId xmlns:a16="http://schemas.microsoft.com/office/drawing/2014/main" id="{0271A58A-1CC5-D145-89AA-12537E5CE3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3850" y="682801"/>
            <a:ext cx="8424863" cy="539991"/>
          </a:xfrm>
        </p:spPr>
        <p:txBody>
          <a:bodyPr/>
          <a:lstStyle/>
          <a:p>
            <a:r>
              <a:rPr lang="fr-FR" dirty="0"/>
              <a:t>Titre</a:t>
            </a:r>
          </a:p>
        </p:txBody>
      </p:sp>
      <p:sp>
        <p:nvSpPr>
          <p:cNvPr id="20" name="Espace réservé du pied de page 4">
            <a:extLst>
              <a:ext uri="{FF2B5EF4-FFF2-40B4-BE49-F238E27FC236}">
                <a16:creationId xmlns:a16="http://schemas.microsoft.com/office/drawing/2014/main" id="{D46074BB-6BF7-8249-9377-D0271B2AEC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2868782" y="195486"/>
            <a:ext cx="5879931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750" b="1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Intitulé de la direction/service</a:t>
            </a:r>
          </a:p>
        </p:txBody>
      </p:sp>
      <p:sp>
        <p:nvSpPr>
          <p:cNvPr id="3" name="Espace réservé du graphique 2">
            <a:extLst>
              <a:ext uri="{FF2B5EF4-FFF2-40B4-BE49-F238E27FC236}">
                <a16:creationId xmlns:a16="http://schemas.microsoft.com/office/drawing/2014/main" id="{66D3B633-BB7B-4941-BF9B-161C5342E3AA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323528" y="1707654"/>
            <a:ext cx="5761038" cy="2879725"/>
          </a:xfrm>
        </p:spPr>
        <p:txBody>
          <a:bodyPr/>
          <a:lstStyle/>
          <a:p>
            <a:r>
              <a:rPr lang="fr-FR"/>
              <a:t>Cliquez sur l'icône pour ajouter un graphique</a:t>
            </a:r>
          </a:p>
        </p:txBody>
      </p:sp>
    </p:spTree>
    <p:extLst>
      <p:ext uri="{BB962C8B-B14F-4D97-AF65-F5344CB8AC3E}">
        <p14:creationId xmlns:p14="http://schemas.microsoft.com/office/powerpoint/2010/main" val="2044116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829DF172-12F0-D244-8F51-E16DC05073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252000" y="252000"/>
            <a:ext cx="1440000" cy="1440000"/>
          </a:xfrm>
          <a:prstGeom prst="rect">
            <a:avLst/>
          </a:prstGeom>
        </p:spPr>
      </p:pic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23850" y="2139702"/>
            <a:ext cx="8424000" cy="2293224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3250" b="1" cap="all" baseline="0"/>
            </a:lvl1pPr>
            <a:lvl2pPr marL="92075" indent="0">
              <a:spcBef>
                <a:spcPts val="500"/>
              </a:spcBef>
              <a:spcAft>
                <a:spcPts val="0"/>
              </a:spcAft>
              <a:buNone/>
              <a:tabLst/>
              <a:defRPr sz="185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cxnSp>
        <p:nvCxnSpPr>
          <p:cNvPr id="12" name="Connecteur droit 11"/>
          <p:cNvCxnSpPr>
            <a:cxnSpLocks/>
          </p:cNvCxnSpPr>
          <p:nvPr/>
        </p:nvCxnSpPr>
        <p:spPr bwMode="gray">
          <a:xfrm>
            <a:off x="323850" y="4784400"/>
            <a:ext cx="8424614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Espace réservé de la date 3">
            <a:extLst>
              <a:ext uri="{FF2B5EF4-FFF2-40B4-BE49-F238E27FC236}">
                <a16:creationId xmlns:a16="http://schemas.microsoft.com/office/drawing/2014/main" id="{C192E6B1-2CEB-FB47-B10B-D25D43DF8D96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gray">
          <a:xfrm>
            <a:off x="323850" y="4797631"/>
            <a:ext cx="1210435" cy="34586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750" b="1">
                <a:solidFill>
                  <a:schemeClr val="tx1"/>
                </a:solidFill>
              </a:defRPr>
            </a:lvl1pPr>
          </a:lstStyle>
          <a:p>
            <a:fld id="{D7698221-35EF-134F-B87A-568DECC70F29}" type="datetime1">
              <a:rPr lang="fr-FR" cap="all" smtClean="0"/>
              <a:pPr/>
              <a:t>15/06/2022</a:t>
            </a:fld>
            <a:endParaRPr lang="fr-FR" cap="all" dirty="0"/>
          </a:p>
        </p:txBody>
      </p:sp>
      <p:sp>
        <p:nvSpPr>
          <p:cNvPr id="14" name="Espace réservé du numéro de diapositive 5">
            <a:extLst>
              <a:ext uri="{FF2B5EF4-FFF2-40B4-BE49-F238E27FC236}">
                <a16:creationId xmlns:a16="http://schemas.microsoft.com/office/drawing/2014/main" id="{0593ECE3-ACEF-7441-BABB-08F519CCE7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7398713" y="4783500"/>
            <a:ext cx="13500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750" b="1">
                <a:solidFill>
                  <a:schemeClr val="tx1"/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6" name="Espace réservé du pied de page 4">
            <a:extLst>
              <a:ext uri="{FF2B5EF4-FFF2-40B4-BE49-F238E27FC236}">
                <a16:creationId xmlns:a16="http://schemas.microsoft.com/office/drawing/2014/main" id="{4D728EC0-9FC5-AB4E-B907-86A468EF1E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4067944" y="195486"/>
            <a:ext cx="4680769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750" b="1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Intitulé de la direction/service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0B5534E2-19C3-C848-AD92-C2BA62CED42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2057384" y="345525"/>
            <a:ext cx="2010558" cy="1158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81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738000"/>
            <a:ext cx="9144000" cy="4443958"/>
          </a:xfrm>
          <a:solidFill>
            <a:schemeClr val="tx2"/>
          </a:solidFill>
        </p:spPr>
        <p:txBody>
          <a:bodyPr tIns="1080000" anchor="ctr" anchorCtr="0"/>
          <a:lstStyle>
            <a:lvl1pPr algn="ctr"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Sélectionner l’icône pour insérer une image, </a:t>
            </a:r>
            <a:br>
              <a:rPr lang="fr-FR" dirty="0"/>
            </a:br>
            <a:r>
              <a:rPr lang="fr-FR" dirty="0"/>
              <a:t>puis disposer l’image en arrière plan </a:t>
            </a:r>
            <a:br>
              <a:rPr lang="fr-FR" dirty="0"/>
            </a:br>
            <a:r>
              <a:rPr lang="fr-FR" dirty="0"/>
              <a:t>(Sélectionner l’image avec le bouton droit de la souris / </a:t>
            </a:r>
            <a:br>
              <a:rPr lang="fr-FR" dirty="0"/>
            </a:br>
            <a:r>
              <a:rPr lang="fr-FR" dirty="0"/>
              <a:t>Mettre à l’arrière plan)</a:t>
            </a:r>
          </a:p>
        </p:txBody>
      </p:sp>
      <p:sp>
        <p:nvSpPr>
          <p:cNvPr id="7" name="Espace réservé de la date 3">
            <a:extLst>
              <a:ext uri="{FF2B5EF4-FFF2-40B4-BE49-F238E27FC236}">
                <a16:creationId xmlns:a16="http://schemas.microsoft.com/office/drawing/2014/main" id="{02A90153-98CB-E943-A611-AD9242F15601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gray">
          <a:xfrm>
            <a:off x="364285" y="4797631"/>
            <a:ext cx="1170000" cy="34586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750" b="1">
                <a:solidFill>
                  <a:schemeClr val="bg1"/>
                </a:solidFill>
              </a:defRPr>
            </a:lvl1pPr>
          </a:lstStyle>
          <a:p>
            <a:fld id="{5F7325A3-5315-1B4B-A0D9-112471EB5837}" type="datetime1">
              <a:rPr lang="fr-FR" cap="all" smtClean="0"/>
              <a:pPr/>
              <a:t>15/06/2022</a:t>
            </a:fld>
            <a:endParaRPr lang="fr-FR" cap="all" dirty="0"/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738000"/>
            <a:ext cx="8424000" cy="4046400"/>
          </a:xfrm>
          <a:custGeom>
            <a:avLst/>
            <a:gdLst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424000" h="4046400" stroke="0" extrusionOk="0">
                <a:moveTo>
                  <a:pt x="8424000" y="4046400"/>
                </a:moveTo>
                <a:lnTo>
                  <a:pt x="0" y="4046360"/>
                </a:lnTo>
                <a:lnTo>
                  <a:pt x="0" y="40"/>
                </a:lnTo>
                <a:cubicBezTo>
                  <a:pt x="0" y="18"/>
                  <a:pt x="3771553" y="0"/>
                  <a:pt x="8424000" y="0"/>
                </a:cubicBezTo>
                <a:lnTo>
                  <a:pt x="8424000" y="4046400"/>
                </a:lnTo>
                <a:close/>
              </a:path>
              <a:path w="8424000" h="4046400" fill="none">
                <a:moveTo>
                  <a:pt x="8424000" y="4046400"/>
                </a:moveTo>
                <a:lnTo>
                  <a:pt x="0" y="4046360"/>
                </a:lnTo>
              </a:path>
            </a:pathLst>
          </a:custGeom>
          <a:ln w="10160">
            <a:solidFill>
              <a:schemeClr val="bg1"/>
            </a:solidFill>
          </a:ln>
        </p:spPr>
        <p:txBody>
          <a:bodyPr lIns="0" bIns="360000" anchor="ctr" anchorCtr="0"/>
          <a:lstStyle>
            <a:lvl1pPr marL="396000" indent="-396000">
              <a:buFont typeface="+mj-lt"/>
              <a:buAutoNum type="arabicPeriod"/>
              <a:defRPr sz="325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10" name="Espace réservé du numéro de diapositive 5">
            <a:extLst>
              <a:ext uri="{FF2B5EF4-FFF2-40B4-BE49-F238E27FC236}">
                <a16:creationId xmlns:a16="http://schemas.microsoft.com/office/drawing/2014/main" id="{BE3965BE-3A81-1248-821F-39E8294A18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7398713" y="4783500"/>
            <a:ext cx="13500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750" b="1">
                <a:solidFill>
                  <a:schemeClr val="bg1"/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1" name="Espace réservé du pied de page 4">
            <a:extLst>
              <a:ext uri="{FF2B5EF4-FFF2-40B4-BE49-F238E27FC236}">
                <a16:creationId xmlns:a16="http://schemas.microsoft.com/office/drawing/2014/main" id="{DCBACC69-485F-9F49-A64D-9385F9776E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2868782" y="195486"/>
            <a:ext cx="5879931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750" b="1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Intitulé de la direction/service</a:t>
            </a:r>
          </a:p>
        </p:txBody>
      </p:sp>
    </p:spTree>
    <p:extLst>
      <p:ext uri="{BB962C8B-B14F-4D97-AF65-F5344CB8AC3E}">
        <p14:creationId xmlns:p14="http://schemas.microsoft.com/office/powerpoint/2010/main" val="10765460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0" y="4963500"/>
            <a:ext cx="180000" cy="18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4EA19884-7A29-DC4E-9311-A62E54788E52}" type="datetime1">
              <a:rPr lang="fr-FR" smtClean="0"/>
              <a:t>15/06/2022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gray">
          <a:xfrm>
            <a:off x="720000" y="4371949"/>
            <a:ext cx="3240000" cy="447947"/>
          </a:xfrm>
        </p:spPr>
        <p:txBody>
          <a:bodyPr anchor="ctr" anchorCtr="0"/>
          <a:lstStyle>
            <a:lvl1pPr algn="l">
              <a:defRPr sz="1150"/>
            </a:lvl1pPr>
          </a:lstStyle>
          <a:p>
            <a:r>
              <a:rPr lang="fr-FR" dirty="0"/>
              <a:t>Intitulé de la direction/service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0" y="496350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10C140CD-8AED-46FF-A9A2-77308F3F39AE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18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53DF2B5-DDEC-9F4F-AC71-1D361A99EA7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6228184" y="535712"/>
            <a:ext cx="2195814" cy="1265384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AA456506-B875-0447-AE4C-DB900904651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540000" y="360000"/>
            <a:ext cx="2700000" cy="27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4075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gray">
          <a:xfrm>
            <a:off x="323850" y="1707654"/>
            <a:ext cx="8424863" cy="295232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r-FR" noProof="0" dirty="0"/>
              <a:t>Texte de niveau 1</a:t>
            </a:r>
          </a:p>
          <a:p>
            <a:pPr lvl="1"/>
            <a:r>
              <a:rPr lang="fr-FR" noProof="0" dirty="0"/>
              <a:t>Texte de niveau 2</a:t>
            </a:r>
          </a:p>
          <a:p>
            <a:pPr lvl="2"/>
            <a:r>
              <a:rPr lang="fr-FR" noProof="0" dirty="0"/>
              <a:t>Texte de niveau 3</a:t>
            </a:r>
          </a:p>
          <a:p>
            <a:pPr lvl="3"/>
            <a:r>
              <a:rPr lang="fr-FR" noProof="0" dirty="0"/>
              <a:t>Texte de niveau 4</a:t>
            </a:r>
          </a:p>
          <a:p>
            <a:pPr lvl="4"/>
            <a:r>
              <a:rPr lang="fr-FR" noProof="0" dirty="0"/>
              <a:t>Texte de niveau 5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 bwMode="gray">
          <a:xfrm>
            <a:off x="2868782" y="195486"/>
            <a:ext cx="5879931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750" b="1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Intitulé de la direction/service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7398713" y="4783500"/>
            <a:ext cx="13500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750" b="1">
                <a:solidFill>
                  <a:schemeClr val="tx1"/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cxnSp>
        <p:nvCxnSpPr>
          <p:cNvPr id="10" name="Connecteur droit 9"/>
          <p:cNvCxnSpPr>
            <a:cxnSpLocks/>
          </p:cNvCxnSpPr>
          <p:nvPr/>
        </p:nvCxnSpPr>
        <p:spPr bwMode="gray">
          <a:xfrm>
            <a:off x="323850" y="4784400"/>
            <a:ext cx="8424614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Espace réservé du titre 11">
            <a:extLst>
              <a:ext uri="{FF2B5EF4-FFF2-40B4-BE49-F238E27FC236}">
                <a16:creationId xmlns:a16="http://schemas.microsoft.com/office/drawing/2014/main" id="{59FB2B3E-557E-DB42-9DB7-D6A72FD3AB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682801"/>
            <a:ext cx="8424863" cy="5399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Titre </a:t>
            </a:r>
          </a:p>
        </p:txBody>
      </p:sp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170561-5F7A-B046-81BE-E60E60355D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15703" y="4783500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 b="1">
                <a:solidFill>
                  <a:schemeClr val="tx1"/>
                </a:solidFill>
              </a:defRPr>
            </a:lvl1pPr>
          </a:lstStyle>
          <a:p>
            <a:fld id="{B858D49A-5A7A-574D-A0ED-52B5C1EFA876}" type="datetime1">
              <a:rPr lang="fr-FR" cap="all" smtClean="0"/>
              <a:pPr/>
              <a:t>15/06/2022</a:t>
            </a:fld>
            <a:endParaRPr lang="fr-FR" cap="all" dirty="0"/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E071FEB6-0E77-DD46-9DA0-C52EF51FC7F3}"/>
              </a:ext>
            </a:extLst>
          </p:cNvPr>
          <p:cNvCxnSpPr/>
          <p:nvPr/>
        </p:nvCxnSpPr>
        <p:spPr bwMode="gray">
          <a:xfrm>
            <a:off x="360000" y="4784400"/>
            <a:ext cx="8424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 13">
            <a:extLst>
              <a:ext uri="{FF2B5EF4-FFF2-40B4-BE49-F238E27FC236}">
                <a16:creationId xmlns:a16="http://schemas.microsoft.com/office/drawing/2014/main" id="{5C7551C4-641A-D343-AA7E-79AE4711BF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172876" y="185142"/>
            <a:ext cx="606856" cy="349713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4921EE98-A0EA-AE49-A902-478042AA6CF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288000" y="108000"/>
            <a:ext cx="5400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928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</p:sldLayoutIdLst>
  <p:hf hdr="0"/>
  <p:txStyles>
    <p:titleStyle>
      <a:lvl1pPr marL="14288" indent="0" algn="l" defTabSz="914400" rtl="0" eaLnBrk="1" latinLnBrk="0" hangingPunct="1">
        <a:lnSpc>
          <a:spcPct val="90000"/>
        </a:lnSpc>
        <a:spcBef>
          <a:spcPct val="0"/>
        </a:spcBef>
        <a:buNone/>
        <a:tabLst/>
        <a:defRPr sz="25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2075" indent="0" algn="l" defTabSz="914400" rtl="0" eaLnBrk="1" latinLnBrk="0" hangingPunct="1">
        <a:lnSpc>
          <a:spcPct val="100000"/>
        </a:lnSpc>
        <a:spcBef>
          <a:spcPts val="0"/>
        </a:spcBef>
        <a:spcAft>
          <a:spcPts val="500"/>
        </a:spcAft>
        <a:buFont typeface="Arial" pitchFamily="34" charset="0"/>
        <a:buNone/>
        <a:tabLst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351450" indent="-17145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531450" indent="-17145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Wingdings" pitchFamily="2" charset="2"/>
        <a:buChar char="§"/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711450" indent="-17145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anose="020B0604020202020204" pitchFamily="34" charset="0"/>
        <a:buChar char="•"/>
        <a:defRPr sz="800" kern="1200">
          <a:solidFill>
            <a:schemeClr val="tx1"/>
          </a:solidFill>
          <a:latin typeface="+mn-lt"/>
          <a:ea typeface="+mn-ea"/>
          <a:cs typeface="+mn-cs"/>
        </a:defRPr>
      </a:lvl4pPr>
      <a:lvl5pPr marL="927450" indent="-17145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Wingdings" pitchFamily="2" charset="2"/>
        <a:buChar char="§"/>
        <a:defRPr sz="7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indent="0" algn="l" defTabSz="914400" rtl="0" eaLnBrk="1" latinLnBrk="0" hangingPunct="1">
        <a:spcBef>
          <a:spcPct val="20000"/>
        </a:spcBef>
        <a:buFont typeface="Arial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0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11" Type="http://schemas.openxmlformats.org/officeDocument/2006/relationships/image" Target="../media/image9.jpg"/><Relationship Id="rId5" Type="http://schemas.openxmlformats.org/officeDocument/2006/relationships/diagramColors" Target="../diagrams/colors1.xml"/><Relationship Id="rId10" Type="http://schemas.openxmlformats.org/officeDocument/2006/relationships/image" Target="../media/image8.jp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7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solidarites-sante.gouv.fr/prevention-en-sante/preserver-sa-sante/le-programme-national-nutrition-sante/article/les-departements-actifs-du-pnns" TargetMode="External"/><Relationship Id="rId7" Type="http://schemas.openxmlformats.org/officeDocument/2006/relationships/image" Target="../media/image12.png"/><Relationship Id="rId2" Type="http://schemas.openxmlformats.org/officeDocument/2006/relationships/hyperlink" Target="https://solidarites-sante.gouv.fr/prevention-en-sante/preserver-sa-sante/le-programme-national-nutrition-sante/article/les-villes-actives-du-pnns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JPG"/><Relationship Id="rId4" Type="http://schemas.openxmlformats.org/officeDocument/2006/relationships/hyperlink" Target="https://agriculture.gouv.fr/programme-national-pour-lalimentation-2019-2023-territoires-en-action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23D62-17A8-6547-AF6B-323A348324DB}" type="datetime1">
              <a:rPr lang="fr-FR" smtClean="0"/>
              <a:t>15/06/2022</a:t>
            </a:fld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720000" y="4644083"/>
            <a:ext cx="3240000" cy="447947"/>
          </a:xfrm>
        </p:spPr>
        <p:txBody>
          <a:bodyPr/>
          <a:lstStyle/>
          <a:p>
            <a:r>
              <a:rPr lang="fr-FR" dirty="0"/>
              <a:t>Direction de la santé publique</a:t>
            </a: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140CD-8AED-46FF-A9A2-77308F3F39AE}" type="slidenum">
              <a:rPr lang="fr-FR" smtClean="0"/>
              <a:pPr/>
              <a:t>1</a:t>
            </a:fld>
            <a:endParaRPr lang="fr-FR" dirty="0"/>
          </a:p>
        </p:txBody>
      </p:sp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" name="Rectangle 1"/>
          <p:cNvSpPr/>
          <p:nvPr/>
        </p:nvSpPr>
        <p:spPr>
          <a:xfrm>
            <a:off x="1907704" y="2571750"/>
            <a:ext cx="5621170" cy="1200329"/>
          </a:xfrm>
          <a:prstGeom prst="rect">
            <a:avLst/>
          </a:prstGeom>
          <a:solidFill>
            <a:srgbClr val="07387E"/>
          </a:solidFill>
        </p:spPr>
        <p:txBody>
          <a:bodyPr wrap="square">
            <a:spAutoFit/>
          </a:bodyPr>
          <a:lstStyle/>
          <a:p>
            <a:pPr algn="ctr"/>
            <a:r>
              <a:rPr lang="fr-FR" sz="3600" b="1" dirty="0">
                <a:solidFill>
                  <a:srgbClr val="7DBD00"/>
                </a:solidFill>
              </a:rPr>
              <a:t>Appel à projet </a:t>
            </a:r>
          </a:p>
          <a:p>
            <a:pPr algn="ctr"/>
            <a:r>
              <a:rPr lang="fr-FR" sz="3600" b="1" dirty="0">
                <a:solidFill>
                  <a:srgbClr val="7DBD00"/>
                </a:solidFill>
              </a:rPr>
              <a:t>« Alimentation – Santé »</a:t>
            </a:r>
          </a:p>
        </p:txBody>
      </p:sp>
      <p:sp>
        <p:nvSpPr>
          <p:cNvPr id="4" name="Dodécagone 3"/>
          <p:cNvSpPr/>
          <p:nvPr/>
        </p:nvSpPr>
        <p:spPr>
          <a:xfrm>
            <a:off x="6948264" y="2427734"/>
            <a:ext cx="1080120" cy="432048"/>
          </a:xfrm>
          <a:prstGeom prst="dodecagon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2022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6176" y="3762754"/>
            <a:ext cx="2664296" cy="1362254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0000" y="4631799"/>
            <a:ext cx="1452482" cy="472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296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E4F9C7A-68E5-0042-9946-4669E134DC3E}" type="datetime1">
              <a:rPr lang="fr-FR" cap="all" smtClean="0"/>
              <a:t>15/06/2022</a:t>
            </a:fld>
            <a:endParaRPr lang="fr-FR" cap="all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7524328" y="123478"/>
            <a:ext cx="1415186" cy="360000"/>
          </a:xfrm>
        </p:spPr>
        <p:txBody>
          <a:bodyPr/>
          <a:lstStyle/>
          <a:p>
            <a:r>
              <a:rPr lang="fr-FR" dirty="0"/>
              <a:t>Direction de la Santé Publique</a:t>
            </a:r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Evolution des partenariats</a:t>
            </a:r>
          </a:p>
        </p:txBody>
      </p:sp>
      <p:graphicFrame>
        <p:nvGraphicFramePr>
          <p:cNvPr id="9" name="Diagramme 8"/>
          <p:cNvGraphicFramePr/>
          <p:nvPr>
            <p:extLst>
              <p:ext uri="{D42A27DB-BD31-4B8C-83A1-F6EECF244321}">
                <p14:modId xmlns:p14="http://schemas.microsoft.com/office/powerpoint/2010/main" val="2127982951"/>
              </p:ext>
            </p:extLst>
          </p:nvPr>
        </p:nvGraphicFramePr>
        <p:xfrm>
          <a:off x="1524000" y="53975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2" name="Imag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03648" y="1422115"/>
            <a:ext cx="1914481" cy="664559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67944" y="3003798"/>
            <a:ext cx="803784" cy="410974"/>
          </a:xfrm>
          <a:prstGeom prst="rect">
            <a:avLst/>
          </a:prstGeom>
        </p:spPr>
      </p:pic>
      <p:sp>
        <p:nvSpPr>
          <p:cNvPr id="14" name="Rectangle à coins arrondis 13"/>
          <p:cNvSpPr/>
          <p:nvPr/>
        </p:nvSpPr>
        <p:spPr>
          <a:xfrm>
            <a:off x="323850" y="3075806"/>
            <a:ext cx="3168030" cy="15985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dirty="0"/>
              <a:t>Programme National pour l’Alimentation (ministère de l’agriculture)</a:t>
            </a:r>
          </a:p>
          <a:p>
            <a:pPr algn="ctr"/>
            <a:endParaRPr lang="fr-FR" sz="1000" dirty="0"/>
          </a:p>
          <a:p>
            <a:pPr algn="ctr"/>
            <a:r>
              <a:rPr lang="fr-FR" sz="1000" dirty="0"/>
              <a:t>Programme National Nutrition Santé (ministère des solidarités et de la santé)</a:t>
            </a:r>
          </a:p>
          <a:p>
            <a:pPr algn="ctr"/>
            <a:endParaRPr lang="fr-FR" sz="1000" dirty="0"/>
          </a:p>
          <a:p>
            <a:pPr algn="ctr"/>
            <a:endParaRPr lang="fr-FR" sz="1000" b="1" dirty="0"/>
          </a:p>
          <a:p>
            <a:pPr algn="ctr"/>
            <a:r>
              <a:rPr lang="fr-FR" sz="1000" b="1" dirty="0"/>
              <a:t>Programme National Alimentation Nutrition</a:t>
            </a:r>
          </a:p>
        </p:txBody>
      </p:sp>
      <p:sp>
        <p:nvSpPr>
          <p:cNvPr id="15" name="Flèche vers le bas 14"/>
          <p:cNvSpPr/>
          <p:nvPr/>
        </p:nvSpPr>
        <p:spPr>
          <a:xfrm>
            <a:off x="1619672" y="4083918"/>
            <a:ext cx="522250" cy="216024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6" name="Image 7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36096" y="1448735"/>
            <a:ext cx="1914481" cy="664559"/>
          </a:xfrm>
          <a:prstGeom prst="rect">
            <a:avLst/>
          </a:prstGeom>
        </p:spPr>
      </p:pic>
      <p:pic>
        <p:nvPicPr>
          <p:cNvPr id="77" name="Image 7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80112" y="3028581"/>
            <a:ext cx="1510625" cy="772381"/>
          </a:xfrm>
          <a:prstGeom prst="rect">
            <a:avLst/>
          </a:prstGeom>
        </p:spPr>
      </p:pic>
      <p:sp>
        <p:nvSpPr>
          <p:cNvPr id="78" name="Espace réservé du texte 4"/>
          <p:cNvSpPr>
            <a:spLocks noGrp="1"/>
          </p:cNvSpPr>
          <p:nvPr>
            <p:ph type="body" sz="quarter" idx="4294967295"/>
          </p:nvPr>
        </p:nvSpPr>
        <p:spPr>
          <a:xfrm>
            <a:off x="3612232" y="3761382"/>
            <a:ext cx="4428023" cy="842368"/>
          </a:xfrm>
          <a:prstGeom prst="rect">
            <a:avLst/>
          </a:prstGeom>
          <a:ln w="34925" cmpd="sng">
            <a:solidFill>
              <a:schemeClr val="accent1">
                <a:lumMod val="50000"/>
                <a:lumOff val="50000"/>
              </a:schemeClr>
            </a:solidFill>
          </a:ln>
        </p:spPr>
        <p:txBody>
          <a:bodyPr/>
          <a:lstStyle/>
          <a:p>
            <a:r>
              <a:rPr lang="fr-FR" sz="1000" dirty="0"/>
              <a:t>Services CDC : </a:t>
            </a:r>
          </a:p>
          <a:p>
            <a:pPr marL="377825" indent="-285750">
              <a:buFont typeface="Arial" panose="020B0604020202020204" pitchFamily="34" charset="0"/>
              <a:buChar char="•"/>
            </a:pPr>
            <a:r>
              <a:rPr lang="fr-FR" sz="1000" dirty="0"/>
              <a:t>Direction de la Promotion de la Santé et de la Prévention Sanitaire</a:t>
            </a:r>
          </a:p>
          <a:p>
            <a:pPr marL="377825" indent="-285750">
              <a:buFont typeface="Arial" panose="020B0604020202020204" pitchFamily="34" charset="0"/>
              <a:buChar char="•"/>
            </a:pPr>
            <a:r>
              <a:rPr lang="fr-FR" sz="1000" dirty="0"/>
              <a:t>Direction de l’action sociale de proximité</a:t>
            </a:r>
          </a:p>
        </p:txBody>
      </p:sp>
      <p:pic>
        <p:nvPicPr>
          <p:cNvPr id="16" name="Image 1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6218" y="2878690"/>
            <a:ext cx="1267782" cy="845188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0188" y="1945166"/>
            <a:ext cx="1273811" cy="955358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0189" y="987574"/>
            <a:ext cx="1279707" cy="959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093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  <p:bldP spid="14" grpId="0" animBg="1"/>
      <p:bldP spid="15" grpId="0" animBg="1"/>
      <p:bldP spid="78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3</a:t>
            </a:fld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>
                <a:solidFill>
                  <a:srgbClr val="0070C0"/>
                </a:solidFill>
              </a:rPr>
              <a:t>Enfants et jeunes : </a:t>
            </a:r>
          </a:p>
          <a:p>
            <a:pPr marL="0" indent="0" algn="ctr">
              <a:buNone/>
            </a:pPr>
            <a:r>
              <a:rPr lang="fr-FR" b="0" dirty="0"/>
              <a:t>= Avenir : sensibiliser, informer </a:t>
            </a:r>
          </a:p>
          <a:p>
            <a:pPr marL="285750" indent="-285750" algn="ctr">
              <a:buFont typeface="Symbol" panose="05050102010706020507" pitchFamily="18" charset="2"/>
              <a:buChar char="Þ"/>
            </a:pPr>
            <a:r>
              <a:rPr lang="fr-FR" b="0" dirty="0"/>
              <a:t>prendre conscience des conséquences de leurs </a:t>
            </a:r>
            <a:r>
              <a:rPr lang="fr-FR" b="0" dirty="0">
                <a:solidFill>
                  <a:srgbClr val="C00000"/>
                </a:solidFill>
              </a:rPr>
              <a:t>choix</a:t>
            </a:r>
            <a:r>
              <a:rPr lang="fr-FR" b="0" dirty="0"/>
              <a:t> et des </a:t>
            </a:r>
            <a:r>
              <a:rPr lang="fr-FR" b="0" dirty="0">
                <a:solidFill>
                  <a:srgbClr val="5E9A20"/>
                </a:solidFill>
              </a:rPr>
              <a:t>relations</a:t>
            </a:r>
            <a:r>
              <a:rPr lang="fr-FR" b="0" dirty="0"/>
              <a:t> alimentation – santé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fr-FR" b="0" dirty="0"/>
              <a:t>Enfants, parents (dès la grossesse), jeunes adultes (jusqu’à l’Université). 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>
                <a:solidFill>
                  <a:srgbClr val="7030A0"/>
                </a:solidFill>
              </a:rPr>
              <a:t>Personnes en situation de précarité</a:t>
            </a:r>
          </a:p>
          <a:p>
            <a:pPr marL="0" indent="0" algn="ctr">
              <a:buNone/>
            </a:pPr>
            <a:r>
              <a:rPr lang="fr-FR" b="0" dirty="0"/>
              <a:t>Mauvaise alimentation =&gt; conséquences néfastes / santé</a:t>
            </a:r>
          </a:p>
          <a:p>
            <a:pPr marL="285750" indent="-285750" algn="ctr">
              <a:buFont typeface="Symbol" panose="05050102010706020507" pitchFamily="18" charset="2"/>
              <a:buChar char="Þ"/>
            </a:pPr>
            <a:r>
              <a:rPr lang="fr-FR" b="0" dirty="0"/>
              <a:t>améliorer la qualité de l’alimentation à budget contraint 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fr-FR" b="0" dirty="0"/>
              <a:t>Bénéficiaires de l’aide alimentaire ou autres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>
                <a:solidFill>
                  <a:srgbClr val="00B050"/>
                </a:solidFill>
              </a:rPr>
              <a:t>Personnes en perte d'autonomie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0" dirty="0"/>
              <a:t>Personnes âgées,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0" dirty="0"/>
              <a:t>Personnes en situation de handicap (physiques ou psychiques),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0" dirty="0"/>
              <a:t>Patients, hospitalisés ou non.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0" dirty="0"/>
              <a:t>Aidants : entourage familial, bénévole ou professionnel.</a:t>
            </a:r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51C71F6-E0A6-1740-B64F-38F332886BAF}" type="datetime1">
              <a:rPr lang="fr-FR" cap="all" smtClean="0"/>
              <a:pPr/>
              <a:t>15/06/2022</a:t>
            </a:fld>
            <a:endParaRPr lang="fr-FR" cap="all" dirty="0"/>
          </a:p>
        </p:txBody>
      </p:sp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publics cibles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 dirty="0"/>
              <a:t>Direction de la Santé Publique</a:t>
            </a:r>
          </a:p>
        </p:txBody>
      </p:sp>
      <p:sp>
        <p:nvSpPr>
          <p:cNvPr id="9" name="Rectangle 8"/>
          <p:cNvSpPr/>
          <p:nvPr/>
        </p:nvSpPr>
        <p:spPr>
          <a:xfrm>
            <a:off x="251520" y="4220170"/>
            <a:ext cx="2808312" cy="830997"/>
          </a:xfrm>
          <a:prstGeom prst="rect">
            <a:avLst/>
          </a:prstGeom>
          <a:solidFill>
            <a:srgbClr val="7DBD0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fr-FR" sz="1600" b="1" dirty="0">
                <a:ln/>
                <a:solidFill>
                  <a:srgbClr val="FF0000"/>
                </a:solidFill>
              </a:rPr>
              <a:t>Enfants et leur entourage, de la grossesse à l’école primaire</a:t>
            </a:r>
            <a:endParaRPr lang="fr-FR" sz="4800" b="1" dirty="0">
              <a:ln/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0899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  <p:bldP spid="5" grpId="0" build="p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4</a:t>
            </a:fld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3"/>
          </p:nvPr>
        </p:nvSpPr>
        <p:spPr>
          <a:xfrm>
            <a:off x="323528" y="1419622"/>
            <a:ext cx="8280920" cy="3456384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 ALIMENTATION FAVORABLE À LA SANTÉ POUR TOUS =&gt; </a:t>
            </a:r>
            <a:r>
              <a:rPr lang="fr-FR" u="sng" dirty="0">
                <a:solidFill>
                  <a:srgbClr val="0070C0"/>
                </a:solidFill>
              </a:rPr>
              <a:t>PNNS</a:t>
            </a:r>
            <a:r>
              <a:rPr lang="fr-FR" dirty="0"/>
              <a:t>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 ALIMENTATION PLUS </a:t>
            </a:r>
            <a:r>
              <a:rPr lang="fr-FR" dirty="0">
                <a:solidFill>
                  <a:schemeClr val="accent3">
                    <a:lumMod val="75000"/>
                  </a:schemeClr>
                </a:solidFill>
              </a:rPr>
              <a:t>DURABLE</a:t>
            </a:r>
            <a:r>
              <a:rPr lang="fr-FR" dirty="0"/>
              <a:t> ET </a:t>
            </a:r>
            <a:r>
              <a:rPr lang="fr-FR" dirty="0">
                <a:solidFill>
                  <a:srgbClr val="7030A0"/>
                </a:solidFill>
              </a:rPr>
              <a:t>SOLIDAIRE</a:t>
            </a:r>
            <a:r>
              <a:rPr lang="fr-FR" dirty="0"/>
              <a:t>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 ACTIVITÉ </a:t>
            </a:r>
            <a:r>
              <a:rPr lang="fr-FR" dirty="0">
                <a:solidFill>
                  <a:srgbClr val="00B050"/>
                </a:solidFill>
              </a:rPr>
              <a:t>PHYSIQUE QUOTIDIENNE</a:t>
            </a:r>
            <a:r>
              <a:rPr lang="fr-FR" dirty="0"/>
              <a:t>, LIMITANT LA </a:t>
            </a:r>
            <a:r>
              <a:rPr lang="fr-FR" dirty="0">
                <a:solidFill>
                  <a:srgbClr val="FF0000"/>
                </a:solidFill>
              </a:rPr>
              <a:t>SÉDENTARITE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 </a:t>
            </a:r>
            <a:r>
              <a:rPr lang="fr-FR" dirty="0">
                <a:solidFill>
                  <a:schemeClr val="bg2">
                    <a:lumMod val="60000"/>
                    <a:lumOff val="40000"/>
                  </a:schemeClr>
                </a:solidFill>
              </a:rPr>
              <a:t>DÉPISTAGES &amp; PRISES EN CHARGE DES PATHOLOGIES </a:t>
            </a:r>
            <a:r>
              <a:rPr lang="fr-FR" dirty="0"/>
              <a:t>/ NUTRITION : </a:t>
            </a:r>
          </a:p>
          <a:p>
            <a:pPr marL="0" indent="0">
              <a:buNone/>
            </a:pPr>
            <a:r>
              <a:rPr lang="fr-FR" dirty="0">
                <a:solidFill>
                  <a:schemeClr val="tx2">
                    <a:lumMod val="60000"/>
                    <a:lumOff val="40000"/>
                  </a:schemeClr>
                </a:solidFill>
              </a:rPr>
              <a:t>Prévenir</a:t>
            </a:r>
            <a:r>
              <a:rPr lang="fr-FR" dirty="0"/>
              <a:t>, </a:t>
            </a:r>
            <a:r>
              <a:rPr lang="fr-FR" dirty="0">
                <a:solidFill>
                  <a:schemeClr val="accent4">
                    <a:lumMod val="75000"/>
                  </a:schemeClr>
                </a:solidFill>
              </a:rPr>
              <a:t>repérer</a:t>
            </a:r>
            <a:r>
              <a:rPr lang="fr-FR" dirty="0"/>
              <a:t> et </a:t>
            </a:r>
            <a:r>
              <a:rPr lang="fr-FR" dirty="0">
                <a:solidFill>
                  <a:srgbClr val="FF0000"/>
                </a:solidFill>
              </a:rPr>
              <a:t>agir</a:t>
            </a:r>
            <a:r>
              <a:rPr lang="fr-FR" dirty="0"/>
              <a:t> contre </a:t>
            </a:r>
          </a:p>
          <a:p>
            <a:pPr marL="465750" lvl="1" indent="-285750">
              <a:buFont typeface="Arial" panose="020B0604020202020204" pitchFamily="34" charset="0"/>
              <a:buChar char="•"/>
            </a:pPr>
            <a:r>
              <a:rPr lang="fr-FR" dirty="0"/>
              <a:t>le surpoids et l’obésité, </a:t>
            </a:r>
          </a:p>
          <a:p>
            <a:pPr marL="465750" lvl="1" indent="-285750">
              <a:buFont typeface="Arial" panose="020B0604020202020204" pitchFamily="34" charset="0"/>
              <a:buChar char="•"/>
            </a:pPr>
            <a:r>
              <a:rPr lang="fr-FR" dirty="0"/>
              <a:t>la dénutrition, </a:t>
            </a:r>
          </a:p>
          <a:p>
            <a:pPr marL="465750" lvl="1" indent="-285750">
              <a:buFont typeface="Arial" panose="020B0604020202020204" pitchFamily="34" charset="0"/>
              <a:buChar char="•"/>
            </a:pPr>
            <a:r>
              <a:rPr lang="fr-FR" dirty="0"/>
              <a:t>les atteintes de maladies chroniques.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>
                <a:solidFill>
                  <a:schemeClr val="accent3">
                    <a:lumMod val="50000"/>
                  </a:schemeClr>
                </a:solidFill>
              </a:rPr>
              <a:t>TERRITOIRES EN ACTION</a:t>
            </a:r>
            <a:r>
              <a:rPr lang="fr-FR" dirty="0"/>
              <a:t> : « </a:t>
            </a:r>
            <a:r>
              <a:rPr lang="fr-FR" dirty="0">
                <a:hlinkClick r:id="rId2"/>
              </a:rPr>
              <a:t>ville actives PNNS</a:t>
            </a:r>
            <a:r>
              <a:rPr lang="fr-FR" dirty="0"/>
              <a:t> » ; « </a:t>
            </a:r>
            <a:r>
              <a:rPr lang="fr-FR" dirty="0">
                <a:hlinkClick r:id="rId3"/>
              </a:rPr>
              <a:t>territoire actif PNNS</a:t>
            </a:r>
            <a:r>
              <a:rPr lang="fr-FR" dirty="0"/>
              <a:t> » ; ...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51C71F6-E0A6-1740-B64F-38F332886BAF}" type="datetime1">
              <a:rPr lang="fr-FR" cap="all" smtClean="0"/>
              <a:pPr/>
              <a:t>15/06/2022</a:t>
            </a:fld>
            <a:endParaRPr lang="fr-FR" cap="all" dirty="0"/>
          </a:p>
        </p:txBody>
      </p:sp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r-FR" dirty="0"/>
              <a:t>Projets attendus =&gt; </a:t>
            </a:r>
            <a:r>
              <a:rPr lang="fr-FR" sz="2200" u="sng" dirty="0">
                <a:solidFill>
                  <a:srgbClr val="00B050"/>
                </a:solidFill>
                <a:hlinkClick r:id="rId4"/>
              </a:rPr>
              <a:t>Programme National Alimentation Nutrition</a:t>
            </a:r>
            <a:br>
              <a:rPr lang="fr-FR" sz="2200" u="sng" dirty="0">
                <a:solidFill>
                  <a:srgbClr val="00B050"/>
                </a:solidFill>
              </a:rPr>
            </a:br>
            <a:r>
              <a:rPr lang="fr-FR" sz="1000" dirty="0"/>
              <a:t>au croisement de différentes politiques publiques relatives à la préservation de la </a:t>
            </a:r>
            <a:r>
              <a:rPr lang="fr-FR" sz="1000" dirty="0">
                <a:solidFill>
                  <a:srgbClr val="00B050"/>
                </a:solidFill>
              </a:rPr>
              <a:t>santé</a:t>
            </a:r>
            <a:r>
              <a:rPr lang="fr-FR" sz="1000" dirty="0"/>
              <a:t>, à l’</a:t>
            </a:r>
            <a:r>
              <a:rPr lang="fr-FR" sz="1000" dirty="0">
                <a:solidFill>
                  <a:srgbClr val="0070C0"/>
                </a:solidFill>
              </a:rPr>
              <a:t>environnement</a:t>
            </a:r>
            <a:r>
              <a:rPr lang="fr-FR" sz="1000" dirty="0"/>
              <a:t> et à la </a:t>
            </a:r>
            <a:r>
              <a:rPr lang="fr-FR" sz="10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transition agroécologique </a:t>
            </a:r>
            <a:endParaRPr lang="fr-FR" sz="22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 dirty="0"/>
              <a:t>Direction de la Santé Publique</a:t>
            </a: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1232179"/>
            <a:ext cx="2232248" cy="1643181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72185" y="2931790"/>
            <a:ext cx="864096" cy="603735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64269" y="3786037"/>
            <a:ext cx="1068710" cy="997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5695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5</a:t>
            </a:fld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3"/>
          </p:nvPr>
        </p:nvSpPr>
        <p:spPr>
          <a:xfrm>
            <a:off x="323528" y="555526"/>
            <a:ext cx="8280920" cy="3312368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 Création, adaptation, et / ou accompagnement aux usages : </a:t>
            </a:r>
            <a:r>
              <a:rPr lang="fr-FR" dirty="0">
                <a:solidFill>
                  <a:schemeClr val="accent1">
                    <a:lumMod val="90000"/>
                    <a:lumOff val="10000"/>
                  </a:schemeClr>
                </a:solidFill>
              </a:rPr>
              <a:t>supports de communication / information </a:t>
            </a:r>
            <a:r>
              <a:rPr lang="fr-FR" sz="1100" b="0" dirty="0"/>
              <a:t>conçus </a:t>
            </a:r>
            <a:r>
              <a:rPr lang="fr-FR" sz="1100" b="0" i="1" dirty="0"/>
              <a:t>avec</a:t>
            </a:r>
            <a:r>
              <a:rPr lang="fr-FR" sz="1100" b="0" dirty="0"/>
              <a:t> l'aides des publics cibles ; présentiel / à distance; adaptés au niveau de littératie (illustrations, utilisation du FALC) ; </a:t>
            </a:r>
            <a:r>
              <a:rPr lang="fr-FR" dirty="0">
                <a:solidFill>
                  <a:schemeClr val="tx2">
                    <a:lumMod val="40000"/>
                    <a:lumOff val="60000"/>
                  </a:schemeClr>
                </a:solidFill>
              </a:rPr>
              <a:t>outils ou espaces permettant de diffuser </a:t>
            </a:r>
            <a:r>
              <a:rPr lang="fr-FR" sz="1100" b="0" dirty="0"/>
              <a:t>des messages alimentation-santé (affiches, BD, vidéo, sites ou portails internet, applications, ateliers, stands, ...).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De la </a:t>
            </a:r>
            <a:r>
              <a:rPr lang="fr-FR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recherche-action</a:t>
            </a:r>
            <a:r>
              <a:rPr lang="fr-FR" dirty="0"/>
              <a:t> à la </a:t>
            </a:r>
            <a:r>
              <a:rPr lang="fr-FR" dirty="0">
                <a:solidFill>
                  <a:schemeClr val="accent3">
                    <a:lumMod val="50000"/>
                  </a:schemeClr>
                </a:solidFill>
              </a:rPr>
              <a:t>démultiplication</a:t>
            </a:r>
            <a:r>
              <a:rPr lang="fr-FR" dirty="0"/>
              <a:t> de projets et programmes 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>
                <a:solidFill>
                  <a:srgbClr val="C00000"/>
                </a:solidFill>
              </a:rPr>
              <a:t>Formation de professionnels et bénévoles </a:t>
            </a:r>
            <a:r>
              <a:rPr lang="fr-FR" dirty="0"/>
              <a:t>: proches aidants ; aides à domicile ; cuisiniers ; économes ; bénévoles ; animateurs ; professionnels de santé ; ...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>
                <a:solidFill>
                  <a:srgbClr val="5E9A20"/>
                </a:solidFill>
              </a:rPr>
              <a:t>Amélioration des connaissances des modes de vie </a:t>
            </a:r>
            <a:r>
              <a:rPr lang="fr-FR" dirty="0"/>
              <a:t>(mode de vie méditerranéen, corse ; approche testimoniale des savoirs et savoir-faire, …), </a:t>
            </a:r>
            <a:r>
              <a:rPr lang="fr-FR" dirty="0">
                <a:solidFill>
                  <a:srgbClr val="5E9A20"/>
                </a:solidFill>
              </a:rPr>
              <a:t>de territoires ou des populations cibles </a:t>
            </a:r>
            <a:r>
              <a:rPr lang="fr-FR" dirty="0"/>
              <a:t>(surpoids-obésité, dénutrition, ...) 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Opérations de </a:t>
            </a:r>
            <a:r>
              <a:rPr lang="fr-FR" dirty="0">
                <a:solidFill>
                  <a:srgbClr val="00B0F0"/>
                </a:solidFill>
              </a:rPr>
              <a:t>glanage</a:t>
            </a:r>
            <a:r>
              <a:rPr lang="fr-FR" dirty="0"/>
              <a:t>, cueillette chez des producteurs agricoles 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>
                <a:solidFill>
                  <a:schemeClr val="accent1">
                    <a:lumMod val="75000"/>
                    <a:lumOff val="25000"/>
                  </a:schemeClr>
                </a:solidFill>
              </a:rPr>
              <a:t>Jardins partagés et / ou pédagogiques </a:t>
            </a:r>
            <a:r>
              <a:rPr lang="fr-FR" dirty="0"/>
              <a:t>en établissements (scolaires, de santé ou associatifs).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51C71F6-E0A6-1740-B64F-38F332886BAF}" type="datetime1">
              <a:rPr lang="fr-FR" cap="all" smtClean="0"/>
              <a:pPr/>
              <a:t>15/06/2022</a:t>
            </a:fld>
            <a:endParaRPr lang="fr-FR" cap="all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 dirty="0"/>
              <a:t>Direction de la Santé Publique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27585" y="3872606"/>
            <a:ext cx="7776864" cy="1077218"/>
          </a:xfrm>
          <a:prstGeom prst="rect">
            <a:avLst/>
          </a:prstGeom>
          <a:solidFill>
            <a:srgbClr val="7DBD0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fr-FR" sz="1400" b="1" dirty="0">
                <a:ln/>
                <a:solidFill>
                  <a:srgbClr val="FF0000"/>
                </a:solidFill>
              </a:rPr>
              <a:t>1. Prévention dès le plus jeune âge : </a:t>
            </a:r>
            <a:r>
              <a:rPr lang="fr-FR" sz="1200" dirty="0">
                <a:ln/>
                <a:solidFill>
                  <a:srgbClr val="FF0000"/>
                </a:solidFill>
              </a:rPr>
              <a:t>Jardins pédagogiques, projets portés par des crèches, écoles maternelles ou primaires ; Territoires hors des principaux pôles urbains, notamment dans les zones prioritaires d’intervention identifiées dans l’étude « Cartographie de la vulnérabilité sur le territoire corse famille et jeunes enfants » - CDC - ARS de Corse ; </a:t>
            </a:r>
            <a:r>
              <a:rPr lang="fr-FR" sz="1200" dirty="0" err="1">
                <a:ln/>
                <a:solidFill>
                  <a:srgbClr val="FF0000"/>
                </a:solidFill>
              </a:rPr>
              <a:t>inkidata</a:t>
            </a:r>
            <a:r>
              <a:rPr lang="fr-FR" sz="1200" dirty="0">
                <a:ln/>
                <a:solidFill>
                  <a:srgbClr val="FF0000"/>
                </a:solidFill>
              </a:rPr>
              <a:t> </a:t>
            </a:r>
            <a:r>
              <a:rPr lang="fr-FR" sz="1200" dirty="0" err="1">
                <a:ln/>
                <a:solidFill>
                  <a:srgbClr val="FF0000"/>
                </a:solidFill>
              </a:rPr>
              <a:t>Mengrov</a:t>
            </a:r>
            <a:r>
              <a:rPr lang="fr-FR" sz="1200" dirty="0">
                <a:ln/>
                <a:solidFill>
                  <a:srgbClr val="FF0000"/>
                </a:solidFill>
              </a:rPr>
              <a:t> - Mai 2021. Voir carte de synthèse page suivante.</a:t>
            </a:r>
            <a:endParaRPr lang="fr-FR" sz="1400" dirty="0">
              <a:ln/>
              <a:solidFill>
                <a:srgbClr val="FF0000"/>
              </a:solidFill>
            </a:endParaRPr>
          </a:p>
          <a:p>
            <a:r>
              <a:rPr lang="fr-FR" sz="1400" b="1" dirty="0">
                <a:ln/>
                <a:solidFill>
                  <a:srgbClr val="FF0000"/>
                </a:solidFill>
              </a:rPr>
              <a:t>2. Amélioration de la connaissance et promotion des modes de vie méditerranéens . </a:t>
            </a:r>
          </a:p>
        </p:txBody>
      </p:sp>
    </p:spTree>
    <p:extLst>
      <p:ext uri="{BB962C8B-B14F-4D97-AF65-F5344CB8AC3E}">
        <p14:creationId xmlns:p14="http://schemas.microsoft.com/office/powerpoint/2010/main" val="3350081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6</a:t>
            </a:fld>
            <a:endParaRPr lang="fr-FR" dirty="0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51C71F6-E0A6-1740-B64F-38F332886BAF}" type="datetime1">
              <a:rPr lang="fr-FR" cap="all" smtClean="0"/>
              <a:pPr/>
              <a:t>15/06/2022</a:t>
            </a:fld>
            <a:endParaRPr lang="fr-FR" cap="all" dirty="0"/>
          </a:p>
        </p:txBody>
      </p:sp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2267744" y="105490"/>
            <a:ext cx="4464174" cy="539991"/>
          </a:xfrm>
        </p:spPr>
        <p:txBody>
          <a:bodyPr>
            <a:normAutofit/>
          </a:bodyPr>
          <a:lstStyle/>
          <a:p>
            <a:pPr algn="ctr"/>
            <a:r>
              <a:rPr lang="fr-FR" dirty="0"/>
              <a:t>Recommandations PNNS</a:t>
            </a:r>
            <a:endParaRPr lang="fr-FR" sz="22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 dirty="0"/>
              <a:t>Direction de la Santé Publique</a:t>
            </a: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9194" y="567374"/>
            <a:ext cx="6216626" cy="4576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077037"/>
      </p:ext>
    </p:extLst>
  </p:cSld>
  <p:clrMapOvr>
    <a:masterClrMapping/>
  </p:clrMapOvr>
</p:sld>
</file>

<file path=ppt/theme/theme1.xml><?xml version="1.0" encoding="utf-8"?>
<a:theme xmlns:a="http://schemas.openxmlformats.org/drawingml/2006/main" name="TEMPLATE_ARS_CORSE 16-9">
  <a:themeElements>
    <a:clrScheme name="GOUVERNEMENT PPT">
      <a:dk1>
        <a:srgbClr val="000000"/>
      </a:dk1>
      <a:lt1>
        <a:srgbClr val="FFFFFF"/>
      </a:lt1>
      <a:dk2>
        <a:srgbClr val="000091"/>
      </a:dk2>
      <a:lt2>
        <a:srgbClr val="E1000F"/>
      </a:lt2>
      <a:accent1>
        <a:srgbClr val="005841"/>
      </a:accent1>
      <a:accent2>
        <a:srgbClr val="21215A"/>
      </a:accent2>
      <a:accent3>
        <a:srgbClr val="FFD500"/>
      </a:accent3>
      <a:accent4>
        <a:srgbClr val="EA5433"/>
      </a:accent4>
      <a:accent5>
        <a:srgbClr val="8C2237"/>
      </a:accent5>
      <a:accent6>
        <a:srgbClr val="49311F"/>
      </a:accent6>
      <a:hlink>
        <a:srgbClr val="000000"/>
      </a:hlink>
      <a:folHlink>
        <a:srgbClr val="000000"/>
      </a:folHlink>
    </a:clrScheme>
    <a:fontScheme name="Personnalisé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ésentation25" id="{CCAA3B1F-37AD-D142-9B00-F2952BC71F32}" vid="{8780E14E-37A2-0148-9F40-6587BA01BE65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TEMPLATE_ARS_CORSE 16-9</Template>
  <TotalTime>1749</TotalTime>
  <Words>588</Words>
  <Application>Microsoft Office PowerPoint</Application>
  <PresentationFormat>Affichage à l'écran (16:9)</PresentationFormat>
  <Paragraphs>71</Paragraphs>
  <Slides>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1" baseType="lpstr">
      <vt:lpstr>Arial</vt:lpstr>
      <vt:lpstr>Calibri</vt:lpstr>
      <vt:lpstr>Symbol</vt:lpstr>
      <vt:lpstr>Wingdings</vt:lpstr>
      <vt:lpstr>TEMPLATE_ARS_CORSE 16-9</vt:lpstr>
      <vt:lpstr>Présentation PowerPoint</vt:lpstr>
      <vt:lpstr>Evolution des partenariats</vt:lpstr>
      <vt:lpstr>Les publics cibles</vt:lpstr>
      <vt:lpstr>Projets attendus =&gt; Programme National Alimentation Nutrition au croisement de différentes politiques publiques relatives à la préservation de la santé, à l’environnement et à la transition agroécologique </vt:lpstr>
      <vt:lpstr>Présentation PowerPoint</vt:lpstr>
      <vt:lpstr>Recommandations PNNS</vt:lpstr>
    </vt:vector>
  </TitlesOfParts>
  <Manager>Client</Manager>
  <Company>Agence Régionale de Santé de Corse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>Client</dc:subject>
  <dc:creator>cvachet</dc:creator>
  <cp:lastModifiedBy>ROSSI Sandrine-P</cp:lastModifiedBy>
  <cp:revision>150</cp:revision>
  <cp:lastPrinted>2021-12-08T10:57:07Z</cp:lastPrinted>
  <dcterms:created xsi:type="dcterms:W3CDTF">2020-09-29T11:40:03Z</dcterms:created>
  <dcterms:modified xsi:type="dcterms:W3CDTF">2022-06-15T08:54:51Z</dcterms:modified>
</cp:coreProperties>
</file>