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86" r:id="rId2"/>
  </p:sldMasterIdLst>
  <p:notesMasterIdLst>
    <p:notesMasterId r:id="rId48"/>
  </p:notesMasterIdLst>
  <p:handoutMasterIdLst>
    <p:handoutMasterId r:id="rId49"/>
  </p:handoutMasterIdLst>
  <p:sldIdLst>
    <p:sldId id="8402" r:id="rId3"/>
    <p:sldId id="8387" r:id="rId4"/>
    <p:sldId id="8373" r:id="rId5"/>
    <p:sldId id="8409" r:id="rId6"/>
    <p:sldId id="287" r:id="rId7"/>
    <p:sldId id="8401" r:id="rId8"/>
    <p:sldId id="259" r:id="rId9"/>
    <p:sldId id="276" r:id="rId10"/>
    <p:sldId id="309" r:id="rId11"/>
    <p:sldId id="280" r:id="rId12"/>
    <p:sldId id="258" r:id="rId13"/>
    <p:sldId id="8406" r:id="rId14"/>
    <p:sldId id="8410" r:id="rId15"/>
    <p:sldId id="757" r:id="rId16"/>
    <p:sldId id="759" r:id="rId17"/>
    <p:sldId id="8411" r:id="rId18"/>
    <p:sldId id="783" r:id="rId19"/>
    <p:sldId id="746" r:id="rId20"/>
    <p:sldId id="753" r:id="rId21"/>
    <p:sldId id="792" r:id="rId22"/>
    <p:sldId id="8412" r:id="rId23"/>
    <p:sldId id="713" r:id="rId24"/>
    <p:sldId id="778" r:id="rId25"/>
    <p:sldId id="8407" r:id="rId26"/>
    <p:sldId id="8405" r:id="rId27"/>
    <p:sldId id="285" r:id="rId28"/>
    <p:sldId id="327" r:id="rId29"/>
    <p:sldId id="269" r:id="rId30"/>
    <p:sldId id="257" r:id="rId31"/>
    <p:sldId id="8403" r:id="rId32"/>
    <p:sldId id="324" r:id="rId33"/>
    <p:sldId id="298" r:id="rId34"/>
    <p:sldId id="297" r:id="rId35"/>
    <p:sldId id="301" r:id="rId36"/>
    <p:sldId id="311" r:id="rId37"/>
    <p:sldId id="262" r:id="rId38"/>
    <p:sldId id="277" r:id="rId39"/>
    <p:sldId id="315" r:id="rId40"/>
    <p:sldId id="318" r:id="rId41"/>
    <p:sldId id="316" r:id="rId42"/>
    <p:sldId id="317" r:id="rId43"/>
    <p:sldId id="333" r:id="rId44"/>
    <p:sldId id="334" r:id="rId45"/>
    <p:sldId id="8408" r:id="rId46"/>
    <p:sldId id="289"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3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9F030D-F320-B1CD-D3E9-DD74002B9293}" name="Théophile Megali" initials="TM" userId="S::theophile.megali@cnm.fr::5533e023-7f8f-486e-b6f0-31bb6cd874f3" providerId="AD"/>
  <p188:author id="{5477A1FE-2D86-2E36-CB5A-E3F0F2ACB155}" name="Anne-Sophie Bach" initials="ASB" userId="S::Anne-Sophie.Bach@cnm.fr::578cb53a-3e41-41f7-b0ff-ad8dfe341e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435"/>
    <a:srgbClr val="DC8C00"/>
    <a:srgbClr val="00364B"/>
    <a:srgbClr val="33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0" autoAdjust="0"/>
    <p:restoredTop sz="94323" autoAdjust="0"/>
  </p:normalViewPr>
  <p:slideViewPr>
    <p:cSldViewPr snapToGrid="0" showGuides="1">
      <p:cViewPr varScale="1">
        <p:scale>
          <a:sx n="106" d="100"/>
          <a:sy n="106" d="100"/>
        </p:scale>
        <p:origin x="900" y="108"/>
      </p:cViewPr>
      <p:guideLst>
        <p:guide orient="horz" pos="550"/>
        <p:guide pos="393"/>
      </p:guideLst>
    </p:cSldViewPr>
  </p:slideViewPr>
  <p:notesTextViewPr>
    <p:cViewPr>
      <p:scale>
        <a:sx n="1" d="1"/>
        <a:sy n="1" d="1"/>
      </p:scale>
      <p:origin x="0" y="0"/>
    </p:cViewPr>
  </p:notesTextViewPr>
  <p:notesViewPr>
    <p:cSldViewPr snapToGrid="0"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oleObject" Target="file:///\\CNM-FS\Public\07_DEP_TRANSVERSAL\CHIFFRES%20DE%20LA%20DIFFUSION\Fichiers%20travail%202023\Donn&#233;es\Analyse%20des%20donn&#233;es%202022-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57958344560543"/>
          <c:y val="4.3527368183269848E-2"/>
          <c:w val="0.79142050311590206"/>
          <c:h val="0.95647245634353695"/>
        </c:manualLayout>
      </c:layout>
      <c:barChart>
        <c:barDir val="bar"/>
        <c:grouping val="clustered"/>
        <c:varyColors val="0"/>
        <c:ser>
          <c:idx val="0"/>
          <c:order val="0"/>
          <c:tx>
            <c:strRef>
              <c:f>Feuil1!$B$1</c:f>
              <c:strCache>
                <c:ptCount val="1"/>
                <c:pt idx="0">
                  <c:v>Global</c:v>
                </c:pt>
              </c:strCache>
            </c:strRef>
          </c:tx>
          <c:spPr>
            <a:solidFill>
              <a:srgbClr val="DC8C00"/>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DC8C00"/>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DC8C00"/>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DC8C00"/>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Afro</c:v>
                </c:pt>
                <c:pt idx="1">
                  <c:v>Latino</c:v>
                </c:pt>
                <c:pt idx="2">
                  <c:v>Lyrique-Opéra</c:v>
                </c:pt>
                <c:pt idx="3">
                  <c:v>R&amp;B-Soul</c:v>
                </c:pt>
                <c:pt idx="4">
                  <c:v>Reggae</c:v>
                </c:pt>
                <c:pt idx="5">
                  <c:v>Contemporain</c:v>
                </c:pt>
                <c:pt idx="6">
                  <c:v>Trad. &amp; monde</c:v>
                </c:pt>
                <c:pt idx="7">
                  <c:v>Jazz-Blues</c:v>
                </c:pt>
                <c:pt idx="8">
                  <c:v>Rock-Métal</c:v>
                </c:pt>
                <c:pt idx="9">
                  <c:v>Classique</c:v>
                </c:pt>
                <c:pt idx="10">
                  <c:v>Dance-Electro</c:v>
                </c:pt>
                <c:pt idx="11">
                  <c:v>Rap</c:v>
                </c:pt>
                <c:pt idx="12">
                  <c:v>Variété-Pop</c:v>
                </c:pt>
              </c:strCache>
            </c:strRef>
          </c:cat>
          <c:val>
            <c:numRef>
              <c:f>Feuil1!$B$2:$B$14</c:f>
              <c:numCache>
                <c:formatCode>0%</c:formatCode>
                <c:ptCount val="13"/>
                <c:pt idx="0">
                  <c:v>4.3257087552817314E-3</c:v>
                </c:pt>
                <c:pt idx="1">
                  <c:v>1.9492245591671977E-2</c:v>
                </c:pt>
                <c:pt idx="2">
                  <c:v>1.4499681325685149E-2</c:v>
                </c:pt>
                <c:pt idx="3">
                  <c:v>9.0291055874229878E-3</c:v>
                </c:pt>
                <c:pt idx="4">
                  <c:v>4.9925642659868277E-3</c:v>
                </c:pt>
                <c:pt idx="5">
                  <c:v>2.0890871751292402E-2</c:v>
                </c:pt>
                <c:pt idx="6">
                  <c:v>4.128012652550575E-2</c:v>
                </c:pt>
                <c:pt idx="7">
                  <c:v>3.4251587470198047E-2</c:v>
                </c:pt>
                <c:pt idx="8">
                  <c:v>0.1030380284682388</c:v>
                </c:pt>
                <c:pt idx="9">
                  <c:v>6.5918372164388742E-2</c:v>
                </c:pt>
                <c:pt idx="10">
                  <c:v>0.1448197719708236</c:v>
                </c:pt>
                <c:pt idx="11">
                  <c:v>8.6160092533578828E-2</c:v>
                </c:pt>
                <c:pt idx="12">
                  <c:v>0.45130184358992514</c:v>
                </c:pt>
              </c:numCache>
            </c:numRef>
          </c:val>
          <c:extLst xmlns:c16r2="http://schemas.microsoft.com/office/drawing/2015/06/chart">
            <c:ext xmlns:c16="http://schemas.microsoft.com/office/drawing/2014/chart" uri="{C3380CC4-5D6E-409C-BE32-E72D297353CC}">
              <c16:uniqueId val="{00000002-A8A4-49AA-8906-77B5B5A44860}"/>
            </c:ext>
          </c:extLst>
        </c:ser>
        <c:ser>
          <c:idx val="1"/>
          <c:order val="1"/>
          <c:tx>
            <c:strRef>
              <c:f>Feuil1!$C$1</c:f>
              <c:strCache>
                <c:ptCount val="1"/>
                <c:pt idx="0">
                  <c:v>France (produits et enregistrés)</c:v>
                </c:pt>
              </c:strCache>
            </c:strRef>
          </c:tx>
          <c:spPr>
            <a:solidFill>
              <a:srgbClr val="00364B"/>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364B"/>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364B"/>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364B"/>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Afro</c:v>
                </c:pt>
                <c:pt idx="1">
                  <c:v>Latino</c:v>
                </c:pt>
                <c:pt idx="2">
                  <c:v>Lyrique-Opéra</c:v>
                </c:pt>
                <c:pt idx="3">
                  <c:v>R&amp;B-Soul</c:v>
                </c:pt>
                <c:pt idx="4">
                  <c:v>Reggae</c:v>
                </c:pt>
                <c:pt idx="5">
                  <c:v>Contemporain</c:v>
                </c:pt>
                <c:pt idx="6">
                  <c:v>Trad. &amp; monde</c:v>
                </c:pt>
                <c:pt idx="7">
                  <c:v>Jazz-Blues</c:v>
                </c:pt>
                <c:pt idx="8">
                  <c:v>Rock-Métal</c:v>
                </c:pt>
                <c:pt idx="9">
                  <c:v>Classique</c:v>
                </c:pt>
                <c:pt idx="10">
                  <c:v>Dance-Electro</c:v>
                </c:pt>
                <c:pt idx="11">
                  <c:v>Rap</c:v>
                </c:pt>
                <c:pt idx="12">
                  <c:v>Variété-Pop</c:v>
                </c:pt>
              </c:strCache>
            </c:strRef>
          </c:cat>
          <c:val>
            <c:numRef>
              <c:f>Feuil1!$C$2:$C$14</c:f>
              <c:numCache>
                <c:formatCode>0%</c:formatCode>
                <c:ptCount val="13"/>
                <c:pt idx="0">
                  <c:v>2.335136413348704E-3</c:v>
                </c:pt>
                <c:pt idx="1">
                  <c:v>3.5174839644113386E-3</c:v>
                </c:pt>
                <c:pt idx="2">
                  <c:v>5.0249770920161984E-3</c:v>
                </c:pt>
                <c:pt idx="3">
                  <c:v>1.0552451893234015E-2</c:v>
                </c:pt>
                <c:pt idx="4">
                  <c:v>1.0907156158552806E-2</c:v>
                </c:pt>
                <c:pt idx="5">
                  <c:v>6.6211462859507547E-2</c:v>
                </c:pt>
                <c:pt idx="6">
                  <c:v>6.9965416334131419E-2</c:v>
                </c:pt>
                <c:pt idx="7">
                  <c:v>7.4221867517956897E-2</c:v>
                </c:pt>
                <c:pt idx="8">
                  <c:v>8.0458750849812299E-2</c:v>
                </c:pt>
                <c:pt idx="9">
                  <c:v>0.11075640684579233</c:v>
                </c:pt>
                <c:pt idx="10">
                  <c:v>0.14805947208181844</c:v>
                </c:pt>
                <c:pt idx="11">
                  <c:v>0.16984422571014751</c:v>
                </c:pt>
                <c:pt idx="12">
                  <c:v>0.24814519227927048</c:v>
                </c:pt>
              </c:numCache>
            </c:numRef>
          </c:val>
          <c:extLst xmlns:c16r2="http://schemas.microsoft.com/office/drawing/2015/06/chart">
            <c:ext xmlns:c16="http://schemas.microsoft.com/office/drawing/2014/chart" uri="{C3380CC4-5D6E-409C-BE32-E72D297353CC}">
              <c16:uniqueId val="{00000005-A8A4-49AA-8906-77B5B5A44860}"/>
            </c:ext>
          </c:extLst>
        </c:ser>
        <c:dLbls>
          <c:dLblPos val="outEnd"/>
          <c:showLegendKey val="0"/>
          <c:showVal val="1"/>
          <c:showCatName val="0"/>
          <c:showSerName val="0"/>
          <c:showPercent val="0"/>
          <c:showBubbleSize val="0"/>
        </c:dLbls>
        <c:gapWidth val="150"/>
        <c:overlap val="-44"/>
        <c:axId val="-367140960"/>
        <c:axId val="-367142592"/>
      </c:barChart>
      <c:catAx>
        <c:axId val="-367140960"/>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rgbClr val="00364B"/>
                </a:solidFill>
                <a:latin typeface="Century Gothic" panose="020B0502020202020204" pitchFamily="34" charset="0"/>
                <a:ea typeface="+mn-ea"/>
                <a:cs typeface="+mn-cs"/>
              </a:defRPr>
            </a:pPr>
            <a:endParaRPr lang="fr-FR"/>
          </a:p>
        </c:txPr>
        <c:crossAx val="-367142592"/>
        <c:crosses val="autoZero"/>
        <c:auto val="1"/>
        <c:lblAlgn val="ctr"/>
        <c:lblOffset val="100"/>
        <c:noMultiLvlLbl val="0"/>
      </c:catAx>
      <c:valAx>
        <c:axId val="-367142592"/>
        <c:scaling>
          <c:orientation val="minMax"/>
        </c:scaling>
        <c:delete val="1"/>
        <c:axPos val="b"/>
        <c:numFmt formatCode="0%" sourceLinked="1"/>
        <c:majorTickMark val="none"/>
        <c:minorTickMark val="none"/>
        <c:tickLblPos val="nextTo"/>
        <c:crossAx val="-367140960"/>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100" b="1" i="0" u="none" strike="noStrike" kern="1200" baseline="0">
                <a:solidFill>
                  <a:srgbClr val="DC8C00"/>
                </a:solidFill>
                <a:latin typeface="Century Gothic" panose="020B0502020202020204" pitchFamily="34" charset="0"/>
                <a:ea typeface="+mn-ea"/>
                <a:cs typeface="+mn-cs"/>
              </a:defRPr>
            </a:pPr>
            <a:endParaRPr lang="fr-FR"/>
          </a:p>
        </c:txPr>
      </c:legendEntry>
      <c:layout>
        <c:manualLayout>
          <c:xMode val="edge"/>
          <c:yMode val="edge"/>
          <c:x val="0.69661247243003932"/>
          <c:y val="0.77997908823596862"/>
          <c:w val="0.29624985989856656"/>
          <c:h val="0.12869861457226081"/>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364B"/>
              </a:solidFill>
              <a:latin typeface="Century Gothic" panose="020B0502020202020204" pitchFamily="34" charset="0"/>
              <a:ea typeface="+mn-ea"/>
              <a:cs typeface="+mn-cs"/>
            </a:defRPr>
          </a:pPr>
          <a:endParaRPr lang="fr-FR"/>
        </a:p>
      </c:txPr>
    </c:legend>
    <c:plotVisOnly val="1"/>
    <c:dispBlanksAs val="gap"/>
    <c:showDLblsOverMax val="0"/>
    <c:extLst xmlns:c16r2="http://schemas.microsoft.com/office/drawing/2015/06/chart"/>
  </c:chart>
  <c:spPr>
    <a:noFill/>
    <a:ln>
      <a:noFill/>
    </a:ln>
    <a:effectLst/>
  </c:spPr>
  <c:txPr>
    <a:bodyPr/>
    <a:lstStyle/>
    <a:p>
      <a:pPr>
        <a:defRPr sz="700">
          <a:solidFill>
            <a:srgbClr val="00364B"/>
          </a:solidFill>
          <a:latin typeface="Century Gothic" panose="020B0502020202020204" pitchFamily="34"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84072524967486E-2"/>
          <c:y val="0.16026859441384775"/>
          <c:w val="0.87155808355954978"/>
          <c:h val="0.79827353107193755"/>
        </c:manualLayout>
      </c:layout>
      <c:barChart>
        <c:barDir val="bar"/>
        <c:grouping val="clustered"/>
        <c:varyColors val="0"/>
        <c:ser>
          <c:idx val="1"/>
          <c:order val="1"/>
          <c:tx>
            <c:strRef>
              <c:f>ClassFreq!$E$92</c:f>
              <c:strCache>
                <c:ptCount val="1"/>
                <c:pt idx="0">
                  <c:v>Part de la 
fréquentation totale</c:v>
                </c:pt>
              </c:strCache>
            </c:strRef>
          </c:tx>
          <c:spPr>
            <a:solidFill>
              <a:srgbClr val="DC8C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DC8C00"/>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ClassFreq!$C$94:$C$98</c:f>
              <c:strCache>
                <c:ptCount val="5"/>
                <c:pt idx="0">
                  <c:v>Moins de 200 entrées</c:v>
                </c:pt>
                <c:pt idx="1">
                  <c:v>200 à 1 500 entrées</c:v>
                </c:pt>
                <c:pt idx="2">
                  <c:v>1 500 à 6 000 entrées</c:v>
                </c:pt>
                <c:pt idx="3">
                  <c:v>6 000 à 30 000 entrées</c:v>
                </c:pt>
                <c:pt idx="4">
                  <c:v>30 000 entrées et plus</c:v>
                </c:pt>
              </c:strCache>
              <c:extLst xmlns:c16r2="http://schemas.microsoft.com/office/drawing/2015/06/chart"/>
            </c:strRef>
          </c:cat>
          <c:val>
            <c:numRef>
              <c:f>ClassFreq!$E$94:$E$98</c:f>
              <c:numCache>
                <c:formatCode>0%</c:formatCode>
                <c:ptCount val="5"/>
                <c:pt idx="0">
                  <c:v>0.10828475873648329</c:v>
                </c:pt>
                <c:pt idx="1">
                  <c:v>0.4108478234660366</c:v>
                </c:pt>
                <c:pt idx="2">
                  <c:v>0.26975220011453421</c:v>
                </c:pt>
                <c:pt idx="3">
                  <c:v>0.13490457847217996</c:v>
                </c:pt>
                <c:pt idx="4">
                  <c:v>7.6210639210765985E-2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6688-4E93-AF3B-CDA6F3F6D739}"/>
            </c:ext>
          </c:extLst>
        </c:ser>
        <c:ser>
          <c:idx val="2"/>
          <c:order val="2"/>
          <c:tx>
            <c:strRef>
              <c:f>ClassFreq!$F$92</c:f>
              <c:strCache>
                <c:ptCount val="1"/>
                <c:pt idx="0">
                  <c:v>Part du total des recettes
de billetterie HT</c:v>
                </c:pt>
              </c:strCache>
            </c:strRef>
          </c:tx>
          <c:spPr>
            <a:solidFill>
              <a:srgbClr val="00364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364B"/>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ClassFreq!$C$94:$C$98</c:f>
              <c:strCache>
                <c:ptCount val="5"/>
                <c:pt idx="0">
                  <c:v>Moins de 200 entrées</c:v>
                </c:pt>
                <c:pt idx="1">
                  <c:v>200 à 1 500 entrées</c:v>
                </c:pt>
                <c:pt idx="2">
                  <c:v>1 500 à 6 000 entrées</c:v>
                </c:pt>
                <c:pt idx="3">
                  <c:v>6 000 à 30 000 entrées</c:v>
                </c:pt>
                <c:pt idx="4">
                  <c:v>30 000 entrées et plus</c:v>
                </c:pt>
              </c:strCache>
              <c:extLst xmlns:c16r2="http://schemas.microsoft.com/office/drawing/2015/06/chart"/>
            </c:strRef>
          </c:cat>
          <c:val>
            <c:numRef>
              <c:f>ClassFreq!$F$94:$F$98</c:f>
              <c:numCache>
                <c:formatCode>0%</c:formatCode>
                <c:ptCount val="5"/>
                <c:pt idx="0">
                  <c:v>5.7137212217826271E-2</c:v>
                </c:pt>
                <c:pt idx="1">
                  <c:v>0.29483272572824537</c:v>
                </c:pt>
                <c:pt idx="2">
                  <c:v>0.30302005788904413</c:v>
                </c:pt>
                <c:pt idx="3">
                  <c:v>0.18442045633477716</c:v>
                </c:pt>
                <c:pt idx="4">
                  <c:v>0.16058954783010707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6688-4E93-AF3B-CDA6F3F6D739}"/>
            </c:ext>
          </c:extLst>
        </c:ser>
        <c:dLbls>
          <c:dLblPos val="outEnd"/>
          <c:showLegendKey val="0"/>
          <c:showVal val="1"/>
          <c:showCatName val="0"/>
          <c:showSerName val="0"/>
          <c:showPercent val="0"/>
          <c:showBubbleSize val="0"/>
        </c:dLbls>
        <c:gapWidth val="182"/>
        <c:axId val="-800869520"/>
        <c:axId val="-80087006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ClassFreq!$D$92</c15:sqref>
                        </c15:formulaRef>
                      </c:ext>
                    </c:extLst>
                    <c:strCache>
                      <c:ptCount val="1"/>
                      <c:pt idx="0">
                        <c:v>Part du nombre total de 
représentations payantes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ClassFreq!$C$94:$C$98</c15:sqref>
                        </c15:formulaRef>
                      </c:ext>
                    </c:extLst>
                    <c:strCache>
                      <c:ptCount val="5"/>
                      <c:pt idx="0">
                        <c:v>Moins de 200 entrées</c:v>
                      </c:pt>
                      <c:pt idx="1">
                        <c:v>200 à 1 500 entrées</c:v>
                      </c:pt>
                      <c:pt idx="2">
                        <c:v>1 500 à 6 000 entrées</c:v>
                      </c:pt>
                      <c:pt idx="3">
                        <c:v>6 000 à 30 000 entrées</c:v>
                      </c:pt>
                      <c:pt idx="4">
                        <c:v>30 000 entrées et plus</c:v>
                      </c:pt>
                    </c:strCache>
                  </c:strRef>
                </c:cat>
                <c:val>
                  <c:numRef>
                    <c:extLst xmlns:c16r2="http://schemas.microsoft.com/office/drawing/2015/06/chart">
                      <c:ext uri="{02D57815-91ED-43cb-92C2-25804820EDAC}">
                        <c15:formulaRef>
                          <c15:sqref>ClassFreq!$D$94:$D$98</c15:sqref>
                        </c15:formulaRef>
                      </c:ext>
                    </c:extLst>
                    <c:numCache>
                      <c:formatCode>0%</c:formatCode>
                      <c:ptCount val="5"/>
                      <c:pt idx="0">
                        <c:v>0.58779795986680994</c:v>
                      </c:pt>
                      <c:pt idx="1">
                        <c:v>0.3571818678317859</c:v>
                      </c:pt>
                      <c:pt idx="2">
                        <c:v>4.7321224079914029E-2</c:v>
                      </c:pt>
                      <c:pt idx="3">
                        <c:v>6.9413858106798683E-3</c:v>
                      </c:pt>
                      <c:pt idx="4" formatCode="0.0%">
                        <c:v>7.5756241081023938E-4</c:v>
                      </c:pt>
                    </c:numCache>
                  </c:numRef>
                </c:val>
                <c:extLst xmlns:c16r2="http://schemas.microsoft.com/office/drawing/2015/06/chart">
                  <c:ext xmlns:c16="http://schemas.microsoft.com/office/drawing/2014/chart" uri="{C3380CC4-5D6E-409C-BE32-E72D297353CC}">
                    <c16:uniqueId val="{00000002-6688-4E93-AF3B-CDA6F3F6D739}"/>
                  </c:ext>
                </c:extLst>
              </c15:ser>
            </c15:filteredBarSeries>
          </c:ext>
        </c:extLst>
      </c:barChart>
      <c:catAx>
        <c:axId val="-800869520"/>
        <c:scaling>
          <c:orientation val="maxMin"/>
        </c:scaling>
        <c:delete val="1"/>
        <c:axPos val="l"/>
        <c:numFmt formatCode="General" sourceLinked="1"/>
        <c:majorTickMark val="none"/>
        <c:minorTickMark val="none"/>
        <c:tickLblPos val="nextTo"/>
        <c:crossAx val="-800870064"/>
        <c:crosses val="autoZero"/>
        <c:auto val="1"/>
        <c:lblAlgn val="ctr"/>
        <c:lblOffset val="100"/>
        <c:noMultiLvlLbl val="0"/>
      </c:catAx>
      <c:valAx>
        <c:axId val="-800870064"/>
        <c:scaling>
          <c:orientation val="minMax"/>
        </c:scaling>
        <c:delete val="1"/>
        <c:axPos val="t"/>
        <c:numFmt formatCode="0%" sourceLinked="1"/>
        <c:majorTickMark val="none"/>
        <c:minorTickMark val="none"/>
        <c:tickLblPos val="nextTo"/>
        <c:crossAx val="-800869520"/>
        <c:crosses val="autoZero"/>
        <c:crossBetween val="between"/>
      </c:valAx>
      <c:spPr>
        <a:noFill/>
        <a:ln>
          <a:noFill/>
        </a:ln>
        <a:effectLst/>
      </c:spPr>
    </c:plotArea>
    <c:legend>
      <c:legendPos val="t"/>
      <c:layout>
        <c:manualLayout>
          <c:xMode val="edge"/>
          <c:yMode val="edge"/>
          <c:x val="7.9174550890044909E-2"/>
          <c:y val="2.6599727509878029E-2"/>
          <c:w val="0.84165089821991024"/>
          <c:h val="0.10375621663907207"/>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00364B"/>
              </a:solidFill>
              <a:latin typeface="Century Gothic" panose="020B0502020202020204" pitchFamily="34" charset="0"/>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entury Gothic" panose="020B0502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7408542752773"/>
          <c:y val="0.13126640987427957"/>
          <c:w val="0.6098132502628747"/>
          <c:h val="0.8313285819780154"/>
        </c:manualLayout>
      </c:layout>
      <c:barChart>
        <c:barDir val="bar"/>
        <c:grouping val="clustered"/>
        <c:varyColors val="0"/>
        <c:ser>
          <c:idx val="0"/>
          <c:order val="0"/>
          <c:tx>
            <c:strRef>
              <c:f>Feuil1!$B$1</c:f>
              <c:strCache>
                <c:ptCount val="1"/>
                <c:pt idx="0">
                  <c:v>Nombre de représentations payantes</c:v>
                </c:pt>
              </c:strCache>
            </c:strRef>
          </c:tx>
          <c:spPr>
            <a:solidFill>
              <a:srgbClr val="441435"/>
            </a:solidFill>
            <a:ln>
              <a:noFill/>
            </a:ln>
            <a:effectLst/>
          </c:spPr>
          <c:invertIfNegative val="0"/>
          <c:dLbls>
            <c:delete val="1"/>
          </c:dLbls>
          <c:cat>
            <c:strRef>
              <c:f>Feuil1!$A$2:$A$6</c:f>
              <c:strCache>
                <c:ptCount val="5"/>
                <c:pt idx="0">
                  <c:v>30 000 entrées et plus</c:v>
                </c:pt>
                <c:pt idx="1">
                  <c:v>6 000 à 30 000 entrées</c:v>
                </c:pt>
                <c:pt idx="2">
                  <c:v>1 500 à 6 000 entrées</c:v>
                </c:pt>
                <c:pt idx="3">
                  <c:v>200 à 1 500 entrées</c:v>
                </c:pt>
                <c:pt idx="4">
                  <c:v>Moins de 200 entrées</c:v>
                </c:pt>
              </c:strCache>
            </c:strRef>
          </c:cat>
          <c:val>
            <c:numRef>
              <c:f>Feuil1!$B$2:$B$6</c:f>
              <c:numCache>
                <c:formatCode>0%</c:formatCode>
                <c:ptCount val="5"/>
                <c:pt idx="0">
                  <c:v>-1E-3</c:v>
                </c:pt>
                <c:pt idx="1">
                  <c:v>-0.01</c:v>
                </c:pt>
                <c:pt idx="2">
                  <c:v>-0.05</c:v>
                </c:pt>
                <c:pt idx="3">
                  <c:v>-0.36</c:v>
                </c:pt>
                <c:pt idx="4">
                  <c:v>-0.59</c:v>
                </c:pt>
              </c:numCache>
            </c:numRef>
          </c:val>
          <c:extLst xmlns:c16r2="http://schemas.microsoft.com/office/drawing/2015/06/chart">
            <c:ext xmlns:c16="http://schemas.microsoft.com/office/drawing/2014/chart" uri="{C3380CC4-5D6E-409C-BE32-E72D297353CC}">
              <c16:uniqueId val="{00000000-8C49-4E86-9B17-51A0878FCFCB}"/>
            </c:ext>
          </c:extLst>
        </c:ser>
        <c:dLbls>
          <c:dLblPos val="outEnd"/>
          <c:showLegendKey val="0"/>
          <c:showVal val="1"/>
          <c:showCatName val="0"/>
          <c:showSerName val="0"/>
          <c:showPercent val="0"/>
          <c:showBubbleSize val="0"/>
        </c:dLbls>
        <c:gapWidth val="182"/>
        <c:axId val="-800867888"/>
        <c:axId val="-800871152"/>
      </c:barChart>
      <c:catAx>
        <c:axId val="-800867888"/>
        <c:scaling>
          <c:orientation val="minMax"/>
        </c:scaling>
        <c:delete val="1"/>
        <c:axPos val="l"/>
        <c:numFmt formatCode="General" sourceLinked="1"/>
        <c:majorTickMark val="none"/>
        <c:minorTickMark val="none"/>
        <c:tickLblPos val="nextTo"/>
        <c:crossAx val="-800871152"/>
        <c:crosses val="autoZero"/>
        <c:auto val="1"/>
        <c:lblAlgn val="ctr"/>
        <c:lblOffset val="100"/>
        <c:noMultiLvlLbl val="0"/>
      </c:catAx>
      <c:valAx>
        <c:axId val="-800871152"/>
        <c:scaling>
          <c:orientation val="minMax"/>
        </c:scaling>
        <c:delete val="1"/>
        <c:axPos val="b"/>
        <c:numFmt formatCode="0%" sourceLinked="1"/>
        <c:majorTickMark val="none"/>
        <c:minorTickMark val="none"/>
        <c:tickLblPos val="nextTo"/>
        <c:crossAx val="-800867888"/>
        <c:crosses val="autoZero"/>
        <c:crossBetween val="between"/>
      </c:valAx>
      <c:spPr>
        <a:noFill/>
        <a:ln>
          <a:noFill/>
        </a:ln>
        <a:effectLst/>
      </c:spPr>
    </c:plotArea>
    <c:legend>
      <c:legendPos val="t"/>
      <c:layout>
        <c:manualLayout>
          <c:xMode val="edge"/>
          <c:yMode val="edge"/>
          <c:x val="0.43062957355277409"/>
          <c:y val="4.0805463433860073E-2"/>
          <c:w val="0.52892743002839671"/>
          <c:h val="6.3257304151179417E-2"/>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00364B"/>
              </a:solidFill>
              <a:latin typeface="Century Gothic" panose="020B0502020202020204" pitchFamily="34" charset="0"/>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latin typeface="Century Gothic" panose="020B0502020202020204"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CC309-1A78-478A-85D1-DF164BC776C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2839C10E-B50F-4A6A-8904-3CAC518E876A}">
      <dgm:prSet phldrT="[Texte]" custT="1"/>
      <dgm:spPr/>
      <dgm:t>
        <a:bodyPr/>
        <a:lstStyle/>
        <a:p>
          <a:r>
            <a:rPr lang="fr-FR" sz="1400">
              <a:latin typeface="Century Gothic" panose="020B0502020202020204" pitchFamily="34" charset="0"/>
            </a:rPr>
            <a:t>Conseil administration</a:t>
          </a:r>
        </a:p>
      </dgm:t>
    </dgm:pt>
    <dgm:pt modelId="{F2679E46-802B-4319-8C38-79C025839525}" type="parTrans" cxnId="{0EA01711-BAE3-4FF3-9AD2-09AEF3059738}">
      <dgm:prSet/>
      <dgm:spPr/>
      <dgm:t>
        <a:bodyPr/>
        <a:lstStyle/>
        <a:p>
          <a:endParaRPr lang="fr-FR">
            <a:latin typeface="Century Gothic" panose="020B0502020202020204" pitchFamily="34" charset="0"/>
          </a:endParaRPr>
        </a:p>
      </dgm:t>
    </dgm:pt>
    <dgm:pt modelId="{973EA48A-8FE3-4E00-8C5E-C8E30D4DF9D7}" type="sibTrans" cxnId="{0EA01711-BAE3-4FF3-9AD2-09AEF3059738}">
      <dgm:prSet/>
      <dgm:spPr/>
      <dgm:t>
        <a:bodyPr/>
        <a:lstStyle/>
        <a:p>
          <a:endParaRPr lang="fr-FR">
            <a:latin typeface="Century Gothic" panose="020B0502020202020204" pitchFamily="34" charset="0"/>
          </a:endParaRPr>
        </a:p>
      </dgm:t>
    </dgm:pt>
    <dgm:pt modelId="{2288C12E-5BA6-4D0B-A9E4-2D0D77825EF3}">
      <dgm:prSet phldrT="[Texte]" custT="1"/>
      <dgm:spPr>
        <a:solidFill>
          <a:schemeClr val="accent2">
            <a:lumMod val="90000"/>
            <a:lumOff val="10000"/>
          </a:schemeClr>
        </a:solidFill>
      </dgm:spPr>
      <dgm:t>
        <a:bodyPr/>
        <a:lstStyle/>
        <a:p>
          <a:pPr algn="ctr"/>
          <a:r>
            <a:rPr lang="fr-FR" sz="1400">
              <a:latin typeface="Century Gothic" panose="020B0502020202020204" pitchFamily="34" charset="0"/>
            </a:rPr>
            <a:t>Conseil professionnel</a:t>
          </a:r>
        </a:p>
      </dgm:t>
    </dgm:pt>
    <dgm:pt modelId="{4D59AF42-3480-4E21-A9DA-9E74607F34AF}" type="parTrans" cxnId="{2A670277-AAE1-4588-8DCE-C55A0A0BD129}">
      <dgm:prSet/>
      <dgm:spPr/>
      <dgm:t>
        <a:bodyPr/>
        <a:lstStyle/>
        <a:p>
          <a:endParaRPr lang="fr-FR">
            <a:latin typeface="Century Gothic" panose="020B0502020202020204" pitchFamily="34" charset="0"/>
          </a:endParaRPr>
        </a:p>
      </dgm:t>
    </dgm:pt>
    <dgm:pt modelId="{034594A3-A0DB-4E45-95EF-0A149166CC65}" type="sibTrans" cxnId="{2A670277-AAE1-4588-8DCE-C55A0A0BD129}">
      <dgm:prSet/>
      <dgm:spPr/>
      <dgm:t>
        <a:bodyPr/>
        <a:lstStyle/>
        <a:p>
          <a:endParaRPr lang="fr-FR">
            <a:latin typeface="Century Gothic" panose="020B0502020202020204" pitchFamily="34" charset="0"/>
          </a:endParaRPr>
        </a:p>
      </dgm:t>
    </dgm:pt>
    <dgm:pt modelId="{C12178D6-A80B-4EE1-A027-56BA9A041198}">
      <dgm:prSet phldrT="[Texte]" custT="1"/>
      <dgm:spPr>
        <a:solidFill>
          <a:schemeClr val="accent3">
            <a:lumMod val="90000"/>
            <a:lumOff val="10000"/>
          </a:schemeClr>
        </a:solidFill>
      </dgm:spPr>
      <dgm:t>
        <a:bodyPr/>
        <a:lstStyle/>
        <a:p>
          <a:r>
            <a:rPr lang="fr-FR" sz="1200" b="1">
              <a:latin typeface="Century Gothic" panose="020B0502020202020204" pitchFamily="34" charset="0"/>
            </a:rPr>
            <a:t>Commissions</a:t>
          </a:r>
        </a:p>
      </dgm:t>
    </dgm:pt>
    <dgm:pt modelId="{950CBAA8-8CA3-4630-8D22-0925183F2D52}" type="parTrans" cxnId="{7F979391-5F4E-416C-958D-8D98F7A53341}">
      <dgm:prSet/>
      <dgm:spPr/>
      <dgm:t>
        <a:bodyPr/>
        <a:lstStyle/>
        <a:p>
          <a:endParaRPr lang="fr-FR">
            <a:latin typeface="Century Gothic" panose="020B0502020202020204" pitchFamily="34" charset="0"/>
          </a:endParaRPr>
        </a:p>
      </dgm:t>
    </dgm:pt>
    <dgm:pt modelId="{3166C5B7-1687-452B-A798-6A2F59A7A936}" type="sibTrans" cxnId="{7F979391-5F4E-416C-958D-8D98F7A53341}">
      <dgm:prSet/>
      <dgm:spPr/>
      <dgm:t>
        <a:bodyPr/>
        <a:lstStyle/>
        <a:p>
          <a:endParaRPr lang="fr-FR">
            <a:latin typeface="Century Gothic" panose="020B0502020202020204" pitchFamily="34" charset="0"/>
          </a:endParaRPr>
        </a:p>
      </dgm:t>
    </dgm:pt>
    <dgm:pt modelId="{55B31F67-D94A-4233-8D8B-33743352B4F0}">
      <dgm:prSet phldrT="[Texte]" custT="1"/>
      <dgm:spPr>
        <a:solidFill>
          <a:schemeClr val="accent3">
            <a:lumMod val="90000"/>
            <a:lumOff val="10000"/>
          </a:schemeClr>
        </a:solidFill>
      </dgm:spPr>
      <dgm:t>
        <a:bodyPr lIns="108000"/>
        <a:lstStyle/>
        <a:p>
          <a:r>
            <a:rPr lang="fr-FR" sz="1200" b="1">
              <a:latin typeface="Century Gothic" panose="020B0502020202020204" pitchFamily="34" charset="0"/>
            </a:rPr>
            <a:t>Comités</a:t>
          </a:r>
          <a:r>
            <a:rPr lang="fr-FR" sz="1200">
              <a:latin typeface="Century Gothic" panose="020B0502020202020204" pitchFamily="34" charset="0"/>
            </a:rPr>
            <a:t/>
          </a:r>
          <a:br>
            <a:rPr lang="fr-FR" sz="1200">
              <a:latin typeface="Century Gothic" panose="020B0502020202020204" pitchFamily="34" charset="0"/>
            </a:rPr>
          </a:br>
          <a:r>
            <a:rPr lang="fr-FR" sz="1000">
              <a:latin typeface="Century Gothic" panose="020B0502020202020204" pitchFamily="34" charset="0"/>
            </a:rPr>
            <a:t>(régions, égalité femmes-hommes)</a:t>
          </a:r>
          <a:endParaRPr lang="fr-FR" sz="1200">
            <a:latin typeface="Century Gothic" panose="020B0502020202020204" pitchFamily="34" charset="0"/>
          </a:endParaRPr>
        </a:p>
      </dgm:t>
    </dgm:pt>
    <dgm:pt modelId="{D82685A4-C4AC-4D72-8F8F-DA29EAE7EB5D}" type="parTrans" cxnId="{BB3D980D-A2E6-446E-9A0C-A2A86EA67BA2}">
      <dgm:prSet/>
      <dgm:spPr/>
      <dgm:t>
        <a:bodyPr/>
        <a:lstStyle/>
        <a:p>
          <a:endParaRPr lang="fr-FR">
            <a:latin typeface="Century Gothic" panose="020B0502020202020204" pitchFamily="34" charset="0"/>
          </a:endParaRPr>
        </a:p>
      </dgm:t>
    </dgm:pt>
    <dgm:pt modelId="{481D27B2-6A84-4632-BE6D-E9A18B72AC02}" type="sibTrans" cxnId="{BB3D980D-A2E6-446E-9A0C-A2A86EA67BA2}">
      <dgm:prSet/>
      <dgm:spPr/>
      <dgm:t>
        <a:bodyPr/>
        <a:lstStyle/>
        <a:p>
          <a:endParaRPr lang="fr-FR">
            <a:latin typeface="Century Gothic" panose="020B0502020202020204" pitchFamily="34" charset="0"/>
          </a:endParaRPr>
        </a:p>
      </dgm:t>
    </dgm:pt>
    <dgm:pt modelId="{C4C2AE82-42E4-444E-BE48-EC211F550777}">
      <dgm:prSet phldrT="[Texte]" custT="1"/>
      <dgm:spPr>
        <a:solidFill>
          <a:schemeClr val="accent3">
            <a:lumMod val="90000"/>
            <a:lumOff val="10000"/>
          </a:schemeClr>
        </a:solidFill>
      </dgm:spPr>
      <dgm:t>
        <a:bodyPr/>
        <a:lstStyle/>
        <a:p>
          <a:r>
            <a:rPr lang="fr-FR" sz="1200" b="1">
              <a:latin typeface="Century Gothic" panose="020B0502020202020204" pitchFamily="34" charset="0"/>
            </a:rPr>
            <a:t>Groupes de travail</a:t>
          </a:r>
        </a:p>
      </dgm:t>
    </dgm:pt>
    <dgm:pt modelId="{E8E0D4F3-1543-47D6-B817-69DCBC81E7E4}" type="parTrans" cxnId="{6047EB19-1BD0-49F3-89E1-0784FC58BC6B}">
      <dgm:prSet/>
      <dgm:spPr/>
      <dgm:t>
        <a:bodyPr/>
        <a:lstStyle/>
        <a:p>
          <a:endParaRPr lang="fr-FR"/>
        </a:p>
      </dgm:t>
    </dgm:pt>
    <dgm:pt modelId="{52F77DEB-9811-4B8E-8D6A-6647FC886078}" type="sibTrans" cxnId="{6047EB19-1BD0-49F3-89E1-0784FC58BC6B}">
      <dgm:prSet/>
      <dgm:spPr/>
      <dgm:t>
        <a:bodyPr/>
        <a:lstStyle/>
        <a:p>
          <a:endParaRPr lang="fr-FR"/>
        </a:p>
      </dgm:t>
    </dgm:pt>
    <dgm:pt modelId="{6C1467E6-5F21-4DA7-B3C7-C50E311013C3}" type="pres">
      <dgm:prSet presAssocID="{331CC309-1A78-478A-85D1-DF164BC776C0}" presName="hierChild1" presStyleCnt="0">
        <dgm:presLayoutVars>
          <dgm:orgChart val="1"/>
          <dgm:chPref val="1"/>
          <dgm:dir/>
          <dgm:animOne val="branch"/>
          <dgm:animLvl val="lvl"/>
          <dgm:resizeHandles/>
        </dgm:presLayoutVars>
      </dgm:prSet>
      <dgm:spPr/>
      <dgm:t>
        <a:bodyPr/>
        <a:lstStyle/>
        <a:p>
          <a:endParaRPr lang="fr-FR"/>
        </a:p>
      </dgm:t>
    </dgm:pt>
    <dgm:pt modelId="{4675D2EE-00B5-4E26-90E5-6687931E7B23}" type="pres">
      <dgm:prSet presAssocID="{2839C10E-B50F-4A6A-8904-3CAC518E876A}" presName="hierRoot1" presStyleCnt="0">
        <dgm:presLayoutVars>
          <dgm:hierBranch val="init"/>
        </dgm:presLayoutVars>
      </dgm:prSet>
      <dgm:spPr/>
    </dgm:pt>
    <dgm:pt modelId="{280D57DE-B3F1-4144-8943-999D7B90F1AB}" type="pres">
      <dgm:prSet presAssocID="{2839C10E-B50F-4A6A-8904-3CAC518E876A}" presName="rootComposite1" presStyleCnt="0"/>
      <dgm:spPr/>
    </dgm:pt>
    <dgm:pt modelId="{3EA813C1-7021-4E68-95AA-42ABDDD89FAF}" type="pres">
      <dgm:prSet presAssocID="{2839C10E-B50F-4A6A-8904-3CAC518E876A}" presName="rootText1" presStyleLbl="node0" presStyleIdx="0" presStyleCnt="1" custScaleX="38621" custScaleY="68880" custLinFactX="5524" custLinFactNeighborX="100000" custLinFactNeighborY="4348">
        <dgm:presLayoutVars>
          <dgm:chPref val="3"/>
        </dgm:presLayoutVars>
      </dgm:prSet>
      <dgm:spPr/>
      <dgm:t>
        <a:bodyPr/>
        <a:lstStyle/>
        <a:p>
          <a:endParaRPr lang="fr-FR"/>
        </a:p>
      </dgm:t>
    </dgm:pt>
    <dgm:pt modelId="{24D5A60F-EAD0-4ED3-81A9-323A749CE075}" type="pres">
      <dgm:prSet presAssocID="{2839C10E-B50F-4A6A-8904-3CAC518E876A}" presName="rootConnector1" presStyleLbl="node1" presStyleIdx="0" presStyleCnt="0"/>
      <dgm:spPr/>
      <dgm:t>
        <a:bodyPr/>
        <a:lstStyle/>
        <a:p>
          <a:endParaRPr lang="fr-FR"/>
        </a:p>
      </dgm:t>
    </dgm:pt>
    <dgm:pt modelId="{01F18EB3-4F62-4775-9448-DFB67F655A50}" type="pres">
      <dgm:prSet presAssocID="{2839C10E-B50F-4A6A-8904-3CAC518E876A}" presName="hierChild2" presStyleCnt="0"/>
      <dgm:spPr/>
    </dgm:pt>
    <dgm:pt modelId="{C7BC40FD-F15E-413E-BB39-9C350EE31E13}" type="pres">
      <dgm:prSet presAssocID="{4D59AF42-3480-4E21-A9DA-9E74607F34AF}" presName="Name64" presStyleLbl="parChTrans1D2" presStyleIdx="0" presStyleCnt="1"/>
      <dgm:spPr/>
      <dgm:t>
        <a:bodyPr/>
        <a:lstStyle/>
        <a:p>
          <a:endParaRPr lang="fr-FR"/>
        </a:p>
      </dgm:t>
    </dgm:pt>
    <dgm:pt modelId="{FEE8F9A9-FA9E-4CCA-87BB-3A4000B18B5A}" type="pres">
      <dgm:prSet presAssocID="{2288C12E-5BA6-4D0B-A9E4-2D0D77825EF3}" presName="hierRoot2" presStyleCnt="0">
        <dgm:presLayoutVars>
          <dgm:hierBranch val="init"/>
        </dgm:presLayoutVars>
      </dgm:prSet>
      <dgm:spPr/>
    </dgm:pt>
    <dgm:pt modelId="{4F93EF5A-F8DB-4A6B-998A-4D515E41914F}" type="pres">
      <dgm:prSet presAssocID="{2288C12E-5BA6-4D0B-A9E4-2D0D77825EF3}" presName="rootComposite" presStyleCnt="0"/>
      <dgm:spPr/>
    </dgm:pt>
    <dgm:pt modelId="{C90923F3-71AD-44CD-AF94-A529046D5317}" type="pres">
      <dgm:prSet presAssocID="{2288C12E-5BA6-4D0B-A9E4-2D0D77825EF3}" presName="rootText" presStyleLbl="node2" presStyleIdx="0" presStyleCnt="1" custScaleX="34412" custScaleY="45857" custLinFactNeighborX="5850" custLinFactNeighborY="4772">
        <dgm:presLayoutVars>
          <dgm:chPref val="3"/>
        </dgm:presLayoutVars>
      </dgm:prSet>
      <dgm:spPr/>
      <dgm:t>
        <a:bodyPr/>
        <a:lstStyle/>
        <a:p>
          <a:endParaRPr lang="fr-FR"/>
        </a:p>
      </dgm:t>
    </dgm:pt>
    <dgm:pt modelId="{B3056304-1DB8-48C0-B5FF-126D1B1D10A2}" type="pres">
      <dgm:prSet presAssocID="{2288C12E-5BA6-4D0B-A9E4-2D0D77825EF3}" presName="rootConnector" presStyleLbl="node2" presStyleIdx="0" presStyleCnt="1"/>
      <dgm:spPr/>
      <dgm:t>
        <a:bodyPr/>
        <a:lstStyle/>
        <a:p>
          <a:endParaRPr lang="fr-FR"/>
        </a:p>
      </dgm:t>
    </dgm:pt>
    <dgm:pt modelId="{C8DD49FF-8D4B-40E2-A879-C804FC6D3827}" type="pres">
      <dgm:prSet presAssocID="{2288C12E-5BA6-4D0B-A9E4-2D0D77825EF3}" presName="hierChild4" presStyleCnt="0"/>
      <dgm:spPr/>
    </dgm:pt>
    <dgm:pt modelId="{7358B9C0-4959-4900-8D91-3113AE43F3D9}" type="pres">
      <dgm:prSet presAssocID="{950CBAA8-8CA3-4630-8D22-0925183F2D52}" presName="Name64" presStyleLbl="parChTrans1D3" presStyleIdx="0" presStyleCnt="3"/>
      <dgm:spPr/>
      <dgm:t>
        <a:bodyPr/>
        <a:lstStyle/>
        <a:p>
          <a:endParaRPr lang="fr-FR"/>
        </a:p>
      </dgm:t>
    </dgm:pt>
    <dgm:pt modelId="{0F89CE40-A58A-401C-B3A7-72692B238511}" type="pres">
      <dgm:prSet presAssocID="{C12178D6-A80B-4EE1-A027-56BA9A041198}" presName="hierRoot2" presStyleCnt="0">
        <dgm:presLayoutVars>
          <dgm:hierBranch val="init"/>
        </dgm:presLayoutVars>
      </dgm:prSet>
      <dgm:spPr/>
    </dgm:pt>
    <dgm:pt modelId="{93DF8B2D-15B7-4460-9E31-B77E6347DA0B}" type="pres">
      <dgm:prSet presAssocID="{C12178D6-A80B-4EE1-A027-56BA9A041198}" presName="rootComposite" presStyleCnt="0"/>
      <dgm:spPr/>
    </dgm:pt>
    <dgm:pt modelId="{F3B0779F-F2FC-4992-8AD1-B4A0FFC56BA6}" type="pres">
      <dgm:prSet presAssocID="{C12178D6-A80B-4EE1-A027-56BA9A041198}" presName="rootText" presStyleLbl="node3" presStyleIdx="0" presStyleCnt="3" custScaleX="39444" custScaleY="41894" custLinFactX="-871" custLinFactNeighborX="-100000" custLinFactNeighborY="35154">
        <dgm:presLayoutVars>
          <dgm:chPref val="3"/>
        </dgm:presLayoutVars>
      </dgm:prSet>
      <dgm:spPr/>
      <dgm:t>
        <a:bodyPr/>
        <a:lstStyle/>
        <a:p>
          <a:endParaRPr lang="fr-FR"/>
        </a:p>
      </dgm:t>
    </dgm:pt>
    <dgm:pt modelId="{380ABCB2-78D5-4511-BEA4-3940F407241F}" type="pres">
      <dgm:prSet presAssocID="{C12178D6-A80B-4EE1-A027-56BA9A041198}" presName="rootConnector" presStyleLbl="node3" presStyleIdx="0" presStyleCnt="3"/>
      <dgm:spPr/>
      <dgm:t>
        <a:bodyPr/>
        <a:lstStyle/>
        <a:p>
          <a:endParaRPr lang="fr-FR"/>
        </a:p>
      </dgm:t>
    </dgm:pt>
    <dgm:pt modelId="{5F0D70D5-A8CE-4C68-A092-A261C963E64C}" type="pres">
      <dgm:prSet presAssocID="{C12178D6-A80B-4EE1-A027-56BA9A041198}" presName="hierChild4" presStyleCnt="0"/>
      <dgm:spPr/>
    </dgm:pt>
    <dgm:pt modelId="{27E933A5-A7D7-4A24-8191-0D84A33832C0}" type="pres">
      <dgm:prSet presAssocID="{C12178D6-A80B-4EE1-A027-56BA9A041198}" presName="hierChild5" presStyleCnt="0"/>
      <dgm:spPr/>
    </dgm:pt>
    <dgm:pt modelId="{9A9A612F-1FBA-403F-9C72-F755A5C24B8D}" type="pres">
      <dgm:prSet presAssocID="{D82685A4-C4AC-4D72-8F8F-DA29EAE7EB5D}" presName="Name64" presStyleLbl="parChTrans1D3" presStyleIdx="1" presStyleCnt="3"/>
      <dgm:spPr/>
      <dgm:t>
        <a:bodyPr/>
        <a:lstStyle/>
        <a:p>
          <a:endParaRPr lang="fr-FR"/>
        </a:p>
      </dgm:t>
    </dgm:pt>
    <dgm:pt modelId="{58B899E3-4B3F-4BC1-BEEB-FDC2788E004D}" type="pres">
      <dgm:prSet presAssocID="{55B31F67-D94A-4233-8D8B-33743352B4F0}" presName="hierRoot2" presStyleCnt="0">
        <dgm:presLayoutVars>
          <dgm:hierBranch val="init"/>
        </dgm:presLayoutVars>
      </dgm:prSet>
      <dgm:spPr/>
    </dgm:pt>
    <dgm:pt modelId="{00D80779-CF95-4B40-8115-1C0BC6E28B82}" type="pres">
      <dgm:prSet presAssocID="{55B31F67-D94A-4233-8D8B-33743352B4F0}" presName="rootComposite" presStyleCnt="0"/>
      <dgm:spPr/>
    </dgm:pt>
    <dgm:pt modelId="{AE3A4B9E-E3CD-40EF-A2AB-4510A0AA5BB8}" type="pres">
      <dgm:prSet presAssocID="{55B31F67-D94A-4233-8D8B-33743352B4F0}" presName="rootText" presStyleLbl="node3" presStyleIdx="1" presStyleCnt="3" custScaleX="39444" custScaleY="42908" custLinFactX="-1146" custLinFactNeighborX="-100000" custLinFactNeighborY="4772">
        <dgm:presLayoutVars>
          <dgm:chPref val="3"/>
        </dgm:presLayoutVars>
      </dgm:prSet>
      <dgm:spPr/>
      <dgm:t>
        <a:bodyPr/>
        <a:lstStyle/>
        <a:p>
          <a:endParaRPr lang="fr-FR"/>
        </a:p>
      </dgm:t>
    </dgm:pt>
    <dgm:pt modelId="{F3F6E813-C466-40A7-BBFE-D3F2699108F5}" type="pres">
      <dgm:prSet presAssocID="{55B31F67-D94A-4233-8D8B-33743352B4F0}" presName="rootConnector" presStyleLbl="node3" presStyleIdx="1" presStyleCnt="3"/>
      <dgm:spPr/>
      <dgm:t>
        <a:bodyPr/>
        <a:lstStyle/>
        <a:p>
          <a:endParaRPr lang="fr-FR"/>
        </a:p>
      </dgm:t>
    </dgm:pt>
    <dgm:pt modelId="{8A474284-E237-4E14-8417-198F7CB9C5BE}" type="pres">
      <dgm:prSet presAssocID="{55B31F67-D94A-4233-8D8B-33743352B4F0}" presName="hierChild4" presStyleCnt="0"/>
      <dgm:spPr/>
    </dgm:pt>
    <dgm:pt modelId="{9E631EF3-9301-4689-A026-14E4635B99FB}" type="pres">
      <dgm:prSet presAssocID="{55B31F67-D94A-4233-8D8B-33743352B4F0}" presName="hierChild5" presStyleCnt="0"/>
      <dgm:spPr/>
    </dgm:pt>
    <dgm:pt modelId="{851116A7-31D6-41BC-952D-FC5582C6DF22}" type="pres">
      <dgm:prSet presAssocID="{E8E0D4F3-1543-47D6-B817-69DCBC81E7E4}" presName="Name64" presStyleLbl="parChTrans1D3" presStyleIdx="2" presStyleCnt="3"/>
      <dgm:spPr/>
      <dgm:t>
        <a:bodyPr/>
        <a:lstStyle/>
        <a:p>
          <a:endParaRPr lang="fr-FR"/>
        </a:p>
      </dgm:t>
    </dgm:pt>
    <dgm:pt modelId="{B97B8D07-67A4-49A2-A5B4-A74B84198DE7}" type="pres">
      <dgm:prSet presAssocID="{C4C2AE82-42E4-444E-BE48-EC211F550777}" presName="hierRoot2" presStyleCnt="0">
        <dgm:presLayoutVars>
          <dgm:hierBranch val="init"/>
        </dgm:presLayoutVars>
      </dgm:prSet>
      <dgm:spPr/>
    </dgm:pt>
    <dgm:pt modelId="{E51AFB4F-61E2-4FAA-B6CA-959E639BDA61}" type="pres">
      <dgm:prSet presAssocID="{C4C2AE82-42E4-444E-BE48-EC211F550777}" presName="rootComposite" presStyleCnt="0"/>
      <dgm:spPr/>
    </dgm:pt>
    <dgm:pt modelId="{39FB44FB-691F-41BE-8120-76BD556FC191}" type="pres">
      <dgm:prSet presAssocID="{C4C2AE82-42E4-444E-BE48-EC211F550777}" presName="rootText" presStyleLbl="node3" presStyleIdx="2" presStyleCnt="3" custScaleX="39341" custScaleY="43612" custLinFactX="-1721" custLinFactNeighborX="-100000" custLinFactNeighborY="-22576">
        <dgm:presLayoutVars>
          <dgm:chPref val="3"/>
        </dgm:presLayoutVars>
      </dgm:prSet>
      <dgm:spPr/>
      <dgm:t>
        <a:bodyPr/>
        <a:lstStyle/>
        <a:p>
          <a:endParaRPr lang="fr-FR"/>
        </a:p>
      </dgm:t>
    </dgm:pt>
    <dgm:pt modelId="{531E573C-4460-4EA0-A23D-80E45D362D15}" type="pres">
      <dgm:prSet presAssocID="{C4C2AE82-42E4-444E-BE48-EC211F550777}" presName="rootConnector" presStyleLbl="node3" presStyleIdx="2" presStyleCnt="3"/>
      <dgm:spPr/>
      <dgm:t>
        <a:bodyPr/>
        <a:lstStyle/>
        <a:p>
          <a:endParaRPr lang="fr-FR"/>
        </a:p>
      </dgm:t>
    </dgm:pt>
    <dgm:pt modelId="{E0C2573F-2B2E-44CC-9EF6-A66DFD81521B}" type="pres">
      <dgm:prSet presAssocID="{C4C2AE82-42E4-444E-BE48-EC211F550777}" presName="hierChild4" presStyleCnt="0"/>
      <dgm:spPr/>
    </dgm:pt>
    <dgm:pt modelId="{28D0FB3F-27E4-4B84-8247-573A2A225277}" type="pres">
      <dgm:prSet presAssocID="{C4C2AE82-42E4-444E-BE48-EC211F550777}" presName="hierChild5" presStyleCnt="0"/>
      <dgm:spPr/>
    </dgm:pt>
    <dgm:pt modelId="{024958C5-7C8D-4363-8B69-B954420D6C23}" type="pres">
      <dgm:prSet presAssocID="{2288C12E-5BA6-4D0B-A9E4-2D0D77825EF3}" presName="hierChild5" presStyleCnt="0"/>
      <dgm:spPr/>
    </dgm:pt>
    <dgm:pt modelId="{9A3FEFFF-1091-445B-A11C-C8039C7AA149}" type="pres">
      <dgm:prSet presAssocID="{2839C10E-B50F-4A6A-8904-3CAC518E876A}" presName="hierChild3" presStyleCnt="0"/>
      <dgm:spPr/>
    </dgm:pt>
  </dgm:ptLst>
  <dgm:cxnLst>
    <dgm:cxn modelId="{070F5700-7D98-446C-9839-1D8BE9DA7AC5}" type="presOf" srcId="{C12178D6-A80B-4EE1-A027-56BA9A041198}" destId="{F3B0779F-F2FC-4992-8AD1-B4A0FFC56BA6}" srcOrd="0" destOrd="0" presId="urn:microsoft.com/office/officeart/2009/3/layout/HorizontalOrganizationChart"/>
    <dgm:cxn modelId="{DB2B1F2A-37FD-4310-97FA-300C380C49B3}" type="presOf" srcId="{C4C2AE82-42E4-444E-BE48-EC211F550777}" destId="{39FB44FB-691F-41BE-8120-76BD556FC191}" srcOrd="0" destOrd="0" presId="urn:microsoft.com/office/officeart/2009/3/layout/HorizontalOrganizationChart"/>
    <dgm:cxn modelId="{6047EB19-1BD0-49F3-89E1-0784FC58BC6B}" srcId="{2288C12E-5BA6-4D0B-A9E4-2D0D77825EF3}" destId="{C4C2AE82-42E4-444E-BE48-EC211F550777}" srcOrd="2" destOrd="0" parTransId="{E8E0D4F3-1543-47D6-B817-69DCBC81E7E4}" sibTransId="{52F77DEB-9811-4B8E-8D6A-6647FC886078}"/>
    <dgm:cxn modelId="{68781900-16F1-40CA-B379-61411D3DD3B0}" type="presOf" srcId="{55B31F67-D94A-4233-8D8B-33743352B4F0}" destId="{F3F6E813-C466-40A7-BBFE-D3F2699108F5}" srcOrd="1" destOrd="0" presId="urn:microsoft.com/office/officeart/2009/3/layout/HorizontalOrganizationChart"/>
    <dgm:cxn modelId="{AFCAC70D-450C-4E57-B3F7-DFC1E9ED753B}" type="presOf" srcId="{2288C12E-5BA6-4D0B-A9E4-2D0D77825EF3}" destId="{C90923F3-71AD-44CD-AF94-A529046D5317}" srcOrd="0" destOrd="0" presId="urn:microsoft.com/office/officeart/2009/3/layout/HorizontalOrganizationChart"/>
    <dgm:cxn modelId="{7F979391-5F4E-416C-958D-8D98F7A53341}" srcId="{2288C12E-5BA6-4D0B-A9E4-2D0D77825EF3}" destId="{C12178D6-A80B-4EE1-A027-56BA9A041198}" srcOrd="0" destOrd="0" parTransId="{950CBAA8-8CA3-4630-8D22-0925183F2D52}" sibTransId="{3166C5B7-1687-452B-A798-6A2F59A7A936}"/>
    <dgm:cxn modelId="{910765A8-0262-486C-BE2B-F58C66827684}" type="presOf" srcId="{E8E0D4F3-1543-47D6-B817-69DCBC81E7E4}" destId="{851116A7-31D6-41BC-952D-FC5582C6DF22}" srcOrd="0" destOrd="0" presId="urn:microsoft.com/office/officeart/2009/3/layout/HorizontalOrganizationChart"/>
    <dgm:cxn modelId="{C76B2AC5-D964-47E0-AC9B-11F129FE0BF9}" type="presOf" srcId="{2839C10E-B50F-4A6A-8904-3CAC518E876A}" destId="{3EA813C1-7021-4E68-95AA-42ABDDD89FAF}" srcOrd="0" destOrd="0" presId="urn:microsoft.com/office/officeart/2009/3/layout/HorizontalOrganizationChart"/>
    <dgm:cxn modelId="{E7689BAA-0E9B-444B-9F8F-9FF56898E9BF}" type="presOf" srcId="{55B31F67-D94A-4233-8D8B-33743352B4F0}" destId="{AE3A4B9E-E3CD-40EF-A2AB-4510A0AA5BB8}" srcOrd="0" destOrd="0" presId="urn:microsoft.com/office/officeart/2009/3/layout/HorizontalOrganizationChart"/>
    <dgm:cxn modelId="{0EA01711-BAE3-4FF3-9AD2-09AEF3059738}" srcId="{331CC309-1A78-478A-85D1-DF164BC776C0}" destId="{2839C10E-B50F-4A6A-8904-3CAC518E876A}" srcOrd="0" destOrd="0" parTransId="{F2679E46-802B-4319-8C38-79C025839525}" sibTransId="{973EA48A-8FE3-4E00-8C5E-C8E30D4DF9D7}"/>
    <dgm:cxn modelId="{D0522D37-9250-4654-BFB0-BA3AE986BD1B}" type="presOf" srcId="{4D59AF42-3480-4E21-A9DA-9E74607F34AF}" destId="{C7BC40FD-F15E-413E-BB39-9C350EE31E13}" srcOrd="0" destOrd="0" presId="urn:microsoft.com/office/officeart/2009/3/layout/HorizontalOrganizationChart"/>
    <dgm:cxn modelId="{36FA6C66-D2C0-49E9-A3AD-F5B711D110E0}" type="presOf" srcId="{D82685A4-C4AC-4D72-8F8F-DA29EAE7EB5D}" destId="{9A9A612F-1FBA-403F-9C72-F755A5C24B8D}" srcOrd="0" destOrd="0" presId="urn:microsoft.com/office/officeart/2009/3/layout/HorizontalOrganizationChart"/>
    <dgm:cxn modelId="{2A670277-AAE1-4588-8DCE-C55A0A0BD129}" srcId="{2839C10E-B50F-4A6A-8904-3CAC518E876A}" destId="{2288C12E-5BA6-4D0B-A9E4-2D0D77825EF3}" srcOrd="0" destOrd="0" parTransId="{4D59AF42-3480-4E21-A9DA-9E74607F34AF}" sibTransId="{034594A3-A0DB-4E45-95EF-0A149166CC65}"/>
    <dgm:cxn modelId="{BB3D980D-A2E6-446E-9A0C-A2A86EA67BA2}" srcId="{2288C12E-5BA6-4D0B-A9E4-2D0D77825EF3}" destId="{55B31F67-D94A-4233-8D8B-33743352B4F0}" srcOrd="1" destOrd="0" parTransId="{D82685A4-C4AC-4D72-8F8F-DA29EAE7EB5D}" sibTransId="{481D27B2-6A84-4632-BE6D-E9A18B72AC02}"/>
    <dgm:cxn modelId="{A51717CD-CCA5-43B8-BD14-57E9FF584C62}" type="presOf" srcId="{950CBAA8-8CA3-4630-8D22-0925183F2D52}" destId="{7358B9C0-4959-4900-8D91-3113AE43F3D9}" srcOrd="0" destOrd="0" presId="urn:microsoft.com/office/officeart/2009/3/layout/HorizontalOrganizationChart"/>
    <dgm:cxn modelId="{7892C0DF-AB8E-45A4-9215-3BA42DCB87A9}" type="presOf" srcId="{331CC309-1A78-478A-85D1-DF164BC776C0}" destId="{6C1467E6-5F21-4DA7-B3C7-C50E311013C3}" srcOrd="0" destOrd="0" presId="urn:microsoft.com/office/officeart/2009/3/layout/HorizontalOrganizationChart"/>
    <dgm:cxn modelId="{60C12FFF-7FF3-4DD8-8193-439C4C021F12}" type="presOf" srcId="{2288C12E-5BA6-4D0B-A9E4-2D0D77825EF3}" destId="{B3056304-1DB8-48C0-B5FF-126D1B1D10A2}" srcOrd="1" destOrd="0" presId="urn:microsoft.com/office/officeart/2009/3/layout/HorizontalOrganizationChart"/>
    <dgm:cxn modelId="{1C438DB4-4615-496A-9CCB-610CE5E4FCE7}" type="presOf" srcId="{C12178D6-A80B-4EE1-A027-56BA9A041198}" destId="{380ABCB2-78D5-4511-BEA4-3940F407241F}" srcOrd="1" destOrd="0" presId="urn:microsoft.com/office/officeart/2009/3/layout/HorizontalOrganizationChart"/>
    <dgm:cxn modelId="{4F392489-A177-4CF1-990E-E7AC503AEF65}" type="presOf" srcId="{2839C10E-B50F-4A6A-8904-3CAC518E876A}" destId="{24D5A60F-EAD0-4ED3-81A9-323A749CE075}" srcOrd="1" destOrd="0" presId="urn:microsoft.com/office/officeart/2009/3/layout/HorizontalOrganizationChart"/>
    <dgm:cxn modelId="{C11ED69A-82C8-4D39-8621-7DA55CFA51EC}" type="presOf" srcId="{C4C2AE82-42E4-444E-BE48-EC211F550777}" destId="{531E573C-4460-4EA0-A23D-80E45D362D15}" srcOrd="1" destOrd="0" presId="urn:microsoft.com/office/officeart/2009/3/layout/HorizontalOrganizationChart"/>
    <dgm:cxn modelId="{34E8198B-0254-4CD5-8331-850515D35410}" type="presParOf" srcId="{6C1467E6-5F21-4DA7-B3C7-C50E311013C3}" destId="{4675D2EE-00B5-4E26-90E5-6687931E7B23}" srcOrd="0" destOrd="0" presId="urn:microsoft.com/office/officeart/2009/3/layout/HorizontalOrganizationChart"/>
    <dgm:cxn modelId="{17E5A889-96F0-4ED3-A0AE-8D39997F4EEA}" type="presParOf" srcId="{4675D2EE-00B5-4E26-90E5-6687931E7B23}" destId="{280D57DE-B3F1-4144-8943-999D7B90F1AB}" srcOrd="0" destOrd="0" presId="urn:microsoft.com/office/officeart/2009/3/layout/HorizontalOrganizationChart"/>
    <dgm:cxn modelId="{D3041175-5C34-4356-846E-95779606B713}" type="presParOf" srcId="{280D57DE-B3F1-4144-8943-999D7B90F1AB}" destId="{3EA813C1-7021-4E68-95AA-42ABDDD89FAF}" srcOrd="0" destOrd="0" presId="urn:microsoft.com/office/officeart/2009/3/layout/HorizontalOrganizationChart"/>
    <dgm:cxn modelId="{C57C396D-3896-4C6B-803B-EF347B2F11C4}" type="presParOf" srcId="{280D57DE-B3F1-4144-8943-999D7B90F1AB}" destId="{24D5A60F-EAD0-4ED3-81A9-323A749CE075}" srcOrd="1" destOrd="0" presId="urn:microsoft.com/office/officeart/2009/3/layout/HorizontalOrganizationChart"/>
    <dgm:cxn modelId="{0BEF22C8-E174-4CFC-B458-08FD1F131AD7}" type="presParOf" srcId="{4675D2EE-00B5-4E26-90E5-6687931E7B23}" destId="{01F18EB3-4F62-4775-9448-DFB67F655A50}" srcOrd="1" destOrd="0" presId="urn:microsoft.com/office/officeart/2009/3/layout/HorizontalOrganizationChart"/>
    <dgm:cxn modelId="{BA6D0CE6-CF38-41A1-ABD1-66A859ED9FA7}" type="presParOf" srcId="{01F18EB3-4F62-4775-9448-DFB67F655A50}" destId="{C7BC40FD-F15E-413E-BB39-9C350EE31E13}" srcOrd="0" destOrd="0" presId="urn:microsoft.com/office/officeart/2009/3/layout/HorizontalOrganizationChart"/>
    <dgm:cxn modelId="{C81824AD-E4D8-434B-A423-41AC42DBFC49}" type="presParOf" srcId="{01F18EB3-4F62-4775-9448-DFB67F655A50}" destId="{FEE8F9A9-FA9E-4CCA-87BB-3A4000B18B5A}" srcOrd="1" destOrd="0" presId="urn:microsoft.com/office/officeart/2009/3/layout/HorizontalOrganizationChart"/>
    <dgm:cxn modelId="{4369C231-A5E7-4852-A91E-E27473E1B1E9}" type="presParOf" srcId="{FEE8F9A9-FA9E-4CCA-87BB-3A4000B18B5A}" destId="{4F93EF5A-F8DB-4A6B-998A-4D515E41914F}" srcOrd="0" destOrd="0" presId="urn:microsoft.com/office/officeart/2009/3/layout/HorizontalOrganizationChart"/>
    <dgm:cxn modelId="{68643F38-23A2-4DAB-9B67-996CCCF4FE98}" type="presParOf" srcId="{4F93EF5A-F8DB-4A6B-998A-4D515E41914F}" destId="{C90923F3-71AD-44CD-AF94-A529046D5317}" srcOrd="0" destOrd="0" presId="urn:microsoft.com/office/officeart/2009/3/layout/HorizontalOrganizationChart"/>
    <dgm:cxn modelId="{AD9E0634-F820-413C-929B-5850583F93C0}" type="presParOf" srcId="{4F93EF5A-F8DB-4A6B-998A-4D515E41914F}" destId="{B3056304-1DB8-48C0-B5FF-126D1B1D10A2}" srcOrd="1" destOrd="0" presId="urn:microsoft.com/office/officeart/2009/3/layout/HorizontalOrganizationChart"/>
    <dgm:cxn modelId="{CBD0452D-2D20-4099-8508-6546E7D156BD}" type="presParOf" srcId="{FEE8F9A9-FA9E-4CCA-87BB-3A4000B18B5A}" destId="{C8DD49FF-8D4B-40E2-A879-C804FC6D3827}" srcOrd="1" destOrd="0" presId="urn:microsoft.com/office/officeart/2009/3/layout/HorizontalOrganizationChart"/>
    <dgm:cxn modelId="{9E8E22ED-970A-4FD7-8EC3-8C06CBBF97B6}" type="presParOf" srcId="{C8DD49FF-8D4B-40E2-A879-C804FC6D3827}" destId="{7358B9C0-4959-4900-8D91-3113AE43F3D9}" srcOrd="0" destOrd="0" presId="urn:microsoft.com/office/officeart/2009/3/layout/HorizontalOrganizationChart"/>
    <dgm:cxn modelId="{0D43D723-F983-4D9A-B435-1E16984017B8}" type="presParOf" srcId="{C8DD49FF-8D4B-40E2-A879-C804FC6D3827}" destId="{0F89CE40-A58A-401C-B3A7-72692B238511}" srcOrd="1" destOrd="0" presId="urn:microsoft.com/office/officeart/2009/3/layout/HorizontalOrganizationChart"/>
    <dgm:cxn modelId="{CB55E466-7FBA-4E17-A986-3B3274FBA48C}" type="presParOf" srcId="{0F89CE40-A58A-401C-B3A7-72692B238511}" destId="{93DF8B2D-15B7-4460-9E31-B77E6347DA0B}" srcOrd="0" destOrd="0" presId="urn:microsoft.com/office/officeart/2009/3/layout/HorizontalOrganizationChart"/>
    <dgm:cxn modelId="{74E2A985-9113-43B9-92F1-0F5B530A138E}" type="presParOf" srcId="{93DF8B2D-15B7-4460-9E31-B77E6347DA0B}" destId="{F3B0779F-F2FC-4992-8AD1-B4A0FFC56BA6}" srcOrd="0" destOrd="0" presId="urn:microsoft.com/office/officeart/2009/3/layout/HorizontalOrganizationChart"/>
    <dgm:cxn modelId="{019A4AFC-9494-4579-8731-73C4998594D1}" type="presParOf" srcId="{93DF8B2D-15B7-4460-9E31-B77E6347DA0B}" destId="{380ABCB2-78D5-4511-BEA4-3940F407241F}" srcOrd="1" destOrd="0" presId="urn:microsoft.com/office/officeart/2009/3/layout/HorizontalOrganizationChart"/>
    <dgm:cxn modelId="{59DDF307-4850-4893-BCFF-CAD499AD288C}" type="presParOf" srcId="{0F89CE40-A58A-401C-B3A7-72692B238511}" destId="{5F0D70D5-A8CE-4C68-A092-A261C963E64C}" srcOrd="1" destOrd="0" presId="urn:microsoft.com/office/officeart/2009/3/layout/HorizontalOrganizationChart"/>
    <dgm:cxn modelId="{8A694617-0A47-4BF4-866E-6453C7359CE2}" type="presParOf" srcId="{0F89CE40-A58A-401C-B3A7-72692B238511}" destId="{27E933A5-A7D7-4A24-8191-0D84A33832C0}" srcOrd="2" destOrd="0" presId="urn:microsoft.com/office/officeart/2009/3/layout/HorizontalOrganizationChart"/>
    <dgm:cxn modelId="{9323B7C9-027C-4566-A42A-141CF0C04F27}" type="presParOf" srcId="{C8DD49FF-8D4B-40E2-A879-C804FC6D3827}" destId="{9A9A612F-1FBA-403F-9C72-F755A5C24B8D}" srcOrd="2" destOrd="0" presId="urn:microsoft.com/office/officeart/2009/3/layout/HorizontalOrganizationChart"/>
    <dgm:cxn modelId="{29307BAC-BDE1-4136-847C-A7F339FB05F3}" type="presParOf" srcId="{C8DD49FF-8D4B-40E2-A879-C804FC6D3827}" destId="{58B899E3-4B3F-4BC1-BEEB-FDC2788E004D}" srcOrd="3" destOrd="0" presId="urn:microsoft.com/office/officeart/2009/3/layout/HorizontalOrganizationChart"/>
    <dgm:cxn modelId="{F2F5035B-19D4-4196-8581-4FFEE622AFD2}" type="presParOf" srcId="{58B899E3-4B3F-4BC1-BEEB-FDC2788E004D}" destId="{00D80779-CF95-4B40-8115-1C0BC6E28B82}" srcOrd="0" destOrd="0" presId="urn:microsoft.com/office/officeart/2009/3/layout/HorizontalOrganizationChart"/>
    <dgm:cxn modelId="{3D145FB7-82B9-476A-8159-E078962363E6}" type="presParOf" srcId="{00D80779-CF95-4B40-8115-1C0BC6E28B82}" destId="{AE3A4B9E-E3CD-40EF-A2AB-4510A0AA5BB8}" srcOrd="0" destOrd="0" presId="urn:microsoft.com/office/officeart/2009/3/layout/HorizontalOrganizationChart"/>
    <dgm:cxn modelId="{7296B8A1-E708-4965-848B-747295BDB35C}" type="presParOf" srcId="{00D80779-CF95-4B40-8115-1C0BC6E28B82}" destId="{F3F6E813-C466-40A7-BBFE-D3F2699108F5}" srcOrd="1" destOrd="0" presId="urn:microsoft.com/office/officeart/2009/3/layout/HorizontalOrganizationChart"/>
    <dgm:cxn modelId="{E9317222-D93E-4F68-AF35-5577ABCBAF1C}" type="presParOf" srcId="{58B899E3-4B3F-4BC1-BEEB-FDC2788E004D}" destId="{8A474284-E237-4E14-8417-198F7CB9C5BE}" srcOrd="1" destOrd="0" presId="urn:microsoft.com/office/officeart/2009/3/layout/HorizontalOrganizationChart"/>
    <dgm:cxn modelId="{BE8260FD-41E3-43A1-A554-AFA9FDE8D64C}" type="presParOf" srcId="{58B899E3-4B3F-4BC1-BEEB-FDC2788E004D}" destId="{9E631EF3-9301-4689-A026-14E4635B99FB}" srcOrd="2" destOrd="0" presId="urn:microsoft.com/office/officeart/2009/3/layout/HorizontalOrganizationChart"/>
    <dgm:cxn modelId="{18058319-3BB0-4A92-97A7-BC0662D3442D}" type="presParOf" srcId="{C8DD49FF-8D4B-40E2-A879-C804FC6D3827}" destId="{851116A7-31D6-41BC-952D-FC5582C6DF22}" srcOrd="4" destOrd="0" presId="urn:microsoft.com/office/officeart/2009/3/layout/HorizontalOrganizationChart"/>
    <dgm:cxn modelId="{FB5332F4-53AB-43BA-BA2A-AA3F6955388E}" type="presParOf" srcId="{C8DD49FF-8D4B-40E2-A879-C804FC6D3827}" destId="{B97B8D07-67A4-49A2-A5B4-A74B84198DE7}" srcOrd="5" destOrd="0" presId="urn:microsoft.com/office/officeart/2009/3/layout/HorizontalOrganizationChart"/>
    <dgm:cxn modelId="{0480BA44-8E15-4253-9E33-D450D22BC304}" type="presParOf" srcId="{B97B8D07-67A4-49A2-A5B4-A74B84198DE7}" destId="{E51AFB4F-61E2-4FAA-B6CA-959E639BDA61}" srcOrd="0" destOrd="0" presId="urn:microsoft.com/office/officeart/2009/3/layout/HorizontalOrganizationChart"/>
    <dgm:cxn modelId="{A2E5CBB7-ED69-4F44-BAEB-0B3598F3A13D}" type="presParOf" srcId="{E51AFB4F-61E2-4FAA-B6CA-959E639BDA61}" destId="{39FB44FB-691F-41BE-8120-76BD556FC191}" srcOrd="0" destOrd="0" presId="urn:microsoft.com/office/officeart/2009/3/layout/HorizontalOrganizationChart"/>
    <dgm:cxn modelId="{514511A9-9912-4487-81DE-A23772D72FB9}" type="presParOf" srcId="{E51AFB4F-61E2-4FAA-B6CA-959E639BDA61}" destId="{531E573C-4460-4EA0-A23D-80E45D362D15}" srcOrd="1" destOrd="0" presId="urn:microsoft.com/office/officeart/2009/3/layout/HorizontalOrganizationChart"/>
    <dgm:cxn modelId="{E803F2A1-B16F-4159-BCA1-968552D0F878}" type="presParOf" srcId="{B97B8D07-67A4-49A2-A5B4-A74B84198DE7}" destId="{E0C2573F-2B2E-44CC-9EF6-A66DFD81521B}" srcOrd="1" destOrd="0" presId="urn:microsoft.com/office/officeart/2009/3/layout/HorizontalOrganizationChart"/>
    <dgm:cxn modelId="{A059D825-3345-4E6A-9A63-1C2EA6933D52}" type="presParOf" srcId="{B97B8D07-67A4-49A2-A5B4-A74B84198DE7}" destId="{28D0FB3F-27E4-4B84-8247-573A2A225277}" srcOrd="2" destOrd="0" presId="urn:microsoft.com/office/officeart/2009/3/layout/HorizontalOrganizationChart"/>
    <dgm:cxn modelId="{7FB8836A-01F3-4CEF-A84D-6625FF3AA44A}" type="presParOf" srcId="{FEE8F9A9-FA9E-4CCA-87BB-3A4000B18B5A}" destId="{024958C5-7C8D-4363-8B69-B954420D6C23}" srcOrd="2" destOrd="0" presId="urn:microsoft.com/office/officeart/2009/3/layout/HorizontalOrganizationChart"/>
    <dgm:cxn modelId="{AF9B415F-A7FE-4620-BF71-3C0736893966}" type="presParOf" srcId="{4675D2EE-00B5-4E26-90E5-6687931E7B23}" destId="{9A3FEFFF-1091-445B-A11C-C8039C7AA14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338CA-CA5E-45E3-B7D0-6B99C77AC76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fr-FR"/>
        </a:p>
      </dgm:t>
    </dgm:pt>
    <dgm:pt modelId="{328A27C7-BD61-41A1-8273-D57A661F2AD4}">
      <dgm:prSet phldrT="[Texte]"/>
      <dgm:spPr/>
      <dgm:t>
        <a:bodyPr/>
        <a:lstStyle/>
        <a:p>
          <a:r>
            <a:rPr lang="fr-FR" b="1">
              <a:solidFill>
                <a:schemeClr val="accent1"/>
              </a:solidFill>
              <a:latin typeface="Century Gothic" panose="020B0502020202020204" pitchFamily="34" charset="0"/>
            </a:rPr>
            <a:t>Présidence</a:t>
          </a:r>
        </a:p>
      </dgm:t>
    </dgm:pt>
    <dgm:pt modelId="{609D2461-CB33-4655-A2F0-6E1D35F62425}" type="parTrans" cxnId="{C41857F2-1D76-4250-A92B-6ACB0E1AECFC}">
      <dgm:prSet/>
      <dgm:spPr/>
      <dgm:t>
        <a:bodyPr/>
        <a:lstStyle/>
        <a:p>
          <a:endParaRPr lang="fr-FR"/>
        </a:p>
      </dgm:t>
    </dgm:pt>
    <dgm:pt modelId="{F5E5981C-0CB8-4B87-B6DC-20B2018DAE49}" type="sibTrans" cxnId="{C41857F2-1D76-4250-A92B-6ACB0E1AECFC}">
      <dgm:prSet/>
      <dgm:spPr/>
      <dgm:t>
        <a:bodyPr/>
        <a:lstStyle/>
        <a:p>
          <a:endParaRPr lang="fr-FR"/>
        </a:p>
      </dgm:t>
    </dgm:pt>
    <dgm:pt modelId="{5BE89465-3717-4863-82AD-3105A5A3DC12}" type="asst">
      <dgm:prSet phldrT="[Texte]"/>
      <dgm:spPr/>
      <dgm:t>
        <a:bodyPr/>
        <a:lstStyle/>
        <a:p>
          <a:r>
            <a:rPr lang="fr-FR" b="1">
              <a:solidFill>
                <a:schemeClr val="accent2"/>
              </a:solidFill>
              <a:latin typeface="Century Gothic" panose="020B0502020202020204" pitchFamily="34" charset="0"/>
            </a:rPr>
            <a:t>Direction générale déléguée</a:t>
          </a:r>
        </a:p>
      </dgm:t>
    </dgm:pt>
    <dgm:pt modelId="{DC1EA850-713F-4625-B209-BEF7F2BE01E4}" type="parTrans" cxnId="{F2D568DF-02E9-4A88-B912-50E4309F5208}">
      <dgm:prSet/>
      <dgm:spPr/>
      <dgm:t>
        <a:bodyPr/>
        <a:lstStyle/>
        <a:p>
          <a:endParaRPr lang="fr-FR"/>
        </a:p>
      </dgm:t>
    </dgm:pt>
    <dgm:pt modelId="{381809F9-D4F8-4346-A9DB-4397DED41100}" type="sibTrans" cxnId="{F2D568DF-02E9-4A88-B912-50E4309F5208}">
      <dgm:prSet/>
      <dgm:spPr/>
      <dgm:t>
        <a:bodyPr/>
        <a:lstStyle/>
        <a:p>
          <a:endParaRPr lang="fr-FR"/>
        </a:p>
      </dgm:t>
    </dgm:pt>
    <dgm:pt modelId="{BDF679DC-B8DB-410D-8D17-997BA27B36B7}">
      <dgm:prSet phldrT="[Texte]" custT="1"/>
      <dgm:spPr/>
      <dgm:t>
        <a:bodyPr/>
        <a:lstStyle/>
        <a:p>
          <a:r>
            <a:rPr lang="fr-FR" sz="1000" b="1">
              <a:solidFill>
                <a:schemeClr val="accent2">
                  <a:lumMod val="90000"/>
                  <a:lumOff val="10000"/>
                </a:schemeClr>
              </a:solidFill>
              <a:latin typeface="Century Gothic" panose="020B0502020202020204" pitchFamily="34" charset="0"/>
            </a:rPr>
            <a:t>DSI</a:t>
          </a:r>
          <a:endParaRPr lang="fr-FR" sz="700" b="0">
            <a:latin typeface="Century Gothic" panose="020B0502020202020204" pitchFamily="34" charset="0"/>
          </a:endParaRPr>
        </a:p>
      </dgm:t>
    </dgm:pt>
    <dgm:pt modelId="{DC9920FE-8575-466A-9E76-3D2276C6AB3C}" type="parTrans" cxnId="{DF38B22D-3662-4409-ACC1-BCF87B45BDCE}">
      <dgm:prSet/>
      <dgm:spPr/>
      <dgm:t>
        <a:bodyPr/>
        <a:lstStyle/>
        <a:p>
          <a:endParaRPr lang="fr-FR"/>
        </a:p>
      </dgm:t>
    </dgm:pt>
    <dgm:pt modelId="{37F9C2D4-A26E-4750-8F82-5A27EE4E695B}" type="sibTrans" cxnId="{DF38B22D-3662-4409-ACC1-BCF87B45BDCE}">
      <dgm:prSet/>
      <dgm:spPr/>
      <dgm:t>
        <a:bodyPr/>
        <a:lstStyle/>
        <a:p>
          <a:endParaRPr lang="fr-FR"/>
        </a:p>
      </dgm:t>
    </dgm:pt>
    <dgm:pt modelId="{C258D879-9137-43F9-ABC8-1FB878221316}">
      <dgm:prSet phldrT="[Texte]" custT="1"/>
      <dgm:spPr/>
      <dgm:t>
        <a:bodyPr/>
        <a:lstStyle/>
        <a:p>
          <a:r>
            <a:rPr lang="fr-FR" sz="1050" b="1">
              <a:solidFill>
                <a:schemeClr val="accent3">
                  <a:lumMod val="90000"/>
                  <a:lumOff val="10000"/>
                </a:schemeClr>
              </a:solidFill>
              <a:latin typeface="Century Gothic" panose="020B0502020202020204" pitchFamily="34" charset="0"/>
            </a:rPr>
            <a:t>SG</a:t>
          </a:r>
          <a:endParaRPr lang="fr-FR" sz="800" b="0">
            <a:latin typeface="Century Gothic" panose="020B0502020202020204" pitchFamily="34" charset="0"/>
          </a:endParaRPr>
        </a:p>
      </dgm:t>
    </dgm:pt>
    <dgm:pt modelId="{24383889-697C-4354-84DC-329F7362E31A}" type="parTrans" cxnId="{42149C40-20B2-4759-8B36-61ED3E24779A}">
      <dgm:prSet/>
      <dgm:spPr/>
      <dgm:t>
        <a:bodyPr/>
        <a:lstStyle/>
        <a:p>
          <a:endParaRPr lang="fr-FR"/>
        </a:p>
      </dgm:t>
    </dgm:pt>
    <dgm:pt modelId="{4ED5F8ED-AEBD-42C4-B980-DC59337F3FFF}" type="sibTrans" cxnId="{42149C40-20B2-4759-8B36-61ED3E24779A}">
      <dgm:prSet/>
      <dgm:spPr/>
      <dgm:t>
        <a:bodyPr/>
        <a:lstStyle/>
        <a:p>
          <a:endParaRPr lang="fr-FR"/>
        </a:p>
      </dgm:t>
    </dgm:pt>
    <dgm:pt modelId="{8D61E029-3E3B-47DB-B56C-B2C57175B550}">
      <dgm:prSet phldrT="[Texte]" custT="1"/>
      <dgm:spPr/>
      <dgm:t>
        <a:bodyPr/>
        <a:lstStyle/>
        <a:p>
          <a:pPr marL="0" algn="ctr" defTabSz="914400" rtl="0" eaLnBrk="1" latinLnBrk="0" hangingPunct="1"/>
          <a:r>
            <a:rPr lang="fr-FR" sz="1000" b="1" kern="1200" dirty="0">
              <a:solidFill>
                <a:schemeClr val="tx2"/>
              </a:solidFill>
              <a:latin typeface="Century Gothic" panose="020B0502020202020204" pitchFamily="34" charset="0"/>
              <a:ea typeface="+mn-ea"/>
              <a:cs typeface="+mn-cs"/>
            </a:rPr>
            <a:t>DDCP</a:t>
          </a:r>
          <a:endParaRPr lang="fr-FR" sz="700" b="0" kern="1200" dirty="0">
            <a:solidFill>
              <a:schemeClr val="tx1"/>
            </a:solidFill>
            <a:latin typeface="Century Gothic" panose="020B0502020202020204" pitchFamily="34" charset="0"/>
            <a:ea typeface="+mn-ea"/>
            <a:cs typeface="+mn-cs"/>
          </a:endParaRPr>
        </a:p>
      </dgm:t>
    </dgm:pt>
    <dgm:pt modelId="{23B7A694-AB54-4643-95D9-CECA1167A2DA}" type="parTrans" cxnId="{3A1FD754-2DFD-4632-BD18-0E7AAE944B3A}">
      <dgm:prSet/>
      <dgm:spPr/>
      <dgm:t>
        <a:bodyPr/>
        <a:lstStyle/>
        <a:p>
          <a:endParaRPr lang="fr-FR"/>
        </a:p>
      </dgm:t>
    </dgm:pt>
    <dgm:pt modelId="{0C6652B2-9786-4C8E-920F-7A0D854C9575}" type="sibTrans" cxnId="{3A1FD754-2DFD-4632-BD18-0E7AAE944B3A}">
      <dgm:prSet/>
      <dgm:spPr/>
      <dgm:t>
        <a:bodyPr/>
        <a:lstStyle/>
        <a:p>
          <a:endParaRPr lang="fr-FR"/>
        </a:p>
      </dgm:t>
    </dgm:pt>
    <dgm:pt modelId="{4D412A7A-3CEF-43FB-BB11-41672712A178}">
      <dgm:prSet/>
      <dgm:spPr/>
      <dgm:t>
        <a:bodyPr/>
        <a:lstStyle/>
        <a:p>
          <a:endParaRPr lang="fr-FR"/>
        </a:p>
      </dgm:t>
    </dgm:pt>
    <dgm:pt modelId="{2D7EE74C-551A-4E4C-B723-F352155E6BD2}" type="parTrans" cxnId="{12E44DDC-0E34-4D9E-9EC4-D4DD50253624}">
      <dgm:prSet/>
      <dgm:spPr/>
      <dgm:t>
        <a:bodyPr/>
        <a:lstStyle/>
        <a:p>
          <a:endParaRPr lang="fr-FR"/>
        </a:p>
      </dgm:t>
    </dgm:pt>
    <dgm:pt modelId="{D55FA4D3-6BA1-41CE-936B-71D545DD9706}" type="sibTrans" cxnId="{12E44DDC-0E34-4D9E-9EC4-D4DD50253624}">
      <dgm:prSet/>
      <dgm:spPr/>
      <dgm:t>
        <a:bodyPr/>
        <a:lstStyle/>
        <a:p>
          <a:endParaRPr lang="fr-FR"/>
        </a:p>
      </dgm:t>
    </dgm:pt>
    <dgm:pt modelId="{1D64234E-AE43-4850-B067-A830CD6BDAB2}">
      <dgm:prSet/>
      <dgm:spPr/>
      <dgm:t>
        <a:bodyPr/>
        <a:lstStyle/>
        <a:p>
          <a:endParaRPr lang="fr-FR"/>
        </a:p>
      </dgm:t>
    </dgm:pt>
    <dgm:pt modelId="{070B0E74-F8EB-412D-B7C3-66ED062AC7D1}" type="parTrans" cxnId="{BB262F74-C5A8-4FC6-9659-12ABEF5703ED}">
      <dgm:prSet/>
      <dgm:spPr/>
      <dgm:t>
        <a:bodyPr/>
        <a:lstStyle/>
        <a:p>
          <a:endParaRPr lang="fr-FR"/>
        </a:p>
      </dgm:t>
    </dgm:pt>
    <dgm:pt modelId="{61B585CF-C70F-410C-B7F0-2EC15EDF8A1B}" type="sibTrans" cxnId="{BB262F74-C5A8-4FC6-9659-12ABEF5703ED}">
      <dgm:prSet/>
      <dgm:spPr/>
      <dgm:t>
        <a:bodyPr/>
        <a:lstStyle/>
        <a:p>
          <a:endParaRPr lang="fr-FR"/>
        </a:p>
      </dgm:t>
    </dgm:pt>
    <dgm:pt modelId="{8394C385-F9DC-46E0-A871-0127873CB029}" type="pres">
      <dgm:prSet presAssocID="{51F338CA-CA5E-45E3-B7D0-6B99C77AC766}" presName="Name0" presStyleCnt="0">
        <dgm:presLayoutVars>
          <dgm:orgChart val="1"/>
          <dgm:chPref val="1"/>
          <dgm:dir/>
          <dgm:animOne val="branch"/>
          <dgm:animLvl val="lvl"/>
          <dgm:resizeHandles/>
        </dgm:presLayoutVars>
      </dgm:prSet>
      <dgm:spPr/>
      <dgm:t>
        <a:bodyPr/>
        <a:lstStyle/>
        <a:p>
          <a:endParaRPr lang="fr-FR"/>
        </a:p>
      </dgm:t>
    </dgm:pt>
    <dgm:pt modelId="{797DD541-2E47-41C9-851D-6E4A4CC3602A}" type="pres">
      <dgm:prSet presAssocID="{328A27C7-BD61-41A1-8273-D57A661F2AD4}" presName="hierRoot1" presStyleCnt="0">
        <dgm:presLayoutVars>
          <dgm:hierBranch val="init"/>
        </dgm:presLayoutVars>
      </dgm:prSet>
      <dgm:spPr/>
    </dgm:pt>
    <dgm:pt modelId="{E648E0C3-D0F8-49B7-A3A4-6A128EF7EABD}" type="pres">
      <dgm:prSet presAssocID="{328A27C7-BD61-41A1-8273-D57A661F2AD4}" presName="rootComposite1" presStyleCnt="0"/>
      <dgm:spPr/>
    </dgm:pt>
    <dgm:pt modelId="{5DD4E63F-3AE1-4ACD-9890-D14F7474BF29}" type="pres">
      <dgm:prSet presAssocID="{328A27C7-BD61-41A1-8273-D57A661F2AD4}" presName="rootText1" presStyleLbl="alignAcc1" presStyleIdx="0" presStyleCnt="0" custLinFactNeighborX="-578">
        <dgm:presLayoutVars>
          <dgm:chPref val="3"/>
        </dgm:presLayoutVars>
      </dgm:prSet>
      <dgm:spPr/>
      <dgm:t>
        <a:bodyPr/>
        <a:lstStyle/>
        <a:p>
          <a:endParaRPr lang="fr-FR"/>
        </a:p>
      </dgm:t>
    </dgm:pt>
    <dgm:pt modelId="{6E5751E8-2D9C-406F-A791-28AA536A3228}" type="pres">
      <dgm:prSet presAssocID="{328A27C7-BD61-41A1-8273-D57A661F2AD4}" presName="topArc1" presStyleLbl="parChTrans1D1" presStyleIdx="0" presStyleCnt="14"/>
      <dgm:spPr/>
    </dgm:pt>
    <dgm:pt modelId="{AA815BCC-16FD-4B9B-8050-698D3741094A}" type="pres">
      <dgm:prSet presAssocID="{328A27C7-BD61-41A1-8273-D57A661F2AD4}" presName="bottomArc1" presStyleLbl="parChTrans1D1" presStyleIdx="1" presStyleCnt="14"/>
      <dgm:spPr/>
    </dgm:pt>
    <dgm:pt modelId="{EA0E3C00-915E-478E-959C-A9ED8D48C7B6}" type="pres">
      <dgm:prSet presAssocID="{328A27C7-BD61-41A1-8273-D57A661F2AD4}" presName="topConnNode1" presStyleLbl="node1" presStyleIdx="0" presStyleCnt="0"/>
      <dgm:spPr/>
      <dgm:t>
        <a:bodyPr/>
        <a:lstStyle/>
        <a:p>
          <a:endParaRPr lang="fr-FR"/>
        </a:p>
      </dgm:t>
    </dgm:pt>
    <dgm:pt modelId="{B8A7371B-28D3-4596-85C3-8409C16DC3AD}" type="pres">
      <dgm:prSet presAssocID="{328A27C7-BD61-41A1-8273-D57A661F2AD4}" presName="hierChild2" presStyleCnt="0"/>
      <dgm:spPr/>
    </dgm:pt>
    <dgm:pt modelId="{3A46E77C-07FC-4073-B4BE-1F0D6FD1888D}" type="pres">
      <dgm:prSet presAssocID="{DC9920FE-8575-466A-9E76-3D2276C6AB3C}" presName="Name28" presStyleLbl="parChTrans1D2" presStyleIdx="0" presStyleCnt="6"/>
      <dgm:spPr/>
      <dgm:t>
        <a:bodyPr/>
        <a:lstStyle/>
        <a:p>
          <a:endParaRPr lang="fr-FR"/>
        </a:p>
      </dgm:t>
    </dgm:pt>
    <dgm:pt modelId="{3AD630C2-282D-41EF-B4ED-F4C894A0B7BA}" type="pres">
      <dgm:prSet presAssocID="{BDF679DC-B8DB-410D-8D17-997BA27B36B7}" presName="hierRoot2" presStyleCnt="0">
        <dgm:presLayoutVars>
          <dgm:hierBranch val="init"/>
        </dgm:presLayoutVars>
      </dgm:prSet>
      <dgm:spPr/>
    </dgm:pt>
    <dgm:pt modelId="{F9B07C62-506D-4ED2-B1FE-8103A2ECA014}" type="pres">
      <dgm:prSet presAssocID="{BDF679DC-B8DB-410D-8D17-997BA27B36B7}" presName="rootComposite2" presStyleCnt="0"/>
      <dgm:spPr/>
    </dgm:pt>
    <dgm:pt modelId="{AD62827F-9011-4F20-AE9F-E873BE66228B}" type="pres">
      <dgm:prSet presAssocID="{BDF679DC-B8DB-410D-8D17-997BA27B36B7}" presName="rootText2" presStyleLbl="alignAcc1" presStyleIdx="0" presStyleCnt="0" custScaleX="114492">
        <dgm:presLayoutVars>
          <dgm:chPref val="3"/>
        </dgm:presLayoutVars>
      </dgm:prSet>
      <dgm:spPr/>
      <dgm:t>
        <a:bodyPr/>
        <a:lstStyle/>
        <a:p>
          <a:endParaRPr lang="fr-FR"/>
        </a:p>
      </dgm:t>
    </dgm:pt>
    <dgm:pt modelId="{69568426-6443-44E8-9855-78E5A67558C6}" type="pres">
      <dgm:prSet presAssocID="{BDF679DC-B8DB-410D-8D17-997BA27B36B7}" presName="topArc2" presStyleLbl="parChTrans1D1" presStyleIdx="2" presStyleCnt="14"/>
      <dgm:spPr/>
    </dgm:pt>
    <dgm:pt modelId="{20F04768-67EC-4365-81F2-DA39F7015CF9}" type="pres">
      <dgm:prSet presAssocID="{BDF679DC-B8DB-410D-8D17-997BA27B36B7}" presName="bottomArc2" presStyleLbl="parChTrans1D1" presStyleIdx="3" presStyleCnt="14"/>
      <dgm:spPr/>
    </dgm:pt>
    <dgm:pt modelId="{7E3D3B15-E70F-4736-BA7E-40A9F72AF1B9}" type="pres">
      <dgm:prSet presAssocID="{BDF679DC-B8DB-410D-8D17-997BA27B36B7}" presName="topConnNode2" presStyleLbl="node2" presStyleIdx="0" presStyleCnt="0"/>
      <dgm:spPr/>
      <dgm:t>
        <a:bodyPr/>
        <a:lstStyle/>
        <a:p>
          <a:endParaRPr lang="fr-FR"/>
        </a:p>
      </dgm:t>
    </dgm:pt>
    <dgm:pt modelId="{3E6EEFC2-47A3-4DD3-A441-D1183355E5B5}" type="pres">
      <dgm:prSet presAssocID="{BDF679DC-B8DB-410D-8D17-997BA27B36B7}" presName="hierChild4" presStyleCnt="0"/>
      <dgm:spPr/>
    </dgm:pt>
    <dgm:pt modelId="{EBB79152-2D2D-4136-8E47-9462A7B5116A}" type="pres">
      <dgm:prSet presAssocID="{BDF679DC-B8DB-410D-8D17-997BA27B36B7}" presName="hierChild5" presStyleCnt="0"/>
      <dgm:spPr/>
    </dgm:pt>
    <dgm:pt modelId="{0EBDBF05-F9B3-4A4D-AFDC-C2B60452B8E8}" type="pres">
      <dgm:prSet presAssocID="{24383889-697C-4354-84DC-329F7362E31A}" presName="Name28" presStyleLbl="parChTrans1D2" presStyleIdx="1" presStyleCnt="6"/>
      <dgm:spPr/>
      <dgm:t>
        <a:bodyPr/>
        <a:lstStyle/>
        <a:p>
          <a:endParaRPr lang="fr-FR"/>
        </a:p>
      </dgm:t>
    </dgm:pt>
    <dgm:pt modelId="{49234132-4DAC-4438-9B97-190C4A1273E3}" type="pres">
      <dgm:prSet presAssocID="{C258D879-9137-43F9-ABC8-1FB878221316}" presName="hierRoot2" presStyleCnt="0">
        <dgm:presLayoutVars>
          <dgm:hierBranch val="init"/>
        </dgm:presLayoutVars>
      </dgm:prSet>
      <dgm:spPr/>
    </dgm:pt>
    <dgm:pt modelId="{1AA23925-F54B-4804-B7D3-35674D320233}" type="pres">
      <dgm:prSet presAssocID="{C258D879-9137-43F9-ABC8-1FB878221316}" presName="rootComposite2" presStyleCnt="0"/>
      <dgm:spPr/>
    </dgm:pt>
    <dgm:pt modelId="{950C12FB-C6F0-4134-B83C-C25AA1D71E6F}" type="pres">
      <dgm:prSet presAssocID="{C258D879-9137-43F9-ABC8-1FB878221316}" presName="rootText2" presStyleLbl="alignAcc1" presStyleIdx="0" presStyleCnt="0" custLinFactNeighborX="-577" custLinFactNeighborY="-665">
        <dgm:presLayoutVars>
          <dgm:chPref val="3"/>
        </dgm:presLayoutVars>
      </dgm:prSet>
      <dgm:spPr/>
      <dgm:t>
        <a:bodyPr/>
        <a:lstStyle/>
        <a:p>
          <a:endParaRPr lang="fr-FR"/>
        </a:p>
      </dgm:t>
    </dgm:pt>
    <dgm:pt modelId="{C09C482E-DA7C-4ABB-AFBF-18E727666419}" type="pres">
      <dgm:prSet presAssocID="{C258D879-9137-43F9-ABC8-1FB878221316}" presName="topArc2" presStyleLbl="parChTrans1D1" presStyleIdx="4" presStyleCnt="14"/>
      <dgm:spPr/>
    </dgm:pt>
    <dgm:pt modelId="{74D58190-7461-455F-9054-015EB933F784}" type="pres">
      <dgm:prSet presAssocID="{C258D879-9137-43F9-ABC8-1FB878221316}" presName="bottomArc2" presStyleLbl="parChTrans1D1" presStyleIdx="5" presStyleCnt="14"/>
      <dgm:spPr/>
    </dgm:pt>
    <dgm:pt modelId="{F42C2841-6D5A-4BB0-8FA3-D6F47570E17D}" type="pres">
      <dgm:prSet presAssocID="{C258D879-9137-43F9-ABC8-1FB878221316}" presName="topConnNode2" presStyleLbl="node2" presStyleIdx="0" presStyleCnt="0"/>
      <dgm:spPr/>
      <dgm:t>
        <a:bodyPr/>
        <a:lstStyle/>
        <a:p>
          <a:endParaRPr lang="fr-FR"/>
        </a:p>
      </dgm:t>
    </dgm:pt>
    <dgm:pt modelId="{782CB016-A468-4AA1-A9C5-C5116CAE2E78}" type="pres">
      <dgm:prSet presAssocID="{C258D879-9137-43F9-ABC8-1FB878221316}" presName="hierChild4" presStyleCnt="0"/>
      <dgm:spPr/>
    </dgm:pt>
    <dgm:pt modelId="{4070B008-4441-475F-A636-1156BD02DFE9}" type="pres">
      <dgm:prSet presAssocID="{C258D879-9137-43F9-ABC8-1FB878221316}" presName="hierChild5" presStyleCnt="0"/>
      <dgm:spPr/>
    </dgm:pt>
    <dgm:pt modelId="{81484F16-ECAB-4A83-84E0-548F273A5179}" type="pres">
      <dgm:prSet presAssocID="{23B7A694-AB54-4643-95D9-CECA1167A2DA}" presName="Name28" presStyleLbl="parChTrans1D2" presStyleIdx="2" presStyleCnt="6"/>
      <dgm:spPr/>
      <dgm:t>
        <a:bodyPr/>
        <a:lstStyle/>
        <a:p>
          <a:endParaRPr lang="fr-FR"/>
        </a:p>
      </dgm:t>
    </dgm:pt>
    <dgm:pt modelId="{8C452008-EDE9-42CA-AB58-DEDA3E5179E8}" type="pres">
      <dgm:prSet presAssocID="{8D61E029-3E3B-47DB-B56C-B2C57175B550}" presName="hierRoot2" presStyleCnt="0">
        <dgm:presLayoutVars>
          <dgm:hierBranch val="init"/>
        </dgm:presLayoutVars>
      </dgm:prSet>
      <dgm:spPr/>
    </dgm:pt>
    <dgm:pt modelId="{6D4F249E-F4AD-4EB8-A0D1-A85A73C66BCF}" type="pres">
      <dgm:prSet presAssocID="{8D61E029-3E3B-47DB-B56C-B2C57175B550}" presName="rootComposite2" presStyleCnt="0"/>
      <dgm:spPr/>
    </dgm:pt>
    <dgm:pt modelId="{9AC217E2-865F-41A0-AA89-DB9946A81664}" type="pres">
      <dgm:prSet presAssocID="{8D61E029-3E3B-47DB-B56C-B2C57175B550}" presName="rootText2" presStyleLbl="alignAcc1" presStyleIdx="0" presStyleCnt="0" custScaleX="132934" custScaleY="122051">
        <dgm:presLayoutVars>
          <dgm:chPref val="3"/>
        </dgm:presLayoutVars>
      </dgm:prSet>
      <dgm:spPr/>
      <dgm:t>
        <a:bodyPr/>
        <a:lstStyle/>
        <a:p>
          <a:endParaRPr lang="fr-FR"/>
        </a:p>
      </dgm:t>
    </dgm:pt>
    <dgm:pt modelId="{D4D1663F-B0B1-4EB3-89EA-54848D4D4EE0}" type="pres">
      <dgm:prSet presAssocID="{8D61E029-3E3B-47DB-B56C-B2C57175B550}" presName="topArc2" presStyleLbl="parChTrans1D1" presStyleIdx="6" presStyleCnt="14"/>
      <dgm:spPr/>
    </dgm:pt>
    <dgm:pt modelId="{484ECEF8-435B-438E-93AC-8B833FDE2954}" type="pres">
      <dgm:prSet presAssocID="{8D61E029-3E3B-47DB-B56C-B2C57175B550}" presName="bottomArc2" presStyleLbl="parChTrans1D1" presStyleIdx="7" presStyleCnt="14"/>
      <dgm:spPr/>
    </dgm:pt>
    <dgm:pt modelId="{32A49B1E-59B8-4BE4-84B0-AEA5FDE77477}" type="pres">
      <dgm:prSet presAssocID="{8D61E029-3E3B-47DB-B56C-B2C57175B550}" presName="topConnNode2" presStyleLbl="node2" presStyleIdx="0" presStyleCnt="0"/>
      <dgm:spPr/>
      <dgm:t>
        <a:bodyPr/>
        <a:lstStyle/>
        <a:p>
          <a:endParaRPr lang="fr-FR"/>
        </a:p>
      </dgm:t>
    </dgm:pt>
    <dgm:pt modelId="{DD000E39-433E-4518-AE0B-F3A203DE669E}" type="pres">
      <dgm:prSet presAssocID="{8D61E029-3E3B-47DB-B56C-B2C57175B550}" presName="hierChild4" presStyleCnt="0"/>
      <dgm:spPr/>
    </dgm:pt>
    <dgm:pt modelId="{0B4FEFDF-CA8E-4B19-9569-446325B00ECB}" type="pres">
      <dgm:prSet presAssocID="{8D61E029-3E3B-47DB-B56C-B2C57175B550}" presName="hierChild5" presStyleCnt="0"/>
      <dgm:spPr/>
    </dgm:pt>
    <dgm:pt modelId="{D5E8F4CF-98DC-4BAF-A3AA-05D9F8A95B1B}" type="pres">
      <dgm:prSet presAssocID="{2D7EE74C-551A-4E4C-B723-F352155E6BD2}" presName="Name28" presStyleLbl="parChTrans1D2" presStyleIdx="3" presStyleCnt="6"/>
      <dgm:spPr/>
      <dgm:t>
        <a:bodyPr/>
        <a:lstStyle/>
        <a:p>
          <a:endParaRPr lang="fr-FR"/>
        </a:p>
      </dgm:t>
    </dgm:pt>
    <dgm:pt modelId="{156FE5DC-AA87-4850-8864-12844BAC688B}" type="pres">
      <dgm:prSet presAssocID="{4D412A7A-3CEF-43FB-BB11-41672712A178}" presName="hierRoot2" presStyleCnt="0">
        <dgm:presLayoutVars>
          <dgm:hierBranch val="init"/>
        </dgm:presLayoutVars>
      </dgm:prSet>
      <dgm:spPr/>
    </dgm:pt>
    <dgm:pt modelId="{F8B1A9FF-59D3-4D5A-98D2-8862249A4A3D}" type="pres">
      <dgm:prSet presAssocID="{4D412A7A-3CEF-43FB-BB11-41672712A178}" presName="rootComposite2" presStyleCnt="0"/>
      <dgm:spPr/>
    </dgm:pt>
    <dgm:pt modelId="{08D22B2D-0EE7-41A7-BC76-A7236478CBC2}" type="pres">
      <dgm:prSet presAssocID="{4D412A7A-3CEF-43FB-BB11-41672712A178}" presName="rootText2" presStyleLbl="alignAcc1" presStyleIdx="0" presStyleCnt="0" custLinFactNeighborY="0">
        <dgm:presLayoutVars>
          <dgm:chPref val="3"/>
        </dgm:presLayoutVars>
      </dgm:prSet>
      <dgm:spPr/>
      <dgm:t>
        <a:bodyPr/>
        <a:lstStyle/>
        <a:p>
          <a:endParaRPr lang="fr-FR"/>
        </a:p>
      </dgm:t>
    </dgm:pt>
    <dgm:pt modelId="{6924A8E6-F3D6-48FC-90E8-5EFAB0C4B627}" type="pres">
      <dgm:prSet presAssocID="{4D412A7A-3CEF-43FB-BB11-41672712A178}" presName="topArc2" presStyleLbl="parChTrans1D1" presStyleIdx="8" presStyleCnt="14"/>
      <dgm:spPr/>
    </dgm:pt>
    <dgm:pt modelId="{61690686-5898-48B8-8A54-B5201A0CA516}" type="pres">
      <dgm:prSet presAssocID="{4D412A7A-3CEF-43FB-BB11-41672712A178}" presName="bottomArc2" presStyleLbl="parChTrans1D1" presStyleIdx="9" presStyleCnt="14"/>
      <dgm:spPr/>
    </dgm:pt>
    <dgm:pt modelId="{2AE9DA45-1F8B-4ECF-86B6-19CBD48599DD}" type="pres">
      <dgm:prSet presAssocID="{4D412A7A-3CEF-43FB-BB11-41672712A178}" presName="topConnNode2" presStyleLbl="node2" presStyleIdx="0" presStyleCnt="0"/>
      <dgm:spPr/>
      <dgm:t>
        <a:bodyPr/>
        <a:lstStyle/>
        <a:p>
          <a:endParaRPr lang="fr-FR"/>
        </a:p>
      </dgm:t>
    </dgm:pt>
    <dgm:pt modelId="{AD3454F3-3ECD-4FEC-8D9A-72B5DBF6E970}" type="pres">
      <dgm:prSet presAssocID="{4D412A7A-3CEF-43FB-BB11-41672712A178}" presName="hierChild4" presStyleCnt="0"/>
      <dgm:spPr/>
    </dgm:pt>
    <dgm:pt modelId="{8358C6C5-C38D-4D9A-8FDD-63F73D8DEDEE}" type="pres">
      <dgm:prSet presAssocID="{4D412A7A-3CEF-43FB-BB11-41672712A178}" presName="hierChild5" presStyleCnt="0"/>
      <dgm:spPr/>
    </dgm:pt>
    <dgm:pt modelId="{C369D3C0-9BF6-4F01-AB15-A721CD5FEE74}" type="pres">
      <dgm:prSet presAssocID="{070B0E74-F8EB-412D-B7C3-66ED062AC7D1}" presName="Name28" presStyleLbl="parChTrans1D2" presStyleIdx="4" presStyleCnt="6"/>
      <dgm:spPr/>
      <dgm:t>
        <a:bodyPr/>
        <a:lstStyle/>
        <a:p>
          <a:endParaRPr lang="fr-FR"/>
        </a:p>
      </dgm:t>
    </dgm:pt>
    <dgm:pt modelId="{844B345C-C418-4A89-86AF-971C2444B3F7}" type="pres">
      <dgm:prSet presAssocID="{1D64234E-AE43-4850-B067-A830CD6BDAB2}" presName="hierRoot2" presStyleCnt="0">
        <dgm:presLayoutVars>
          <dgm:hierBranch val="init"/>
        </dgm:presLayoutVars>
      </dgm:prSet>
      <dgm:spPr/>
    </dgm:pt>
    <dgm:pt modelId="{3820D10A-1584-443E-8999-1CB1308AA54B}" type="pres">
      <dgm:prSet presAssocID="{1D64234E-AE43-4850-B067-A830CD6BDAB2}" presName="rootComposite2" presStyleCnt="0"/>
      <dgm:spPr/>
    </dgm:pt>
    <dgm:pt modelId="{8440DF73-DCD8-4524-8CA5-3C6B7EBAF1E8}" type="pres">
      <dgm:prSet presAssocID="{1D64234E-AE43-4850-B067-A830CD6BDAB2}" presName="rootText2" presStyleLbl="alignAcc1" presStyleIdx="0" presStyleCnt="0">
        <dgm:presLayoutVars>
          <dgm:chPref val="3"/>
        </dgm:presLayoutVars>
      </dgm:prSet>
      <dgm:spPr/>
      <dgm:t>
        <a:bodyPr/>
        <a:lstStyle/>
        <a:p>
          <a:endParaRPr lang="fr-FR"/>
        </a:p>
      </dgm:t>
    </dgm:pt>
    <dgm:pt modelId="{35E301AC-EFCC-40F5-98A7-E4EB6897030C}" type="pres">
      <dgm:prSet presAssocID="{1D64234E-AE43-4850-B067-A830CD6BDAB2}" presName="topArc2" presStyleLbl="parChTrans1D1" presStyleIdx="10" presStyleCnt="14"/>
      <dgm:spPr/>
    </dgm:pt>
    <dgm:pt modelId="{95403474-73F3-47D6-BFD5-B3AB9F62494C}" type="pres">
      <dgm:prSet presAssocID="{1D64234E-AE43-4850-B067-A830CD6BDAB2}" presName="bottomArc2" presStyleLbl="parChTrans1D1" presStyleIdx="11" presStyleCnt="14"/>
      <dgm:spPr/>
    </dgm:pt>
    <dgm:pt modelId="{5C921AFD-0DDE-4C15-BF69-5B0E647003D3}" type="pres">
      <dgm:prSet presAssocID="{1D64234E-AE43-4850-B067-A830CD6BDAB2}" presName="topConnNode2" presStyleLbl="node2" presStyleIdx="0" presStyleCnt="0"/>
      <dgm:spPr/>
      <dgm:t>
        <a:bodyPr/>
        <a:lstStyle/>
        <a:p>
          <a:endParaRPr lang="fr-FR"/>
        </a:p>
      </dgm:t>
    </dgm:pt>
    <dgm:pt modelId="{0DCFC920-FF9A-4F37-A9D8-95D343722695}" type="pres">
      <dgm:prSet presAssocID="{1D64234E-AE43-4850-B067-A830CD6BDAB2}" presName="hierChild4" presStyleCnt="0"/>
      <dgm:spPr/>
    </dgm:pt>
    <dgm:pt modelId="{072CDE84-C4ED-4615-9832-5A8A30AE1D35}" type="pres">
      <dgm:prSet presAssocID="{1D64234E-AE43-4850-B067-A830CD6BDAB2}" presName="hierChild5" presStyleCnt="0"/>
      <dgm:spPr/>
    </dgm:pt>
    <dgm:pt modelId="{ECBFC41F-A913-4C56-81FB-C3AA01159673}" type="pres">
      <dgm:prSet presAssocID="{328A27C7-BD61-41A1-8273-D57A661F2AD4}" presName="hierChild3" presStyleCnt="0"/>
      <dgm:spPr/>
    </dgm:pt>
    <dgm:pt modelId="{60409578-E3FB-46DA-BB18-621318E4255B}" type="pres">
      <dgm:prSet presAssocID="{DC1EA850-713F-4625-B209-BEF7F2BE01E4}" presName="Name101" presStyleLbl="parChTrans1D2" presStyleIdx="5" presStyleCnt="6"/>
      <dgm:spPr/>
      <dgm:t>
        <a:bodyPr/>
        <a:lstStyle/>
        <a:p>
          <a:endParaRPr lang="fr-FR"/>
        </a:p>
      </dgm:t>
    </dgm:pt>
    <dgm:pt modelId="{AA188E64-528F-4ADA-B899-B43E989A2DEE}" type="pres">
      <dgm:prSet presAssocID="{5BE89465-3717-4863-82AD-3105A5A3DC12}" presName="hierRoot3" presStyleCnt="0">
        <dgm:presLayoutVars>
          <dgm:hierBranch val="init"/>
        </dgm:presLayoutVars>
      </dgm:prSet>
      <dgm:spPr/>
    </dgm:pt>
    <dgm:pt modelId="{007F4EED-8426-42DF-84EC-3A5F70087438}" type="pres">
      <dgm:prSet presAssocID="{5BE89465-3717-4863-82AD-3105A5A3DC12}" presName="rootComposite3" presStyleCnt="0"/>
      <dgm:spPr/>
    </dgm:pt>
    <dgm:pt modelId="{753F4018-6489-4B6B-96D5-CE4C246B36C8}" type="pres">
      <dgm:prSet presAssocID="{5BE89465-3717-4863-82AD-3105A5A3DC12}" presName="rootText3" presStyleLbl="alignAcc1" presStyleIdx="0" presStyleCnt="0" custLinFactNeighborX="1905" custLinFactNeighborY="-78125">
        <dgm:presLayoutVars>
          <dgm:chPref val="3"/>
        </dgm:presLayoutVars>
      </dgm:prSet>
      <dgm:spPr/>
      <dgm:t>
        <a:bodyPr/>
        <a:lstStyle/>
        <a:p>
          <a:endParaRPr lang="fr-FR"/>
        </a:p>
      </dgm:t>
    </dgm:pt>
    <dgm:pt modelId="{B3953DA8-4D51-4B5B-B395-A56D1EAD428E}" type="pres">
      <dgm:prSet presAssocID="{5BE89465-3717-4863-82AD-3105A5A3DC12}" presName="topArc3" presStyleLbl="parChTrans1D1" presStyleIdx="12" presStyleCnt="14"/>
      <dgm:spPr/>
    </dgm:pt>
    <dgm:pt modelId="{FC5F06F8-1745-4BF7-B6EB-B37D9F121CF7}" type="pres">
      <dgm:prSet presAssocID="{5BE89465-3717-4863-82AD-3105A5A3DC12}" presName="bottomArc3" presStyleLbl="parChTrans1D1" presStyleIdx="13" presStyleCnt="14"/>
      <dgm:spPr/>
    </dgm:pt>
    <dgm:pt modelId="{A6113472-D48B-4E10-987F-229757AF400B}" type="pres">
      <dgm:prSet presAssocID="{5BE89465-3717-4863-82AD-3105A5A3DC12}" presName="topConnNode3" presStyleLbl="asst1" presStyleIdx="0" presStyleCnt="0"/>
      <dgm:spPr/>
      <dgm:t>
        <a:bodyPr/>
        <a:lstStyle/>
        <a:p>
          <a:endParaRPr lang="fr-FR"/>
        </a:p>
      </dgm:t>
    </dgm:pt>
    <dgm:pt modelId="{A7B5EC7A-7126-41C6-AC72-EA6C6590AAAA}" type="pres">
      <dgm:prSet presAssocID="{5BE89465-3717-4863-82AD-3105A5A3DC12}" presName="hierChild6" presStyleCnt="0"/>
      <dgm:spPr/>
    </dgm:pt>
    <dgm:pt modelId="{F5A3DA1F-8092-46C6-A40A-894E45B450AA}" type="pres">
      <dgm:prSet presAssocID="{5BE89465-3717-4863-82AD-3105A5A3DC12}" presName="hierChild7" presStyleCnt="0"/>
      <dgm:spPr/>
    </dgm:pt>
  </dgm:ptLst>
  <dgm:cxnLst>
    <dgm:cxn modelId="{F2D568DF-02E9-4A88-B912-50E4309F5208}" srcId="{328A27C7-BD61-41A1-8273-D57A661F2AD4}" destId="{5BE89465-3717-4863-82AD-3105A5A3DC12}" srcOrd="0" destOrd="0" parTransId="{DC1EA850-713F-4625-B209-BEF7F2BE01E4}" sibTransId="{381809F9-D4F8-4346-A9DB-4397DED41100}"/>
    <dgm:cxn modelId="{3A1FD754-2DFD-4632-BD18-0E7AAE944B3A}" srcId="{328A27C7-BD61-41A1-8273-D57A661F2AD4}" destId="{8D61E029-3E3B-47DB-B56C-B2C57175B550}" srcOrd="3" destOrd="0" parTransId="{23B7A694-AB54-4643-95D9-CECA1167A2DA}" sibTransId="{0C6652B2-9786-4C8E-920F-7A0D854C9575}"/>
    <dgm:cxn modelId="{9E508E0B-07A0-4282-8E1A-E3193AA7E718}" type="presOf" srcId="{4D412A7A-3CEF-43FB-BB11-41672712A178}" destId="{2AE9DA45-1F8B-4ECF-86B6-19CBD48599DD}" srcOrd="1" destOrd="0" presId="urn:microsoft.com/office/officeart/2008/layout/HalfCircleOrganizationChart"/>
    <dgm:cxn modelId="{42149C40-20B2-4759-8B36-61ED3E24779A}" srcId="{328A27C7-BD61-41A1-8273-D57A661F2AD4}" destId="{C258D879-9137-43F9-ABC8-1FB878221316}" srcOrd="2" destOrd="0" parTransId="{24383889-697C-4354-84DC-329F7362E31A}" sibTransId="{4ED5F8ED-AEBD-42C4-B980-DC59337F3FFF}"/>
    <dgm:cxn modelId="{9D1D0B74-2513-4DCB-BE35-E83C31F009F6}" type="presOf" srcId="{070B0E74-F8EB-412D-B7C3-66ED062AC7D1}" destId="{C369D3C0-9BF6-4F01-AB15-A721CD5FEE74}" srcOrd="0" destOrd="0" presId="urn:microsoft.com/office/officeart/2008/layout/HalfCircleOrganizationChart"/>
    <dgm:cxn modelId="{12E44DDC-0E34-4D9E-9EC4-D4DD50253624}" srcId="{328A27C7-BD61-41A1-8273-D57A661F2AD4}" destId="{4D412A7A-3CEF-43FB-BB11-41672712A178}" srcOrd="4" destOrd="0" parTransId="{2D7EE74C-551A-4E4C-B723-F352155E6BD2}" sibTransId="{D55FA4D3-6BA1-41CE-936B-71D545DD9706}"/>
    <dgm:cxn modelId="{200DC67D-2039-4248-B3E1-97D3E9C5E82D}" type="presOf" srcId="{1D64234E-AE43-4850-B067-A830CD6BDAB2}" destId="{8440DF73-DCD8-4524-8CA5-3C6B7EBAF1E8}" srcOrd="0" destOrd="0" presId="urn:microsoft.com/office/officeart/2008/layout/HalfCircleOrganizationChart"/>
    <dgm:cxn modelId="{7D894A86-6254-402E-9A1A-C5D8019E35AE}" type="presOf" srcId="{5BE89465-3717-4863-82AD-3105A5A3DC12}" destId="{A6113472-D48B-4E10-987F-229757AF400B}" srcOrd="1" destOrd="0" presId="urn:microsoft.com/office/officeart/2008/layout/HalfCircleOrganizationChart"/>
    <dgm:cxn modelId="{C41857F2-1D76-4250-A92B-6ACB0E1AECFC}" srcId="{51F338CA-CA5E-45E3-B7D0-6B99C77AC766}" destId="{328A27C7-BD61-41A1-8273-D57A661F2AD4}" srcOrd="0" destOrd="0" parTransId="{609D2461-CB33-4655-A2F0-6E1D35F62425}" sibTransId="{F5E5981C-0CB8-4B87-B6DC-20B2018DAE49}"/>
    <dgm:cxn modelId="{5871E01B-568F-4C07-933D-C81375A91581}" type="presOf" srcId="{8D61E029-3E3B-47DB-B56C-B2C57175B550}" destId="{9AC217E2-865F-41A0-AA89-DB9946A81664}" srcOrd="0" destOrd="0" presId="urn:microsoft.com/office/officeart/2008/layout/HalfCircleOrganizationChart"/>
    <dgm:cxn modelId="{0B7C097F-CA1E-4939-B56A-1A87166D767D}" type="presOf" srcId="{328A27C7-BD61-41A1-8273-D57A661F2AD4}" destId="{5DD4E63F-3AE1-4ACD-9890-D14F7474BF29}" srcOrd="0" destOrd="0" presId="urn:microsoft.com/office/officeart/2008/layout/HalfCircleOrganizationChart"/>
    <dgm:cxn modelId="{C9595D28-FA82-4BF7-BAFB-B46295F3A208}" type="presOf" srcId="{DC1EA850-713F-4625-B209-BEF7F2BE01E4}" destId="{60409578-E3FB-46DA-BB18-621318E4255B}" srcOrd="0" destOrd="0" presId="urn:microsoft.com/office/officeart/2008/layout/HalfCircleOrganizationChart"/>
    <dgm:cxn modelId="{27AE9D97-7CDE-40EF-BAEC-6C441F814EA9}" type="presOf" srcId="{BDF679DC-B8DB-410D-8D17-997BA27B36B7}" destId="{7E3D3B15-E70F-4736-BA7E-40A9F72AF1B9}" srcOrd="1" destOrd="0" presId="urn:microsoft.com/office/officeart/2008/layout/HalfCircleOrganizationChart"/>
    <dgm:cxn modelId="{A26153D5-BA30-47D9-BF91-C66E77969444}" type="presOf" srcId="{23B7A694-AB54-4643-95D9-CECA1167A2DA}" destId="{81484F16-ECAB-4A83-84E0-548F273A5179}" srcOrd="0" destOrd="0" presId="urn:microsoft.com/office/officeart/2008/layout/HalfCircleOrganizationChart"/>
    <dgm:cxn modelId="{0BF86E50-B181-46F7-9BBD-F00944317190}" type="presOf" srcId="{DC9920FE-8575-466A-9E76-3D2276C6AB3C}" destId="{3A46E77C-07FC-4073-B4BE-1F0D6FD1888D}" srcOrd="0" destOrd="0" presId="urn:microsoft.com/office/officeart/2008/layout/HalfCircleOrganizationChart"/>
    <dgm:cxn modelId="{D528FE4A-F5E7-41BA-BF9F-78D0F816D912}" type="presOf" srcId="{5BE89465-3717-4863-82AD-3105A5A3DC12}" destId="{753F4018-6489-4B6B-96D5-CE4C246B36C8}" srcOrd="0" destOrd="0" presId="urn:microsoft.com/office/officeart/2008/layout/HalfCircleOrganizationChart"/>
    <dgm:cxn modelId="{67735CAE-3B7B-4AEA-A543-C10FF525A752}" type="presOf" srcId="{24383889-697C-4354-84DC-329F7362E31A}" destId="{0EBDBF05-F9B3-4A4D-AFDC-C2B60452B8E8}" srcOrd="0" destOrd="0" presId="urn:microsoft.com/office/officeart/2008/layout/HalfCircleOrganizationChart"/>
    <dgm:cxn modelId="{BB262F74-C5A8-4FC6-9659-12ABEF5703ED}" srcId="{328A27C7-BD61-41A1-8273-D57A661F2AD4}" destId="{1D64234E-AE43-4850-B067-A830CD6BDAB2}" srcOrd="5" destOrd="0" parTransId="{070B0E74-F8EB-412D-B7C3-66ED062AC7D1}" sibTransId="{61B585CF-C70F-410C-B7F0-2EC15EDF8A1B}"/>
    <dgm:cxn modelId="{76FE3247-F7E0-42D9-9100-2A8D84566A3C}" type="presOf" srcId="{1D64234E-AE43-4850-B067-A830CD6BDAB2}" destId="{5C921AFD-0DDE-4C15-BF69-5B0E647003D3}" srcOrd="1" destOrd="0" presId="urn:microsoft.com/office/officeart/2008/layout/HalfCircleOrganizationChart"/>
    <dgm:cxn modelId="{5D7DB15F-BD05-4F3C-9C5F-AFDC54BA9CD2}" type="presOf" srcId="{8D61E029-3E3B-47DB-B56C-B2C57175B550}" destId="{32A49B1E-59B8-4BE4-84B0-AEA5FDE77477}" srcOrd="1" destOrd="0" presId="urn:microsoft.com/office/officeart/2008/layout/HalfCircleOrganizationChart"/>
    <dgm:cxn modelId="{456CBA40-9EB6-4EA8-9409-C408D5CCA5DE}" type="presOf" srcId="{C258D879-9137-43F9-ABC8-1FB878221316}" destId="{950C12FB-C6F0-4134-B83C-C25AA1D71E6F}" srcOrd="0" destOrd="0" presId="urn:microsoft.com/office/officeart/2008/layout/HalfCircleOrganizationChart"/>
    <dgm:cxn modelId="{3023EA6B-CFDD-4FE5-887C-EC52CED43A30}" type="presOf" srcId="{BDF679DC-B8DB-410D-8D17-997BA27B36B7}" destId="{AD62827F-9011-4F20-AE9F-E873BE66228B}" srcOrd="0" destOrd="0" presId="urn:microsoft.com/office/officeart/2008/layout/HalfCircleOrganizationChart"/>
    <dgm:cxn modelId="{DF38B22D-3662-4409-ACC1-BCF87B45BDCE}" srcId="{328A27C7-BD61-41A1-8273-D57A661F2AD4}" destId="{BDF679DC-B8DB-410D-8D17-997BA27B36B7}" srcOrd="1" destOrd="0" parTransId="{DC9920FE-8575-466A-9E76-3D2276C6AB3C}" sibTransId="{37F9C2D4-A26E-4750-8F82-5A27EE4E695B}"/>
    <dgm:cxn modelId="{E801594A-B595-4549-9ECB-D9C92EC76F7B}" type="presOf" srcId="{328A27C7-BD61-41A1-8273-D57A661F2AD4}" destId="{EA0E3C00-915E-478E-959C-A9ED8D48C7B6}" srcOrd="1" destOrd="0" presId="urn:microsoft.com/office/officeart/2008/layout/HalfCircleOrganizationChart"/>
    <dgm:cxn modelId="{8DEE3732-6FDD-434E-9DB6-C87869571592}" type="presOf" srcId="{4D412A7A-3CEF-43FB-BB11-41672712A178}" destId="{08D22B2D-0EE7-41A7-BC76-A7236478CBC2}" srcOrd="0" destOrd="0" presId="urn:microsoft.com/office/officeart/2008/layout/HalfCircleOrganizationChart"/>
    <dgm:cxn modelId="{3BC20BAB-DB48-4A73-BD3A-1E1EE23ACBF5}" type="presOf" srcId="{51F338CA-CA5E-45E3-B7D0-6B99C77AC766}" destId="{8394C385-F9DC-46E0-A871-0127873CB029}" srcOrd="0" destOrd="0" presId="urn:microsoft.com/office/officeart/2008/layout/HalfCircleOrganizationChart"/>
    <dgm:cxn modelId="{65A040D9-A0EC-48A0-AE54-4711786AB430}" type="presOf" srcId="{2D7EE74C-551A-4E4C-B723-F352155E6BD2}" destId="{D5E8F4CF-98DC-4BAF-A3AA-05D9F8A95B1B}" srcOrd="0" destOrd="0" presId="urn:microsoft.com/office/officeart/2008/layout/HalfCircleOrganizationChart"/>
    <dgm:cxn modelId="{E4FF5FD9-9D15-435D-BE22-F1893758DDA4}" type="presOf" srcId="{C258D879-9137-43F9-ABC8-1FB878221316}" destId="{F42C2841-6D5A-4BB0-8FA3-D6F47570E17D}" srcOrd="1" destOrd="0" presId="urn:microsoft.com/office/officeart/2008/layout/HalfCircleOrganizationChart"/>
    <dgm:cxn modelId="{7E8C894D-DB5A-4D47-9EA7-FFABFB9757E1}" type="presParOf" srcId="{8394C385-F9DC-46E0-A871-0127873CB029}" destId="{797DD541-2E47-41C9-851D-6E4A4CC3602A}" srcOrd="0" destOrd="0" presId="urn:microsoft.com/office/officeart/2008/layout/HalfCircleOrganizationChart"/>
    <dgm:cxn modelId="{A4CC1448-FE60-474A-8763-63087FDDB5C5}" type="presParOf" srcId="{797DD541-2E47-41C9-851D-6E4A4CC3602A}" destId="{E648E0C3-D0F8-49B7-A3A4-6A128EF7EABD}" srcOrd="0" destOrd="0" presId="urn:microsoft.com/office/officeart/2008/layout/HalfCircleOrganizationChart"/>
    <dgm:cxn modelId="{A5B7A470-C0F6-4025-9218-FA82210F0FA3}" type="presParOf" srcId="{E648E0C3-D0F8-49B7-A3A4-6A128EF7EABD}" destId="{5DD4E63F-3AE1-4ACD-9890-D14F7474BF29}" srcOrd="0" destOrd="0" presId="urn:microsoft.com/office/officeart/2008/layout/HalfCircleOrganizationChart"/>
    <dgm:cxn modelId="{E3D2A801-9278-47B0-B717-DCEC817524D5}" type="presParOf" srcId="{E648E0C3-D0F8-49B7-A3A4-6A128EF7EABD}" destId="{6E5751E8-2D9C-406F-A791-28AA536A3228}" srcOrd="1" destOrd="0" presId="urn:microsoft.com/office/officeart/2008/layout/HalfCircleOrganizationChart"/>
    <dgm:cxn modelId="{3593E216-0A62-44D6-8634-BA1FE4AEB11F}" type="presParOf" srcId="{E648E0C3-D0F8-49B7-A3A4-6A128EF7EABD}" destId="{AA815BCC-16FD-4B9B-8050-698D3741094A}" srcOrd="2" destOrd="0" presId="urn:microsoft.com/office/officeart/2008/layout/HalfCircleOrganizationChart"/>
    <dgm:cxn modelId="{7DA98C25-0D16-4CE2-9F4C-B26672209159}" type="presParOf" srcId="{E648E0C3-D0F8-49B7-A3A4-6A128EF7EABD}" destId="{EA0E3C00-915E-478E-959C-A9ED8D48C7B6}" srcOrd="3" destOrd="0" presId="urn:microsoft.com/office/officeart/2008/layout/HalfCircleOrganizationChart"/>
    <dgm:cxn modelId="{62EDFC0A-BDD9-4EA5-B53B-8EE39FF7D844}" type="presParOf" srcId="{797DD541-2E47-41C9-851D-6E4A4CC3602A}" destId="{B8A7371B-28D3-4596-85C3-8409C16DC3AD}" srcOrd="1" destOrd="0" presId="urn:microsoft.com/office/officeart/2008/layout/HalfCircleOrganizationChart"/>
    <dgm:cxn modelId="{FCDCED8B-DC21-4990-A5C0-61D85D3366F7}" type="presParOf" srcId="{B8A7371B-28D3-4596-85C3-8409C16DC3AD}" destId="{3A46E77C-07FC-4073-B4BE-1F0D6FD1888D}" srcOrd="0" destOrd="0" presId="urn:microsoft.com/office/officeart/2008/layout/HalfCircleOrganizationChart"/>
    <dgm:cxn modelId="{A1352AA1-3B7E-4DBE-A7A4-1E303ABC446E}" type="presParOf" srcId="{B8A7371B-28D3-4596-85C3-8409C16DC3AD}" destId="{3AD630C2-282D-41EF-B4ED-F4C894A0B7BA}" srcOrd="1" destOrd="0" presId="urn:microsoft.com/office/officeart/2008/layout/HalfCircleOrganizationChart"/>
    <dgm:cxn modelId="{EAAF86B6-DC33-442B-AE46-5734BA4265FD}" type="presParOf" srcId="{3AD630C2-282D-41EF-B4ED-F4C894A0B7BA}" destId="{F9B07C62-506D-4ED2-B1FE-8103A2ECA014}" srcOrd="0" destOrd="0" presId="urn:microsoft.com/office/officeart/2008/layout/HalfCircleOrganizationChart"/>
    <dgm:cxn modelId="{A7D170E7-FFD5-47EB-AFCE-BDE84C2630C6}" type="presParOf" srcId="{F9B07C62-506D-4ED2-B1FE-8103A2ECA014}" destId="{AD62827F-9011-4F20-AE9F-E873BE66228B}" srcOrd="0" destOrd="0" presId="urn:microsoft.com/office/officeart/2008/layout/HalfCircleOrganizationChart"/>
    <dgm:cxn modelId="{D1E6ABAF-026C-4A05-AD7C-384D30F3016F}" type="presParOf" srcId="{F9B07C62-506D-4ED2-B1FE-8103A2ECA014}" destId="{69568426-6443-44E8-9855-78E5A67558C6}" srcOrd="1" destOrd="0" presId="urn:microsoft.com/office/officeart/2008/layout/HalfCircleOrganizationChart"/>
    <dgm:cxn modelId="{FB1214AE-3581-471A-983A-88420F90C41B}" type="presParOf" srcId="{F9B07C62-506D-4ED2-B1FE-8103A2ECA014}" destId="{20F04768-67EC-4365-81F2-DA39F7015CF9}" srcOrd="2" destOrd="0" presId="urn:microsoft.com/office/officeart/2008/layout/HalfCircleOrganizationChart"/>
    <dgm:cxn modelId="{5CEE6D9F-53F8-4FD0-A3CE-C08D58FD56B8}" type="presParOf" srcId="{F9B07C62-506D-4ED2-B1FE-8103A2ECA014}" destId="{7E3D3B15-E70F-4736-BA7E-40A9F72AF1B9}" srcOrd="3" destOrd="0" presId="urn:microsoft.com/office/officeart/2008/layout/HalfCircleOrganizationChart"/>
    <dgm:cxn modelId="{6BBE5F88-8E7B-498C-9E33-C23B66F3F5BD}" type="presParOf" srcId="{3AD630C2-282D-41EF-B4ED-F4C894A0B7BA}" destId="{3E6EEFC2-47A3-4DD3-A441-D1183355E5B5}" srcOrd="1" destOrd="0" presId="urn:microsoft.com/office/officeart/2008/layout/HalfCircleOrganizationChart"/>
    <dgm:cxn modelId="{4D1B367C-E3A8-4D8C-A352-65CBB7F6042A}" type="presParOf" srcId="{3AD630C2-282D-41EF-B4ED-F4C894A0B7BA}" destId="{EBB79152-2D2D-4136-8E47-9462A7B5116A}" srcOrd="2" destOrd="0" presId="urn:microsoft.com/office/officeart/2008/layout/HalfCircleOrganizationChart"/>
    <dgm:cxn modelId="{5DFA28AE-E6C6-4EB4-86E4-572473F5C601}" type="presParOf" srcId="{B8A7371B-28D3-4596-85C3-8409C16DC3AD}" destId="{0EBDBF05-F9B3-4A4D-AFDC-C2B60452B8E8}" srcOrd="2" destOrd="0" presId="urn:microsoft.com/office/officeart/2008/layout/HalfCircleOrganizationChart"/>
    <dgm:cxn modelId="{6165F8AC-F89E-40A2-8F41-C85800E257AB}" type="presParOf" srcId="{B8A7371B-28D3-4596-85C3-8409C16DC3AD}" destId="{49234132-4DAC-4438-9B97-190C4A1273E3}" srcOrd="3" destOrd="0" presId="urn:microsoft.com/office/officeart/2008/layout/HalfCircleOrganizationChart"/>
    <dgm:cxn modelId="{93B95145-DAEA-41C0-9424-06E2D3D83CBE}" type="presParOf" srcId="{49234132-4DAC-4438-9B97-190C4A1273E3}" destId="{1AA23925-F54B-4804-B7D3-35674D320233}" srcOrd="0" destOrd="0" presId="urn:microsoft.com/office/officeart/2008/layout/HalfCircleOrganizationChart"/>
    <dgm:cxn modelId="{67210391-BFA1-4990-A07F-3B960585BF24}" type="presParOf" srcId="{1AA23925-F54B-4804-B7D3-35674D320233}" destId="{950C12FB-C6F0-4134-B83C-C25AA1D71E6F}" srcOrd="0" destOrd="0" presId="urn:microsoft.com/office/officeart/2008/layout/HalfCircleOrganizationChart"/>
    <dgm:cxn modelId="{08C2A314-E7EB-4A7B-A6EC-988E01829B97}" type="presParOf" srcId="{1AA23925-F54B-4804-B7D3-35674D320233}" destId="{C09C482E-DA7C-4ABB-AFBF-18E727666419}" srcOrd="1" destOrd="0" presId="urn:microsoft.com/office/officeart/2008/layout/HalfCircleOrganizationChart"/>
    <dgm:cxn modelId="{B26AE78E-9920-4DE4-B366-C9E04227CFF9}" type="presParOf" srcId="{1AA23925-F54B-4804-B7D3-35674D320233}" destId="{74D58190-7461-455F-9054-015EB933F784}" srcOrd="2" destOrd="0" presId="urn:microsoft.com/office/officeart/2008/layout/HalfCircleOrganizationChart"/>
    <dgm:cxn modelId="{3B0E8FAC-DA5C-4D8B-9F58-2C43551CC3A2}" type="presParOf" srcId="{1AA23925-F54B-4804-B7D3-35674D320233}" destId="{F42C2841-6D5A-4BB0-8FA3-D6F47570E17D}" srcOrd="3" destOrd="0" presId="urn:microsoft.com/office/officeart/2008/layout/HalfCircleOrganizationChart"/>
    <dgm:cxn modelId="{2E33C725-DEA1-46D8-A0AF-AF972319FDF8}" type="presParOf" srcId="{49234132-4DAC-4438-9B97-190C4A1273E3}" destId="{782CB016-A468-4AA1-A9C5-C5116CAE2E78}" srcOrd="1" destOrd="0" presId="urn:microsoft.com/office/officeart/2008/layout/HalfCircleOrganizationChart"/>
    <dgm:cxn modelId="{FE9E19EA-C193-418D-8D98-1E0FE8E981FA}" type="presParOf" srcId="{49234132-4DAC-4438-9B97-190C4A1273E3}" destId="{4070B008-4441-475F-A636-1156BD02DFE9}" srcOrd="2" destOrd="0" presId="urn:microsoft.com/office/officeart/2008/layout/HalfCircleOrganizationChart"/>
    <dgm:cxn modelId="{1AF9B066-5F2D-4AA2-B56D-5A42C7434791}" type="presParOf" srcId="{B8A7371B-28D3-4596-85C3-8409C16DC3AD}" destId="{81484F16-ECAB-4A83-84E0-548F273A5179}" srcOrd="4" destOrd="0" presId="urn:microsoft.com/office/officeart/2008/layout/HalfCircleOrganizationChart"/>
    <dgm:cxn modelId="{9D771532-DB6E-494F-9645-4D85AFD79529}" type="presParOf" srcId="{B8A7371B-28D3-4596-85C3-8409C16DC3AD}" destId="{8C452008-EDE9-42CA-AB58-DEDA3E5179E8}" srcOrd="5" destOrd="0" presId="urn:microsoft.com/office/officeart/2008/layout/HalfCircleOrganizationChart"/>
    <dgm:cxn modelId="{19F234BC-074D-4969-9B0A-E7557E9C87EA}" type="presParOf" srcId="{8C452008-EDE9-42CA-AB58-DEDA3E5179E8}" destId="{6D4F249E-F4AD-4EB8-A0D1-A85A73C66BCF}" srcOrd="0" destOrd="0" presId="urn:microsoft.com/office/officeart/2008/layout/HalfCircleOrganizationChart"/>
    <dgm:cxn modelId="{96C1AF15-B523-4846-98F2-BD12C3468794}" type="presParOf" srcId="{6D4F249E-F4AD-4EB8-A0D1-A85A73C66BCF}" destId="{9AC217E2-865F-41A0-AA89-DB9946A81664}" srcOrd="0" destOrd="0" presId="urn:microsoft.com/office/officeart/2008/layout/HalfCircleOrganizationChart"/>
    <dgm:cxn modelId="{F086B38A-5E84-49F4-B51D-F8D41403A176}" type="presParOf" srcId="{6D4F249E-F4AD-4EB8-A0D1-A85A73C66BCF}" destId="{D4D1663F-B0B1-4EB3-89EA-54848D4D4EE0}" srcOrd="1" destOrd="0" presId="urn:microsoft.com/office/officeart/2008/layout/HalfCircleOrganizationChart"/>
    <dgm:cxn modelId="{E310D971-D8E5-40D8-A718-77D3624801CB}" type="presParOf" srcId="{6D4F249E-F4AD-4EB8-A0D1-A85A73C66BCF}" destId="{484ECEF8-435B-438E-93AC-8B833FDE2954}" srcOrd="2" destOrd="0" presId="urn:microsoft.com/office/officeart/2008/layout/HalfCircleOrganizationChart"/>
    <dgm:cxn modelId="{5DD545FC-1844-42A2-8AE4-C9816F3E3F98}" type="presParOf" srcId="{6D4F249E-F4AD-4EB8-A0D1-A85A73C66BCF}" destId="{32A49B1E-59B8-4BE4-84B0-AEA5FDE77477}" srcOrd="3" destOrd="0" presId="urn:microsoft.com/office/officeart/2008/layout/HalfCircleOrganizationChart"/>
    <dgm:cxn modelId="{1F404159-B3B0-46AE-AAC9-D4283F1F61A3}" type="presParOf" srcId="{8C452008-EDE9-42CA-AB58-DEDA3E5179E8}" destId="{DD000E39-433E-4518-AE0B-F3A203DE669E}" srcOrd="1" destOrd="0" presId="urn:microsoft.com/office/officeart/2008/layout/HalfCircleOrganizationChart"/>
    <dgm:cxn modelId="{D1FB3BA0-5B68-4B80-B3DA-0636D6D839ED}" type="presParOf" srcId="{8C452008-EDE9-42CA-AB58-DEDA3E5179E8}" destId="{0B4FEFDF-CA8E-4B19-9569-446325B00ECB}" srcOrd="2" destOrd="0" presId="urn:microsoft.com/office/officeart/2008/layout/HalfCircleOrganizationChart"/>
    <dgm:cxn modelId="{618BC8B3-D131-4351-8062-8C743C889F2E}" type="presParOf" srcId="{B8A7371B-28D3-4596-85C3-8409C16DC3AD}" destId="{D5E8F4CF-98DC-4BAF-A3AA-05D9F8A95B1B}" srcOrd="6" destOrd="0" presId="urn:microsoft.com/office/officeart/2008/layout/HalfCircleOrganizationChart"/>
    <dgm:cxn modelId="{723B8FAD-F7CE-489C-B922-9DEB1512EE23}" type="presParOf" srcId="{B8A7371B-28D3-4596-85C3-8409C16DC3AD}" destId="{156FE5DC-AA87-4850-8864-12844BAC688B}" srcOrd="7" destOrd="0" presId="urn:microsoft.com/office/officeart/2008/layout/HalfCircleOrganizationChart"/>
    <dgm:cxn modelId="{3AC04E1C-D6D7-4399-8AEA-E982DCA67C0E}" type="presParOf" srcId="{156FE5DC-AA87-4850-8864-12844BAC688B}" destId="{F8B1A9FF-59D3-4D5A-98D2-8862249A4A3D}" srcOrd="0" destOrd="0" presId="urn:microsoft.com/office/officeart/2008/layout/HalfCircleOrganizationChart"/>
    <dgm:cxn modelId="{DB570BB5-4BA7-43BB-8B00-501CF5D3DDBF}" type="presParOf" srcId="{F8B1A9FF-59D3-4D5A-98D2-8862249A4A3D}" destId="{08D22B2D-0EE7-41A7-BC76-A7236478CBC2}" srcOrd="0" destOrd="0" presId="urn:microsoft.com/office/officeart/2008/layout/HalfCircleOrganizationChart"/>
    <dgm:cxn modelId="{B94C8902-C4D4-466C-8E3F-821F78195CB9}" type="presParOf" srcId="{F8B1A9FF-59D3-4D5A-98D2-8862249A4A3D}" destId="{6924A8E6-F3D6-48FC-90E8-5EFAB0C4B627}" srcOrd="1" destOrd="0" presId="urn:microsoft.com/office/officeart/2008/layout/HalfCircleOrganizationChart"/>
    <dgm:cxn modelId="{33D614E4-0A05-492F-98F8-76BFE7AC3963}" type="presParOf" srcId="{F8B1A9FF-59D3-4D5A-98D2-8862249A4A3D}" destId="{61690686-5898-48B8-8A54-B5201A0CA516}" srcOrd="2" destOrd="0" presId="urn:microsoft.com/office/officeart/2008/layout/HalfCircleOrganizationChart"/>
    <dgm:cxn modelId="{487416FF-C6E5-4F2E-84BB-B6222D22466A}" type="presParOf" srcId="{F8B1A9FF-59D3-4D5A-98D2-8862249A4A3D}" destId="{2AE9DA45-1F8B-4ECF-86B6-19CBD48599DD}" srcOrd="3" destOrd="0" presId="urn:microsoft.com/office/officeart/2008/layout/HalfCircleOrganizationChart"/>
    <dgm:cxn modelId="{56DA97FD-2DA0-4C09-8001-4110F3D44C2F}" type="presParOf" srcId="{156FE5DC-AA87-4850-8864-12844BAC688B}" destId="{AD3454F3-3ECD-4FEC-8D9A-72B5DBF6E970}" srcOrd="1" destOrd="0" presId="urn:microsoft.com/office/officeart/2008/layout/HalfCircleOrganizationChart"/>
    <dgm:cxn modelId="{12C731FB-F59E-4FFB-B7DE-DC0EE43481F9}" type="presParOf" srcId="{156FE5DC-AA87-4850-8864-12844BAC688B}" destId="{8358C6C5-C38D-4D9A-8FDD-63F73D8DEDEE}" srcOrd="2" destOrd="0" presId="urn:microsoft.com/office/officeart/2008/layout/HalfCircleOrganizationChart"/>
    <dgm:cxn modelId="{69F85FCF-F7DC-4741-8F51-DD65708BAAFD}" type="presParOf" srcId="{B8A7371B-28D3-4596-85C3-8409C16DC3AD}" destId="{C369D3C0-9BF6-4F01-AB15-A721CD5FEE74}" srcOrd="8" destOrd="0" presId="urn:microsoft.com/office/officeart/2008/layout/HalfCircleOrganizationChart"/>
    <dgm:cxn modelId="{679D351C-77D9-41CF-80D3-7D60A36EE14A}" type="presParOf" srcId="{B8A7371B-28D3-4596-85C3-8409C16DC3AD}" destId="{844B345C-C418-4A89-86AF-971C2444B3F7}" srcOrd="9" destOrd="0" presId="urn:microsoft.com/office/officeart/2008/layout/HalfCircleOrganizationChart"/>
    <dgm:cxn modelId="{E9342A88-E083-4181-BF5D-293421A1067F}" type="presParOf" srcId="{844B345C-C418-4A89-86AF-971C2444B3F7}" destId="{3820D10A-1584-443E-8999-1CB1308AA54B}" srcOrd="0" destOrd="0" presId="urn:microsoft.com/office/officeart/2008/layout/HalfCircleOrganizationChart"/>
    <dgm:cxn modelId="{6D77344F-F7DB-4E7E-B2D4-F4CF6DAD1ECD}" type="presParOf" srcId="{3820D10A-1584-443E-8999-1CB1308AA54B}" destId="{8440DF73-DCD8-4524-8CA5-3C6B7EBAF1E8}" srcOrd="0" destOrd="0" presId="urn:microsoft.com/office/officeart/2008/layout/HalfCircleOrganizationChart"/>
    <dgm:cxn modelId="{F406BFAA-AC80-48C9-A2D9-6C58654AB61D}" type="presParOf" srcId="{3820D10A-1584-443E-8999-1CB1308AA54B}" destId="{35E301AC-EFCC-40F5-98A7-E4EB6897030C}" srcOrd="1" destOrd="0" presId="urn:microsoft.com/office/officeart/2008/layout/HalfCircleOrganizationChart"/>
    <dgm:cxn modelId="{54EFF252-CD0E-4A43-A9F8-9489D2E3CC16}" type="presParOf" srcId="{3820D10A-1584-443E-8999-1CB1308AA54B}" destId="{95403474-73F3-47D6-BFD5-B3AB9F62494C}" srcOrd="2" destOrd="0" presId="urn:microsoft.com/office/officeart/2008/layout/HalfCircleOrganizationChart"/>
    <dgm:cxn modelId="{94362826-A5E4-4B20-80DA-BE24282A4A85}" type="presParOf" srcId="{3820D10A-1584-443E-8999-1CB1308AA54B}" destId="{5C921AFD-0DDE-4C15-BF69-5B0E647003D3}" srcOrd="3" destOrd="0" presId="urn:microsoft.com/office/officeart/2008/layout/HalfCircleOrganizationChart"/>
    <dgm:cxn modelId="{A356D487-7462-4E16-A1CD-09D3C9061F19}" type="presParOf" srcId="{844B345C-C418-4A89-86AF-971C2444B3F7}" destId="{0DCFC920-FF9A-4F37-A9D8-95D343722695}" srcOrd="1" destOrd="0" presId="urn:microsoft.com/office/officeart/2008/layout/HalfCircleOrganizationChart"/>
    <dgm:cxn modelId="{0F2824E0-D4DD-4740-B7F6-F9B26E86447A}" type="presParOf" srcId="{844B345C-C418-4A89-86AF-971C2444B3F7}" destId="{072CDE84-C4ED-4615-9832-5A8A30AE1D35}" srcOrd="2" destOrd="0" presId="urn:microsoft.com/office/officeart/2008/layout/HalfCircleOrganizationChart"/>
    <dgm:cxn modelId="{BB2D1532-7671-431B-B4A8-D42B2FD0FD9A}" type="presParOf" srcId="{797DD541-2E47-41C9-851D-6E4A4CC3602A}" destId="{ECBFC41F-A913-4C56-81FB-C3AA01159673}" srcOrd="2" destOrd="0" presId="urn:microsoft.com/office/officeart/2008/layout/HalfCircleOrganizationChart"/>
    <dgm:cxn modelId="{BEF3365E-5795-48E8-BCBE-DC735D455891}" type="presParOf" srcId="{ECBFC41F-A913-4C56-81FB-C3AA01159673}" destId="{60409578-E3FB-46DA-BB18-621318E4255B}" srcOrd="0" destOrd="0" presId="urn:microsoft.com/office/officeart/2008/layout/HalfCircleOrganizationChart"/>
    <dgm:cxn modelId="{AA44E635-BB5C-45A0-8544-DAAC6D35DACA}" type="presParOf" srcId="{ECBFC41F-A913-4C56-81FB-C3AA01159673}" destId="{AA188E64-528F-4ADA-B899-B43E989A2DEE}" srcOrd="1" destOrd="0" presId="urn:microsoft.com/office/officeart/2008/layout/HalfCircleOrganizationChart"/>
    <dgm:cxn modelId="{510AA9FB-6D8C-4BFA-A3BC-3FE10B1CBDF5}" type="presParOf" srcId="{AA188E64-528F-4ADA-B899-B43E989A2DEE}" destId="{007F4EED-8426-42DF-84EC-3A5F70087438}" srcOrd="0" destOrd="0" presId="urn:microsoft.com/office/officeart/2008/layout/HalfCircleOrganizationChart"/>
    <dgm:cxn modelId="{043D678E-85FB-4FF8-9FF8-41C803D3B0EF}" type="presParOf" srcId="{007F4EED-8426-42DF-84EC-3A5F70087438}" destId="{753F4018-6489-4B6B-96D5-CE4C246B36C8}" srcOrd="0" destOrd="0" presId="urn:microsoft.com/office/officeart/2008/layout/HalfCircleOrganizationChart"/>
    <dgm:cxn modelId="{05B69180-2A8B-4A72-8411-26EB0E4D2649}" type="presParOf" srcId="{007F4EED-8426-42DF-84EC-3A5F70087438}" destId="{B3953DA8-4D51-4B5B-B395-A56D1EAD428E}" srcOrd="1" destOrd="0" presId="urn:microsoft.com/office/officeart/2008/layout/HalfCircleOrganizationChart"/>
    <dgm:cxn modelId="{085CC35A-5A05-4A6E-BE41-B68E7C224CEA}" type="presParOf" srcId="{007F4EED-8426-42DF-84EC-3A5F70087438}" destId="{FC5F06F8-1745-4BF7-B6EB-B37D9F121CF7}" srcOrd="2" destOrd="0" presId="urn:microsoft.com/office/officeart/2008/layout/HalfCircleOrganizationChart"/>
    <dgm:cxn modelId="{41BCA23C-FB2E-4628-9FA2-1F7C63D94B51}" type="presParOf" srcId="{007F4EED-8426-42DF-84EC-3A5F70087438}" destId="{A6113472-D48B-4E10-987F-229757AF400B}" srcOrd="3" destOrd="0" presId="urn:microsoft.com/office/officeart/2008/layout/HalfCircleOrganizationChart"/>
    <dgm:cxn modelId="{87A1667E-5652-40FD-B9AD-5B88659DD96B}" type="presParOf" srcId="{AA188E64-528F-4ADA-B899-B43E989A2DEE}" destId="{A7B5EC7A-7126-41C6-AC72-EA6C6590AAAA}" srcOrd="1" destOrd="0" presId="urn:microsoft.com/office/officeart/2008/layout/HalfCircleOrganizationChart"/>
    <dgm:cxn modelId="{D0776B9A-D007-409A-9C06-DCD52E5B5ACE}" type="presParOf" srcId="{AA188E64-528F-4ADA-B899-B43E989A2DEE}" destId="{F5A3DA1F-8092-46C6-A40A-894E45B450AA}"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F18C1102-A01B-4709-8DEB-D8A565C37C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3A0887C4-5D71-414F-B25A-74E40EC73B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F259F2-2F83-4F6A-9C02-55C6365D8552}" type="datetimeFigureOut">
              <a:rPr lang="fr-FR" smtClean="0"/>
              <a:t>10/10/2024</a:t>
            </a:fld>
            <a:endParaRPr lang="fr-FR"/>
          </a:p>
        </p:txBody>
      </p:sp>
      <p:sp>
        <p:nvSpPr>
          <p:cNvPr id="4" name="Espace réservé du pied de page 3">
            <a:extLst>
              <a:ext uri="{FF2B5EF4-FFF2-40B4-BE49-F238E27FC236}">
                <a16:creationId xmlns:a16="http://schemas.microsoft.com/office/drawing/2014/main" xmlns="" id="{55D3AF3B-1F46-4CB5-88B4-D220378E82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4E6B85FD-D72C-4F34-9047-CFB45C2FB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5D44E-EE88-4411-AE27-8D3345950412}" type="slidenum">
              <a:rPr lang="fr-FR" smtClean="0"/>
              <a:t>‹N°›</a:t>
            </a:fld>
            <a:endParaRPr lang="fr-FR"/>
          </a:p>
        </p:txBody>
      </p:sp>
    </p:spTree>
    <p:extLst>
      <p:ext uri="{BB962C8B-B14F-4D97-AF65-F5344CB8AC3E}">
        <p14:creationId xmlns:p14="http://schemas.microsoft.com/office/powerpoint/2010/main" val="329618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73020-225F-4312-82F7-885849F8D91A}" type="datetimeFigureOut">
              <a:rPr lang="fr-FR" smtClean="0"/>
              <a:t>10/10/2024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782E7-27E9-45A1-8A8E-7420CD56D3EC}" type="slidenum">
              <a:rPr lang="fr-FR" smtClean="0"/>
              <a:t>‹N°›</a:t>
            </a:fld>
            <a:endParaRPr lang="fr-FR"/>
          </a:p>
        </p:txBody>
      </p:sp>
    </p:spTree>
    <p:extLst>
      <p:ext uri="{BB962C8B-B14F-4D97-AF65-F5344CB8AC3E}">
        <p14:creationId xmlns:p14="http://schemas.microsoft.com/office/powerpoint/2010/main" val="213221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3FA2AED-53F6-4A27-B271-0C270D78C628}" type="slidenum">
              <a:rPr lang="fr-FR" smtClean="0"/>
              <a:t>14</a:t>
            </a:fld>
            <a:endParaRPr lang="fr-FR"/>
          </a:p>
        </p:txBody>
      </p:sp>
    </p:spTree>
    <p:extLst>
      <p:ext uri="{BB962C8B-B14F-4D97-AF65-F5344CB8AC3E}">
        <p14:creationId xmlns:p14="http://schemas.microsoft.com/office/powerpoint/2010/main" val="281921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3FA2AED-53F6-4A27-B271-0C270D78C628}" type="slidenum">
              <a:rPr lang="fr-FR" smtClean="0"/>
              <a:t>15</a:t>
            </a:fld>
            <a:endParaRPr lang="fr-FR"/>
          </a:p>
        </p:txBody>
      </p:sp>
    </p:spTree>
    <p:extLst>
      <p:ext uri="{BB962C8B-B14F-4D97-AF65-F5344CB8AC3E}">
        <p14:creationId xmlns:p14="http://schemas.microsoft.com/office/powerpoint/2010/main" val="407090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05D4E80-7E45-45A2-84C0-EE1CB3FC772F}" type="slidenum">
              <a:rPr lang="fr-FR" smtClean="0"/>
              <a:t>26</a:t>
            </a:fld>
            <a:endParaRPr lang="fr-FR"/>
          </a:p>
        </p:txBody>
      </p:sp>
    </p:spTree>
    <p:extLst>
      <p:ext uri="{BB962C8B-B14F-4D97-AF65-F5344CB8AC3E}">
        <p14:creationId xmlns:p14="http://schemas.microsoft.com/office/powerpoint/2010/main" val="232709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782E7-27E9-45A1-8A8E-7420CD56D3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70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F49782E7-27E9-45A1-8A8E-7420CD56D3EC}" type="slidenum">
              <a:rPr lang="fr-FR" smtClean="0"/>
              <a:t>45</a:t>
            </a:fld>
            <a:endParaRPr lang="fr-FR"/>
          </a:p>
        </p:txBody>
      </p:sp>
    </p:spTree>
    <p:extLst>
      <p:ext uri="{BB962C8B-B14F-4D97-AF65-F5344CB8AC3E}">
        <p14:creationId xmlns:p14="http://schemas.microsoft.com/office/powerpoint/2010/main" val="29646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_Interne">
    <p:bg>
      <p:bgPr>
        <a:solidFill>
          <a:srgbClr val="DC8C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607CC-31BA-468C-9133-462F41F85211}"/>
              </a:ext>
            </a:extLst>
          </p:cNvPr>
          <p:cNvSpPr>
            <a:spLocks noGrp="1"/>
          </p:cNvSpPr>
          <p:nvPr>
            <p:ph type="ctrTitle" hasCustomPrompt="1"/>
          </p:nvPr>
        </p:nvSpPr>
        <p:spPr>
          <a:xfrm>
            <a:off x="548646" y="5253817"/>
            <a:ext cx="7734094" cy="667010"/>
          </a:xfrm>
        </p:spPr>
        <p:txBody>
          <a:bodyPr anchor="b">
            <a:normAutofit/>
          </a:bodyPr>
          <a:lstStyle>
            <a:lvl1pPr algn="l">
              <a:defRPr sz="4400" b="1">
                <a:solidFill>
                  <a:schemeClr val="bg1"/>
                </a:solidFill>
                <a:latin typeface="Century Gothic" panose="020B0502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xmlns="" id="{B142ECCC-E503-4A45-BF41-C7576DEC0AB9}"/>
              </a:ext>
            </a:extLst>
          </p:cNvPr>
          <p:cNvSpPr>
            <a:spLocks noGrp="1"/>
          </p:cNvSpPr>
          <p:nvPr>
            <p:ph type="subTitle" idx="1"/>
          </p:nvPr>
        </p:nvSpPr>
        <p:spPr>
          <a:xfrm>
            <a:off x="548645" y="5904201"/>
            <a:ext cx="7734093" cy="38022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cxnSp>
        <p:nvCxnSpPr>
          <p:cNvPr id="14" name="Connecteur droit 13">
            <a:extLst>
              <a:ext uri="{FF2B5EF4-FFF2-40B4-BE49-F238E27FC236}">
                <a16:creationId xmlns:a16="http://schemas.microsoft.com/office/drawing/2014/main" xmlns="" id="{087D91AA-71FD-48DC-9940-76D94CC29034}"/>
              </a:ext>
            </a:extLst>
          </p:cNvPr>
          <p:cNvCxnSpPr>
            <a:cxnSpLocks/>
          </p:cNvCxnSpPr>
          <p:nvPr/>
        </p:nvCxnSpPr>
        <p:spPr>
          <a:xfrm>
            <a:off x="645791" y="550507"/>
            <a:ext cx="18688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BBD07AA3-B25A-4C56-95D8-875FD55A91EA}"/>
              </a:ext>
            </a:extLst>
          </p:cNvPr>
          <p:cNvCxnSpPr>
            <a:cxnSpLocks/>
          </p:cNvCxnSpPr>
          <p:nvPr/>
        </p:nvCxnSpPr>
        <p:spPr>
          <a:xfrm>
            <a:off x="2807948" y="550507"/>
            <a:ext cx="3238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3C39AD2B-C649-446C-A2B0-18F5C8907D49}"/>
              </a:ext>
            </a:extLst>
          </p:cNvPr>
          <p:cNvCxnSpPr>
            <a:cxnSpLocks/>
          </p:cNvCxnSpPr>
          <p:nvPr/>
        </p:nvCxnSpPr>
        <p:spPr>
          <a:xfrm>
            <a:off x="6274925" y="550507"/>
            <a:ext cx="52952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xmlns="" id="{35D62BF8-2044-437E-9CF2-92E6853AEA06}"/>
              </a:ext>
            </a:extLst>
          </p:cNvPr>
          <p:cNvGrpSpPr/>
          <p:nvPr/>
        </p:nvGrpSpPr>
        <p:grpSpPr>
          <a:xfrm>
            <a:off x="6222146" y="268054"/>
            <a:ext cx="5891713" cy="2010461"/>
            <a:chOff x="6222146" y="268054"/>
            <a:chExt cx="5891713" cy="2010461"/>
          </a:xfrm>
        </p:grpSpPr>
        <p:pic>
          <p:nvPicPr>
            <p:cNvPr id="18" name="Image 17">
              <a:extLst>
                <a:ext uri="{FF2B5EF4-FFF2-40B4-BE49-F238E27FC236}">
                  <a16:creationId xmlns:a16="http://schemas.microsoft.com/office/drawing/2014/main" xmlns="" id="{20FADB0A-E26E-4EB7-B1E3-763419B79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5364" y="268054"/>
              <a:ext cx="2528495" cy="2010461"/>
            </a:xfrm>
            <a:prstGeom prst="rect">
              <a:avLst/>
            </a:prstGeom>
          </p:spPr>
        </p:pic>
        <p:pic>
          <p:nvPicPr>
            <p:cNvPr id="19" name="Image 18">
              <a:extLst>
                <a:ext uri="{FF2B5EF4-FFF2-40B4-BE49-F238E27FC236}">
                  <a16:creationId xmlns:a16="http://schemas.microsoft.com/office/drawing/2014/main" xmlns="" id="{F8BDA6BC-8C03-458B-BCA8-E9FAAC0E02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8137" r="10804" b="37943"/>
            <a:stretch/>
          </p:blipFill>
          <p:spPr>
            <a:xfrm>
              <a:off x="6222146" y="691447"/>
              <a:ext cx="2154906" cy="603767"/>
            </a:xfrm>
            <a:prstGeom prst="rect">
              <a:avLst/>
            </a:prstGeom>
          </p:spPr>
        </p:pic>
      </p:grpSp>
      <p:sp>
        <p:nvSpPr>
          <p:cNvPr id="25" name="ZoneTexte 24">
            <a:extLst>
              <a:ext uri="{FF2B5EF4-FFF2-40B4-BE49-F238E27FC236}">
                <a16:creationId xmlns:a16="http://schemas.microsoft.com/office/drawing/2014/main" xmlns="" id="{C2FC5D04-F720-4146-AC24-30F7E1913A02}"/>
              </a:ext>
            </a:extLst>
          </p:cNvPr>
          <p:cNvSpPr txBox="1"/>
          <p:nvPr/>
        </p:nvSpPr>
        <p:spPr>
          <a:xfrm>
            <a:off x="2819399" y="685553"/>
            <a:ext cx="1868808" cy="307777"/>
          </a:xfrm>
          <a:prstGeom prst="rect">
            <a:avLst/>
          </a:prstGeom>
          <a:noFill/>
        </p:spPr>
        <p:txBody>
          <a:bodyPr wrap="square" rtlCol="0">
            <a:spAutoFit/>
          </a:bodyPr>
          <a:lstStyle/>
          <a:p>
            <a:endParaRPr lang="fr-FR" sz="1400" dirty="0">
              <a:latin typeface="Century Gothic" panose="020B0502020202020204" pitchFamily="34" charset="0"/>
            </a:endParaRPr>
          </a:p>
        </p:txBody>
      </p:sp>
    </p:spTree>
    <p:extLst>
      <p:ext uri="{BB962C8B-B14F-4D97-AF65-F5344CB8AC3E}">
        <p14:creationId xmlns:p14="http://schemas.microsoft.com/office/powerpoint/2010/main" val="39778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_image">
    <p:spTree>
      <p:nvGrpSpPr>
        <p:cNvPr id="1" name=""/>
        <p:cNvGrpSpPr/>
        <p:nvPr/>
      </p:nvGrpSpPr>
      <p:grpSpPr>
        <a:xfrm>
          <a:off x="0" y="0"/>
          <a:ext cx="0" cy="0"/>
          <a:chOff x="0" y="0"/>
          <a:chExt cx="0" cy="0"/>
        </a:xfrm>
      </p:grpSpPr>
      <p:sp>
        <p:nvSpPr>
          <p:cNvPr id="21" name="Espace réservé du texte 3">
            <a:extLst>
              <a:ext uri="{FF2B5EF4-FFF2-40B4-BE49-F238E27FC236}">
                <a16:creationId xmlns:a16="http://schemas.microsoft.com/office/drawing/2014/main" xmlns="" id="{2E3FBE61-F4A1-4096-A007-F44295B5B83B}"/>
              </a:ext>
            </a:extLst>
          </p:cNvPr>
          <p:cNvSpPr>
            <a:spLocks noGrp="1"/>
          </p:cNvSpPr>
          <p:nvPr>
            <p:ph type="body" sz="half" idx="13"/>
          </p:nvPr>
        </p:nvSpPr>
        <p:spPr>
          <a:xfrm>
            <a:off x="545254" y="1473838"/>
            <a:ext cx="8848683" cy="362230"/>
          </a:xfrm>
        </p:spPr>
        <p:txBody>
          <a:bodyPr>
            <a:noAutofit/>
          </a:bodyPr>
          <a:lstStyle>
            <a:lvl1pPr marL="0" indent="0">
              <a:buNone/>
              <a:defRPr sz="20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6" name="Espace réservé du texte 3">
            <a:extLst>
              <a:ext uri="{FF2B5EF4-FFF2-40B4-BE49-F238E27FC236}">
                <a16:creationId xmlns:a16="http://schemas.microsoft.com/office/drawing/2014/main" xmlns="" id="{1D518214-ACC5-4F7D-BFE5-F9AC6660DC7A}"/>
              </a:ext>
            </a:extLst>
          </p:cNvPr>
          <p:cNvSpPr>
            <a:spLocks noGrp="1"/>
          </p:cNvSpPr>
          <p:nvPr>
            <p:ph type="body" sz="half" idx="17"/>
          </p:nvPr>
        </p:nvSpPr>
        <p:spPr>
          <a:xfrm>
            <a:off x="554525" y="1829770"/>
            <a:ext cx="8848682" cy="458681"/>
          </a:xfrm>
        </p:spPr>
        <p:txBody>
          <a:bodyPr>
            <a:noAutofit/>
          </a:bodyPr>
          <a:lstStyle>
            <a:lvl1pPr marL="0" indent="0">
              <a:buNone/>
              <a:defRPr sz="1600" b="1" i="1">
                <a:solidFill>
                  <a:srgbClr val="44143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6" name="Connecteur droit 5">
            <a:extLst>
              <a:ext uri="{FF2B5EF4-FFF2-40B4-BE49-F238E27FC236}">
                <a16:creationId xmlns:a16="http://schemas.microsoft.com/office/drawing/2014/main" xmlns="" id="{E0D475C9-E7B8-49DE-9B33-0E779825FB55}"/>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68DEC01C-B405-403E-9372-C96E84789250}" type="slidenum">
              <a:rPr lang="fr-FR" smtClean="0"/>
              <a:pPr/>
              <a:t>‹N°›</a:t>
            </a:fld>
            <a:endParaRPr lang="fr-FR" dirty="0"/>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16" name="Espace réservé du texte 3">
            <a:extLst>
              <a:ext uri="{FF2B5EF4-FFF2-40B4-BE49-F238E27FC236}">
                <a16:creationId xmlns:a16="http://schemas.microsoft.com/office/drawing/2014/main" xmlns="" id="{3FB8605C-251D-4D2E-8AD5-78AB76BF85BD}"/>
              </a:ext>
            </a:extLst>
          </p:cNvPr>
          <p:cNvSpPr>
            <a:spLocks noGrp="1"/>
          </p:cNvSpPr>
          <p:nvPr>
            <p:ph type="body" sz="half" idx="2"/>
          </p:nvPr>
        </p:nvSpPr>
        <p:spPr>
          <a:xfrm>
            <a:off x="545254" y="2387823"/>
            <a:ext cx="5476374" cy="81973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5" name="Espace réservé du texte 3">
            <a:extLst>
              <a:ext uri="{FF2B5EF4-FFF2-40B4-BE49-F238E27FC236}">
                <a16:creationId xmlns:a16="http://schemas.microsoft.com/office/drawing/2014/main" xmlns="" id="{F2B7E8F0-0A2C-4C87-B78D-163A6935E16C}"/>
              </a:ext>
            </a:extLst>
          </p:cNvPr>
          <p:cNvSpPr>
            <a:spLocks noGrp="1"/>
          </p:cNvSpPr>
          <p:nvPr>
            <p:ph type="body" sz="half" idx="18"/>
          </p:nvPr>
        </p:nvSpPr>
        <p:spPr>
          <a:xfrm>
            <a:off x="554524" y="3289760"/>
            <a:ext cx="5476374" cy="360682"/>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xmlns="" id="{A60936EC-91B8-425E-BEB4-ED2BECB1F4D9}"/>
              </a:ext>
            </a:extLst>
          </p:cNvPr>
          <p:cNvSpPr>
            <a:spLocks noGrp="1"/>
          </p:cNvSpPr>
          <p:nvPr>
            <p:ph type="pic" sz="quarter" idx="21"/>
          </p:nvPr>
        </p:nvSpPr>
        <p:spPr>
          <a:xfrm>
            <a:off x="6193340" y="2387823"/>
            <a:ext cx="5476374" cy="3919315"/>
          </a:xfrm>
        </p:spPr>
        <p:txBody>
          <a:bodyPr/>
          <a:lstStyle/>
          <a:p>
            <a:r>
              <a:rPr lang="fr-FR"/>
              <a:t>Cliquez sur l'icône pour ajouter une image</a:t>
            </a:r>
          </a:p>
        </p:txBody>
      </p:sp>
    </p:spTree>
    <p:extLst>
      <p:ext uri="{BB962C8B-B14F-4D97-AF65-F5344CB8AC3E}">
        <p14:creationId xmlns:p14="http://schemas.microsoft.com/office/powerpoint/2010/main" val="146729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_bleu">
    <p:bg>
      <p:bgPr>
        <a:solidFill>
          <a:srgbClr val="00364B"/>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34737405-78BF-4F48-9887-F691FDB468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658" t="26775" r="18769" b="25781"/>
          <a:stretch/>
        </p:blipFill>
        <p:spPr>
          <a:xfrm>
            <a:off x="1301426" y="831996"/>
            <a:ext cx="9489832" cy="5814050"/>
          </a:xfrm>
          <a:prstGeom prst="rect">
            <a:avLst/>
          </a:prstGeom>
        </p:spPr>
      </p:pic>
      <p:pic>
        <p:nvPicPr>
          <p:cNvPr id="7" name="Image 6">
            <a:extLst>
              <a:ext uri="{FF2B5EF4-FFF2-40B4-BE49-F238E27FC236}">
                <a16:creationId xmlns:a16="http://schemas.microsoft.com/office/drawing/2014/main" xmlns="" id="{956124AB-E313-4FA1-BE3C-C11C838D6E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0" t="35918" r="10089" b="37474"/>
          <a:stretch/>
        </p:blipFill>
        <p:spPr>
          <a:xfrm>
            <a:off x="602250" y="703980"/>
            <a:ext cx="2015444" cy="616908"/>
          </a:xfrm>
          <a:prstGeom prst="rect">
            <a:avLst/>
          </a:prstGeom>
        </p:spPr>
      </p:pic>
      <p:cxnSp>
        <p:nvCxnSpPr>
          <p:cNvPr id="8" name="Connecteur droit 7">
            <a:extLst>
              <a:ext uri="{FF2B5EF4-FFF2-40B4-BE49-F238E27FC236}">
                <a16:creationId xmlns:a16="http://schemas.microsoft.com/office/drawing/2014/main" xmlns="" id="{57A29770-ED70-485C-8693-98442438CD46}"/>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4CE861EF-A1F0-4CCB-AB71-16EA29E92622}"/>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81B0833A-4DBD-4DD7-9257-2090253BF127}"/>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04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_aubergine">
    <p:bg>
      <p:bgPr>
        <a:solidFill>
          <a:srgbClr val="441435"/>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34737405-78BF-4F48-9887-F691FDB468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658" t="26775" r="18769" b="25781"/>
          <a:stretch/>
        </p:blipFill>
        <p:spPr>
          <a:xfrm>
            <a:off x="1301426" y="831996"/>
            <a:ext cx="9489832" cy="5814050"/>
          </a:xfrm>
          <a:prstGeom prst="rect">
            <a:avLst/>
          </a:prstGeom>
        </p:spPr>
      </p:pic>
      <p:pic>
        <p:nvPicPr>
          <p:cNvPr id="7" name="Image 6">
            <a:extLst>
              <a:ext uri="{FF2B5EF4-FFF2-40B4-BE49-F238E27FC236}">
                <a16:creationId xmlns:a16="http://schemas.microsoft.com/office/drawing/2014/main" xmlns="" id="{956124AB-E313-4FA1-BE3C-C11C838D6E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0" t="35918" r="10089" b="37474"/>
          <a:stretch/>
        </p:blipFill>
        <p:spPr>
          <a:xfrm>
            <a:off x="602250" y="703980"/>
            <a:ext cx="2015444" cy="616908"/>
          </a:xfrm>
          <a:prstGeom prst="rect">
            <a:avLst/>
          </a:prstGeom>
        </p:spPr>
      </p:pic>
      <p:cxnSp>
        <p:nvCxnSpPr>
          <p:cNvPr id="8" name="Connecteur droit 7">
            <a:extLst>
              <a:ext uri="{FF2B5EF4-FFF2-40B4-BE49-F238E27FC236}">
                <a16:creationId xmlns:a16="http://schemas.microsoft.com/office/drawing/2014/main" xmlns="" id="{57A29770-ED70-485C-8693-98442438CD46}"/>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4CE861EF-A1F0-4CCB-AB71-16EA29E92622}"/>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81B0833A-4DBD-4DD7-9257-2090253BF127}"/>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16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B995FF34-142C-4CF0-A397-F832A6F1A2F5}"/>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xmlns="" id="{0A06D9ED-4452-4AB1-907A-9A5695F46F4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29A3A0A6-2F69-4ABC-9BC0-F26F7DE59DEC}"/>
              </a:ext>
            </a:extLst>
          </p:cNvPr>
          <p:cNvSpPr>
            <a:spLocks noGrp="1"/>
          </p:cNvSpPr>
          <p:nvPr>
            <p:ph type="sldNum" sz="quarter" idx="12"/>
          </p:nvPr>
        </p:nvSpPr>
        <p:spPr/>
        <p:txBody>
          <a:bodyPr/>
          <a:lstStyle/>
          <a:p>
            <a:fld id="{6D61E90B-3DFB-48ED-8C6F-0BDB30DC3A3B}" type="slidenum">
              <a:rPr lang="fr-FR" smtClean="0"/>
              <a:t>‹N°›</a:t>
            </a:fld>
            <a:endParaRPr lang="fr-FR"/>
          </a:p>
        </p:txBody>
      </p:sp>
    </p:spTree>
    <p:extLst>
      <p:ext uri="{BB962C8B-B14F-4D97-AF65-F5344CB8AC3E}">
        <p14:creationId xmlns:p14="http://schemas.microsoft.com/office/powerpoint/2010/main" val="3845613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DAA810-4EEC-4D0F-B163-DFC963816F74}"/>
              </a:ext>
            </a:extLst>
          </p:cNvPr>
          <p:cNvSpPr>
            <a:spLocks noGrp="1"/>
          </p:cNvSpPr>
          <p:nvPr>
            <p:ph type="title" hasCustomPrompt="1"/>
          </p:nvPr>
        </p:nvSpPr>
        <p:spPr/>
        <p:txBody>
          <a:bodyPr rtlCol="0"/>
          <a:lstStyle>
            <a:lvl1pPr>
              <a:defRPr>
                <a:latin typeface="Trebuchet MS" panose="020B0603020202020204" pitchFamily="34" charset="0"/>
              </a:defRPr>
            </a:lvl1pPr>
          </a:lstStyle>
          <a:p>
            <a:pPr rtl="0"/>
            <a:r>
              <a:rPr lang="fr-FR"/>
              <a:t>Modifiez le style du titre</a:t>
            </a:r>
            <a:endParaRPr lang="fr-FR" dirty="0"/>
          </a:p>
        </p:txBody>
      </p:sp>
      <p:sp>
        <p:nvSpPr>
          <p:cNvPr id="6" name="Espace réservé du pied de page 5">
            <a:extLst>
              <a:ext uri="{FF2B5EF4-FFF2-40B4-BE49-F238E27FC236}">
                <a16:creationId xmlns:a16="http://schemas.microsoft.com/office/drawing/2014/main" xmlns="" id="{61FB6233-FC4F-4628-BA1D-2782F6494517}"/>
              </a:ext>
            </a:extLst>
          </p:cNvPr>
          <p:cNvSpPr>
            <a:spLocks noGrp="1"/>
          </p:cNvSpPr>
          <p:nvPr>
            <p:ph type="ftr" sz="quarter" idx="10"/>
          </p:nvPr>
        </p:nvSpPr>
        <p:spPr/>
        <p:txBody>
          <a:bodyPr rtlCol="0"/>
          <a:lstStyle>
            <a:lvl1pPr>
              <a:defRPr>
                <a:latin typeface="Trebuchet MS" panose="020B0603020202020204" pitchFamily="34" charset="0"/>
              </a:defRPr>
            </a:lvl1pPr>
          </a:lstStyle>
          <a:p>
            <a:endParaRPr lang="fr-FR" dirty="0"/>
          </a:p>
        </p:txBody>
      </p:sp>
      <p:sp>
        <p:nvSpPr>
          <p:cNvPr id="7" name="Espace réservé du numéro de diapositive 6">
            <a:extLst>
              <a:ext uri="{FF2B5EF4-FFF2-40B4-BE49-F238E27FC236}">
                <a16:creationId xmlns:a16="http://schemas.microsoft.com/office/drawing/2014/main" xmlns="" id="{F4A1D367-A9C7-46F9-B78E-724D1BEC0650}"/>
              </a:ext>
            </a:extLst>
          </p:cNvPr>
          <p:cNvSpPr>
            <a:spLocks noGrp="1"/>
          </p:cNvSpPr>
          <p:nvPr>
            <p:ph type="sldNum" sz="quarter" idx="11"/>
          </p:nvPr>
        </p:nvSpPr>
        <p:spPr/>
        <p:txBody>
          <a:bodyPr rtlCol="0"/>
          <a:lstStyle>
            <a:lvl1pPr>
              <a:defRPr>
                <a:latin typeface="Trebuchet MS" panose="020B0603020202020204" pitchFamily="34" charset="0"/>
              </a:defRPr>
            </a:lvl1pPr>
          </a:lstStyle>
          <a:p>
            <a:fld id="{83ADE164-D45A-44D8-82C5-2E0962BB70DA}" type="slidenum">
              <a:rPr lang="fr-FR" smtClean="0"/>
              <a:pPr/>
              <a:t>‹N°›</a:t>
            </a:fld>
            <a:endParaRPr lang="fr-FR" dirty="0"/>
          </a:p>
        </p:txBody>
      </p:sp>
    </p:spTree>
    <p:extLst>
      <p:ext uri="{BB962C8B-B14F-4D97-AF65-F5344CB8AC3E}">
        <p14:creationId xmlns:p14="http://schemas.microsoft.com/office/powerpoint/2010/main" val="2818189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C7EFC5-99D1-9F99-F9B2-8E7E8367772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F4955D11-DA88-56D5-BE87-4918502E497B}"/>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xmlns="" id="{9AB61DC3-4634-219D-717B-CC4D8090BCE3}"/>
              </a:ext>
            </a:extLst>
          </p:cNvPr>
          <p:cNvSpPr>
            <a:spLocks noGrp="1"/>
          </p:cNvSpPr>
          <p:nvPr>
            <p:ph type="ftr" sz="quarter" idx="11"/>
          </p:nvPr>
        </p:nvSpPr>
        <p:spPr/>
        <p:txBody>
          <a:bodyPr/>
          <a:lstStyle/>
          <a:p>
            <a:endParaRPr lang="fr-FR"/>
          </a:p>
        </p:txBody>
      </p:sp>
      <p:cxnSp>
        <p:nvCxnSpPr>
          <p:cNvPr id="9" name="Connecteur droit 8">
            <a:extLst>
              <a:ext uri="{FF2B5EF4-FFF2-40B4-BE49-F238E27FC236}">
                <a16:creationId xmlns:a16="http://schemas.microsoft.com/office/drawing/2014/main" xmlns="" id="{7956818B-7619-ABD9-7450-E2B704CE8CBA}"/>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714B10F0-0CAF-F69E-9BF4-ED04A794F690}"/>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E4F0D436-906B-5589-7DF4-A9BB7D13DA20}"/>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xmlns="" id="{464915CB-E270-FB8C-880D-8BB45D2DDD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Tree>
    <p:extLst>
      <p:ext uri="{BB962C8B-B14F-4D97-AF65-F5344CB8AC3E}">
        <p14:creationId xmlns:p14="http://schemas.microsoft.com/office/powerpoint/2010/main" val="230143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ouverture_Interne">
    <p:bg>
      <p:bgPr>
        <a:solidFill>
          <a:srgbClr val="DC8C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607CC-31BA-468C-9133-462F41F85211}"/>
              </a:ext>
            </a:extLst>
          </p:cNvPr>
          <p:cNvSpPr>
            <a:spLocks noGrp="1"/>
          </p:cNvSpPr>
          <p:nvPr>
            <p:ph type="ctrTitle" hasCustomPrompt="1"/>
          </p:nvPr>
        </p:nvSpPr>
        <p:spPr>
          <a:xfrm>
            <a:off x="548646" y="5253817"/>
            <a:ext cx="7734094" cy="667010"/>
          </a:xfrm>
        </p:spPr>
        <p:txBody>
          <a:bodyPr anchor="b">
            <a:normAutofit/>
          </a:bodyPr>
          <a:lstStyle>
            <a:lvl1pPr algn="l">
              <a:defRPr sz="4400" b="1">
                <a:solidFill>
                  <a:schemeClr val="bg1"/>
                </a:solidFill>
                <a:latin typeface="Century Gothic" panose="020B0502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xmlns="" id="{B142ECCC-E503-4A45-BF41-C7576DEC0AB9}"/>
              </a:ext>
            </a:extLst>
          </p:cNvPr>
          <p:cNvSpPr>
            <a:spLocks noGrp="1"/>
          </p:cNvSpPr>
          <p:nvPr>
            <p:ph type="subTitle" idx="1"/>
          </p:nvPr>
        </p:nvSpPr>
        <p:spPr>
          <a:xfrm>
            <a:off x="548645" y="5904201"/>
            <a:ext cx="7734093" cy="38022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cxnSp>
        <p:nvCxnSpPr>
          <p:cNvPr id="14" name="Connecteur droit 13">
            <a:extLst>
              <a:ext uri="{FF2B5EF4-FFF2-40B4-BE49-F238E27FC236}">
                <a16:creationId xmlns:a16="http://schemas.microsoft.com/office/drawing/2014/main" xmlns="" id="{087D91AA-71FD-48DC-9940-76D94CC29034}"/>
              </a:ext>
            </a:extLst>
          </p:cNvPr>
          <p:cNvCxnSpPr>
            <a:cxnSpLocks/>
          </p:cNvCxnSpPr>
          <p:nvPr/>
        </p:nvCxnSpPr>
        <p:spPr>
          <a:xfrm>
            <a:off x="645791" y="550507"/>
            <a:ext cx="18688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BBD07AA3-B25A-4C56-95D8-875FD55A91EA}"/>
              </a:ext>
            </a:extLst>
          </p:cNvPr>
          <p:cNvCxnSpPr>
            <a:cxnSpLocks/>
          </p:cNvCxnSpPr>
          <p:nvPr/>
        </p:nvCxnSpPr>
        <p:spPr>
          <a:xfrm>
            <a:off x="2807948" y="550507"/>
            <a:ext cx="3238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3C39AD2B-C649-446C-A2B0-18F5C8907D49}"/>
              </a:ext>
            </a:extLst>
          </p:cNvPr>
          <p:cNvCxnSpPr>
            <a:cxnSpLocks/>
          </p:cNvCxnSpPr>
          <p:nvPr/>
        </p:nvCxnSpPr>
        <p:spPr>
          <a:xfrm>
            <a:off x="6274925" y="550507"/>
            <a:ext cx="52952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xmlns="" id="{35D62BF8-2044-437E-9CF2-92E6853AEA06}"/>
              </a:ext>
            </a:extLst>
          </p:cNvPr>
          <p:cNvGrpSpPr/>
          <p:nvPr/>
        </p:nvGrpSpPr>
        <p:grpSpPr>
          <a:xfrm>
            <a:off x="6222146" y="268054"/>
            <a:ext cx="5891713" cy="2010461"/>
            <a:chOff x="6222146" y="268054"/>
            <a:chExt cx="5891713" cy="2010461"/>
          </a:xfrm>
        </p:grpSpPr>
        <p:pic>
          <p:nvPicPr>
            <p:cNvPr id="18" name="Image 17">
              <a:extLst>
                <a:ext uri="{FF2B5EF4-FFF2-40B4-BE49-F238E27FC236}">
                  <a16:creationId xmlns:a16="http://schemas.microsoft.com/office/drawing/2014/main" xmlns="" id="{20FADB0A-E26E-4EB7-B1E3-763419B79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5364" y="268054"/>
              <a:ext cx="2528495" cy="2010461"/>
            </a:xfrm>
            <a:prstGeom prst="rect">
              <a:avLst/>
            </a:prstGeom>
          </p:spPr>
        </p:pic>
        <p:pic>
          <p:nvPicPr>
            <p:cNvPr id="19" name="Image 18">
              <a:extLst>
                <a:ext uri="{FF2B5EF4-FFF2-40B4-BE49-F238E27FC236}">
                  <a16:creationId xmlns:a16="http://schemas.microsoft.com/office/drawing/2014/main" xmlns="" id="{F8BDA6BC-8C03-458B-BCA8-E9FAAC0E02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8137" r="10804" b="37943"/>
            <a:stretch/>
          </p:blipFill>
          <p:spPr>
            <a:xfrm>
              <a:off x="6222146" y="691447"/>
              <a:ext cx="2154906" cy="603767"/>
            </a:xfrm>
            <a:prstGeom prst="rect">
              <a:avLst/>
            </a:prstGeom>
          </p:spPr>
        </p:pic>
      </p:grpSp>
      <p:sp>
        <p:nvSpPr>
          <p:cNvPr id="25" name="ZoneTexte 24">
            <a:extLst>
              <a:ext uri="{FF2B5EF4-FFF2-40B4-BE49-F238E27FC236}">
                <a16:creationId xmlns:a16="http://schemas.microsoft.com/office/drawing/2014/main" xmlns="" id="{C2FC5D04-F720-4146-AC24-30F7E1913A02}"/>
              </a:ext>
            </a:extLst>
          </p:cNvPr>
          <p:cNvSpPr txBox="1"/>
          <p:nvPr/>
        </p:nvSpPr>
        <p:spPr>
          <a:xfrm>
            <a:off x="2819399" y="685553"/>
            <a:ext cx="1868808" cy="307777"/>
          </a:xfrm>
          <a:prstGeom prst="rect">
            <a:avLst/>
          </a:prstGeom>
          <a:noFill/>
        </p:spPr>
        <p:txBody>
          <a:bodyPr wrap="square" rtlCol="0">
            <a:spAutoFit/>
          </a:bodyPr>
          <a:lstStyle/>
          <a:p>
            <a:endParaRPr lang="fr-FR" sz="1400">
              <a:latin typeface="Century Gothic" panose="020B0502020202020204" pitchFamily="34" charset="0"/>
            </a:endParaRPr>
          </a:p>
        </p:txBody>
      </p:sp>
    </p:spTree>
    <p:extLst>
      <p:ext uri="{BB962C8B-B14F-4D97-AF65-F5344CB8AC3E}">
        <p14:creationId xmlns:p14="http://schemas.microsoft.com/office/powerpoint/2010/main" val="322729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uverture_Externe">
    <p:bg>
      <p:bgPr>
        <a:solidFill>
          <a:srgbClr val="DC8C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607CC-31BA-468C-9133-462F41F85211}"/>
              </a:ext>
            </a:extLst>
          </p:cNvPr>
          <p:cNvSpPr>
            <a:spLocks noGrp="1"/>
          </p:cNvSpPr>
          <p:nvPr>
            <p:ph type="ctrTitle" hasCustomPrompt="1"/>
          </p:nvPr>
        </p:nvSpPr>
        <p:spPr>
          <a:xfrm>
            <a:off x="548646" y="5253817"/>
            <a:ext cx="7734094" cy="667010"/>
          </a:xfrm>
        </p:spPr>
        <p:txBody>
          <a:bodyPr anchor="b">
            <a:normAutofit/>
          </a:bodyPr>
          <a:lstStyle>
            <a:lvl1pPr algn="l">
              <a:defRPr sz="4400" b="1">
                <a:solidFill>
                  <a:schemeClr val="bg1"/>
                </a:solidFill>
                <a:latin typeface="CNM Medium" pitchFamily="50" charset="0"/>
              </a:defRPr>
            </a:lvl1pPr>
          </a:lstStyle>
          <a:p>
            <a:r>
              <a:rPr lang="fr-FR"/>
              <a:t>MODIFIEZ LE STYLE DU TITRE</a:t>
            </a:r>
          </a:p>
        </p:txBody>
      </p:sp>
      <p:sp>
        <p:nvSpPr>
          <p:cNvPr id="3" name="Sous-titre 2">
            <a:extLst>
              <a:ext uri="{FF2B5EF4-FFF2-40B4-BE49-F238E27FC236}">
                <a16:creationId xmlns:a16="http://schemas.microsoft.com/office/drawing/2014/main" xmlns="" id="{B142ECCC-E503-4A45-BF41-C7576DEC0AB9}"/>
              </a:ext>
            </a:extLst>
          </p:cNvPr>
          <p:cNvSpPr>
            <a:spLocks noGrp="1"/>
          </p:cNvSpPr>
          <p:nvPr>
            <p:ph type="subTitle" idx="1"/>
          </p:nvPr>
        </p:nvSpPr>
        <p:spPr>
          <a:xfrm>
            <a:off x="548645" y="5904201"/>
            <a:ext cx="7734093" cy="380221"/>
          </a:xfrm>
        </p:spPr>
        <p:txBody>
          <a:bodyPr/>
          <a:lstStyle>
            <a:lvl1pPr marL="0" indent="0" algn="l">
              <a:buNone/>
              <a:defRPr sz="2400">
                <a:solidFill>
                  <a:schemeClr val="bg1"/>
                </a:solidFill>
                <a:latin typeface="CN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cxnSp>
        <p:nvCxnSpPr>
          <p:cNvPr id="14" name="Connecteur droit 13">
            <a:extLst>
              <a:ext uri="{FF2B5EF4-FFF2-40B4-BE49-F238E27FC236}">
                <a16:creationId xmlns:a16="http://schemas.microsoft.com/office/drawing/2014/main" xmlns="" id="{087D91AA-71FD-48DC-9940-76D94CC29034}"/>
              </a:ext>
            </a:extLst>
          </p:cNvPr>
          <p:cNvCxnSpPr>
            <a:cxnSpLocks/>
          </p:cNvCxnSpPr>
          <p:nvPr/>
        </p:nvCxnSpPr>
        <p:spPr>
          <a:xfrm>
            <a:off x="645791" y="550507"/>
            <a:ext cx="18688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BBD07AA3-B25A-4C56-95D8-875FD55A91EA}"/>
              </a:ext>
            </a:extLst>
          </p:cNvPr>
          <p:cNvCxnSpPr>
            <a:cxnSpLocks/>
          </p:cNvCxnSpPr>
          <p:nvPr/>
        </p:nvCxnSpPr>
        <p:spPr>
          <a:xfrm>
            <a:off x="2807948" y="550507"/>
            <a:ext cx="3238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3C39AD2B-C649-446C-A2B0-18F5C8907D49}"/>
              </a:ext>
            </a:extLst>
          </p:cNvPr>
          <p:cNvCxnSpPr>
            <a:cxnSpLocks/>
          </p:cNvCxnSpPr>
          <p:nvPr/>
        </p:nvCxnSpPr>
        <p:spPr>
          <a:xfrm>
            <a:off x="6274925" y="550507"/>
            <a:ext cx="52952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xmlns="" id="{35D62BF8-2044-437E-9CF2-92E6853AEA06}"/>
              </a:ext>
            </a:extLst>
          </p:cNvPr>
          <p:cNvGrpSpPr/>
          <p:nvPr/>
        </p:nvGrpSpPr>
        <p:grpSpPr>
          <a:xfrm>
            <a:off x="6222146" y="268054"/>
            <a:ext cx="5891713" cy="2010461"/>
            <a:chOff x="6222146" y="268054"/>
            <a:chExt cx="5891713" cy="2010461"/>
          </a:xfrm>
        </p:grpSpPr>
        <p:pic>
          <p:nvPicPr>
            <p:cNvPr id="18" name="Image 17">
              <a:extLst>
                <a:ext uri="{FF2B5EF4-FFF2-40B4-BE49-F238E27FC236}">
                  <a16:creationId xmlns:a16="http://schemas.microsoft.com/office/drawing/2014/main" xmlns="" id="{20FADB0A-E26E-4EB7-B1E3-763419B79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5364" y="268054"/>
              <a:ext cx="2528495" cy="2010461"/>
            </a:xfrm>
            <a:prstGeom prst="rect">
              <a:avLst/>
            </a:prstGeom>
          </p:spPr>
        </p:pic>
        <p:pic>
          <p:nvPicPr>
            <p:cNvPr id="19" name="Image 18">
              <a:extLst>
                <a:ext uri="{FF2B5EF4-FFF2-40B4-BE49-F238E27FC236}">
                  <a16:creationId xmlns:a16="http://schemas.microsoft.com/office/drawing/2014/main" xmlns="" id="{F8BDA6BC-8C03-458B-BCA8-E9FAAC0E02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8137" r="10804" b="37943"/>
            <a:stretch/>
          </p:blipFill>
          <p:spPr>
            <a:xfrm>
              <a:off x="6222146" y="691447"/>
              <a:ext cx="2154906" cy="603767"/>
            </a:xfrm>
            <a:prstGeom prst="rect">
              <a:avLst/>
            </a:prstGeom>
          </p:spPr>
        </p:pic>
      </p:grpSp>
    </p:spTree>
    <p:extLst>
      <p:ext uri="{BB962C8B-B14F-4D97-AF65-F5344CB8AC3E}">
        <p14:creationId xmlns:p14="http://schemas.microsoft.com/office/powerpoint/2010/main" val="3970146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uverture_Imag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607CC-31BA-468C-9133-462F41F85211}"/>
              </a:ext>
            </a:extLst>
          </p:cNvPr>
          <p:cNvSpPr>
            <a:spLocks noGrp="1"/>
          </p:cNvSpPr>
          <p:nvPr>
            <p:ph type="ctrTitle" hasCustomPrompt="1"/>
          </p:nvPr>
        </p:nvSpPr>
        <p:spPr>
          <a:xfrm>
            <a:off x="548646" y="5253817"/>
            <a:ext cx="7734094" cy="667010"/>
          </a:xfrm>
        </p:spPr>
        <p:txBody>
          <a:bodyPr anchor="b">
            <a:normAutofit/>
          </a:bodyPr>
          <a:lstStyle>
            <a:lvl1pPr algn="l">
              <a:defRPr sz="4400" b="1">
                <a:solidFill>
                  <a:schemeClr val="tx2"/>
                </a:solidFill>
                <a:latin typeface="CNM Medium" pitchFamily="50" charset="0"/>
              </a:defRPr>
            </a:lvl1pPr>
          </a:lstStyle>
          <a:p>
            <a:r>
              <a:rPr lang="fr-FR"/>
              <a:t>MODIFIEZ LE STYLE DU TITRE</a:t>
            </a:r>
          </a:p>
        </p:txBody>
      </p:sp>
      <p:sp>
        <p:nvSpPr>
          <p:cNvPr id="3" name="Sous-titre 2">
            <a:extLst>
              <a:ext uri="{FF2B5EF4-FFF2-40B4-BE49-F238E27FC236}">
                <a16:creationId xmlns:a16="http://schemas.microsoft.com/office/drawing/2014/main" xmlns="" id="{B142ECCC-E503-4A45-BF41-C7576DEC0AB9}"/>
              </a:ext>
            </a:extLst>
          </p:cNvPr>
          <p:cNvSpPr>
            <a:spLocks noGrp="1"/>
          </p:cNvSpPr>
          <p:nvPr>
            <p:ph type="subTitle" idx="1"/>
          </p:nvPr>
        </p:nvSpPr>
        <p:spPr>
          <a:xfrm>
            <a:off x="548645" y="5904201"/>
            <a:ext cx="7734093" cy="380221"/>
          </a:xfrm>
        </p:spPr>
        <p:txBody>
          <a:bodyPr/>
          <a:lstStyle>
            <a:lvl1pPr marL="0" indent="0" algn="l">
              <a:buNone/>
              <a:defRPr sz="2400">
                <a:solidFill>
                  <a:schemeClr val="tx2"/>
                </a:solidFill>
                <a:latin typeface="CN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cxnSp>
        <p:nvCxnSpPr>
          <p:cNvPr id="10" name="Connecteur droit 9">
            <a:extLst>
              <a:ext uri="{FF2B5EF4-FFF2-40B4-BE49-F238E27FC236}">
                <a16:creationId xmlns:a16="http://schemas.microsoft.com/office/drawing/2014/main" xmlns="" id="{CE3835A0-7A06-45E7-895E-2B7CF2041CAB}"/>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3FD38F34-C0C1-4D63-A3CA-A94FE01EC090}"/>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xmlns="" id="{51DCCCAB-6C3A-4E58-B17D-61FFE9618231}"/>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xmlns="" id="{39391A23-F369-417C-B813-B75463D77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5364" y="280455"/>
            <a:ext cx="2528494" cy="2010460"/>
          </a:xfrm>
          <a:prstGeom prst="rect">
            <a:avLst/>
          </a:prstGeom>
        </p:spPr>
      </p:pic>
      <p:pic>
        <p:nvPicPr>
          <p:cNvPr id="20" name="Image 19">
            <a:extLst>
              <a:ext uri="{FF2B5EF4-FFF2-40B4-BE49-F238E27FC236}">
                <a16:creationId xmlns:a16="http://schemas.microsoft.com/office/drawing/2014/main" xmlns="" id="{84271774-731A-41D3-93FE-6DD977E2D7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5918" r="10089" b="37474"/>
          <a:stretch/>
        </p:blipFill>
        <p:spPr>
          <a:xfrm>
            <a:off x="6217468" y="644986"/>
            <a:ext cx="2186034" cy="669124"/>
          </a:xfrm>
          <a:prstGeom prst="rect">
            <a:avLst/>
          </a:prstGeom>
        </p:spPr>
      </p:pic>
      <p:sp>
        <p:nvSpPr>
          <p:cNvPr id="21" name="Espace réservé du texte 3">
            <a:extLst>
              <a:ext uri="{FF2B5EF4-FFF2-40B4-BE49-F238E27FC236}">
                <a16:creationId xmlns:a16="http://schemas.microsoft.com/office/drawing/2014/main" xmlns="" id="{316065E9-ACEE-4490-AF65-05CB6D3DF402}"/>
              </a:ext>
            </a:extLst>
          </p:cNvPr>
          <p:cNvSpPr>
            <a:spLocks noGrp="1"/>
          </p:cNvSpPr>
          <p:nvPr>
            <p:ph type="body" sz="half" idx="15"/>
          </p:nvPr>
        </p:nvSpPr>
        <p:spPr>
          <a:xfrm>
            <a:off x="540694" y="653869"/>
            <a:ext cx="1965954" cy="555905"/>
          </a:xfrm>
        </p:spPr>
        <p:txBody>
          <a:bodyPr>
            <a:no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2" name="Espace réservé du texte 3">
            <a:extLst>
              <a:ext uri="{FF2B5EF4-FFF2-40B4-BE49-F238E27FC236}">
                <a16:creationId xmlns:a16="http://schemas.microsoft.com/office/drawing/2014/main" xmlns="" id="{DFE8D3C6-5F1D-407F-ABBB-A50F2F49074A}"/>
              </a:ext>
            </a:extLst>
          </p:cNvPr>
          <p:cNvSpPr>
            <a:spLocks noGrp="1"/>
          </p:cNvSpPr>
          <p:nvPr>
            <p:ph type="body" sz="half" idx="16"/>
          </p:nvPr>
        </p:nvSpPr>
        <p:spPr>
          <a:xfrm>
            <a:off x="2697246" y="653869"/>
            <a:ext cx="3357047" cy="363494"/>
          </a:xfrm>
        </p:spPr>
        <p:txBody>
          <a:bodyPr>
            <a:no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40552392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tertitre_bleu">
    <p:bg>
      <p:bgPr>
        <a:solidFill>
          <a:srgbClr val="00364B"/>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5752F868-457B-4060-AC9A-8B7D7ABA4FEF}"/>
              </a:ext>
            </a:extLst>
          </p:cNvPr>
          <p:cNvCxnSpPr>
            <a:cxnSpLocks/>
          </p:cNvCxnSpPr>
          <p:nvPr/>
        </p:nvCxnSpPr>
        <p:spPr>
          <a:xfrm>
            <a:off x="645791" y="550507"/>
            <a:ext cx="18688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B4BCA442-36C4-49AC-9A86-1B9CBD706815}"/>
              </a:ext>
            </a:extLst>
          </p:cNvPr>
          <p:cNvCxnSpPr>
            <a:cxnSpLocks/>
          </p:cNvCxnSpPr>
          <p:nvPr/>
        </p:nvCxnSpPr>
        <p:spPr>
          <a:xfrm>
            <a:off x="2807948" y="550507"/>
            <a:ext cx="3238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46772FEC-CFEA-4EED-8B0E-2BD0AE03DE4E}"/>
              </a:ext>
            </a:extLst>
          </p:cNvPr>
          <p:cNvCxnSpPr>
            <a:cxnSpLocks/>
          </p:cNvCxnSpPr>
          <p:nvPr/>
        </p:nvCxnSpPr>
        <p:spPr>
          <a:xfrm>
            <a:off x="6274925" y="550507"/>
            <a:ext cx="52952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85D14464-E32F-4534-9976-461605B46414}"/>
              </a:ext>
            </a:extLst>
          </p:cNvPr>
          <p:cNvCxnSpPr>
            <a:cxnSpLocks/>
          </p:cNvCxnSpPr>
          <p:nvPr/>
        </p:nvCxnSpPr>
        <p:spPr>
          <a:xfrm>
            <a:off x="6274925" y="2286007"/>
            <a:ext cx="52952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xmlns="" id="{D7C75E74-DEAB-4AD9-8EAD-858376C1A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114" y="403285"/>
            <a:ext cx="1174258" cy="933678"/>
          </a:xfrm>
          <a:prstGeom prst="rect">
            <a:avLst/>
          </a:prstGeom>
        </p:spPr>
      </p:pic>
      <p:sp>
        <p:nvSpPr>
          <p:cNvPr id="13" name="Espace réservé pour une image  2">
            <a:extLst>
              <a:ext uri="{FF2B5EF4-FFF2-40B4-BE49-F238E27FC236}">
                <a16:creationId xmlns:a16="http://schemas.microsoft.com/office/drawing/2014/main" xmlns="" id="{096086DC-44A3-426B-95C3-1A028710433C}"/>
              </a:ext>
            </a:extLst>
          </p:cNvPr>
          <p:cNvSpPr>
            <a:spLocks noGrp="1"/>
          </p:cNvSpPr>
          <p:nvPr>
            <p:ph type="pic" idx="1"/>
          </p:nvPr>
        </p:nvSpPr>
        <p:spPr>
          <a:xfrm>
            <a:off x="645791" y="2286007"/>
            <a:ext cx="5400551" cy="402134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4" name="Titre 1">
            <a:extLst>
              <a:ext uri="{FF2B5EF4-FFF2-40B4-BE49-F238E27FC236}">
                <a16:creationId xmlns:a16="http://schemas.microsoft.com/office/drawing/2014/main" xmlns="" id="{77CE68FE-5E3F-49F1-9842-C49B35DF4901}"/>
              </a:ext>
            </a:extLst>
          </p:cNvPr>
          <p:cNvSpPr>
            <a:spLocks noGrp="1"/>
          </p:cNvSpPr>
          <p:nvPr>
            <p:ph type="ctrTitle" hasCustomPrompt="1"/>
          </p:nvPr>
        </p:nvSpPr>
        <p:spPr>
          <a:xfrm>
            <a:off x="6179629" y="4902030"/>
            <a:ext cx="5400551" cy="667010"/>
          </a:xfrm>
        </p:spPr>
        <p:txBody>
          <a:bodyPr anchor="b">
            <a:normAutofit/>
          </a:bodyPr>
          <a:lstStyle>
            <a:lvl1pPr algn="l">
              <a:defRPr sz="3200" b="1">
                <a:solidFill>
                  <a:schemeClr val="bg1"/>
                </a:solidFill>
                <a:latin typeface="Century Gothic" panose="020B0502020202020204" pitchFamily="34" charset="0"/>
              </a:defRPr>
            </a:lvl1pPr>
          </a:lstStyle>
          <a:p>
            <a:r>
              <a:rPr lang="fr-FR"/>
              <a:t>MODIFIEZ LE STYLE DU TITRE</a:t>
            </a:r>
          </a:p>
        </p:txBody>
      </p:sp>
      <p:sp>
        <p:nvSpPr>
          <p:cNvPr id="18" name="Espace réservé du numéro de diapositive 4">
            <a:extLst>
              <a:ext uri="{FF2B5EF4-FFF2-40B4-BE49-F238E27FC236}">
                <a16:creationId xmlns:a16="http://schemas.microsoft.com/office/drawing/2014/main" xmlns="" id="{246C6DB9-FB9F-42FD-9029-842F8D95836C}"/>
              </a:ext>
            </a:extLst>
          </p:cNvPr>
          <p:cNvSpPr>
            <a:spLocks noGrp="1"/>
          </p:cNvSpPr>
          <p:nvPr>
            <p:ph type="sldNum" sz="quarter" idx="12"/>
          </p:nvPr>
        </p:nvSpPr>
        <p:spPr>
          <a:xfrm>
            <a:off x="552626" y="630891"/>
            <a:ext cx="1961973" cy="365125"/>
          </a:xfrm>
        </p:spPr>
        <p:txBody>
          <a:bodyPr/>
          <a:lstStyle>
            <a:lvl1pPr algn="l">
              <a:defRPr sz="1050">
                <a:solidFill>
                  <a:schemeClr val="bg1"/>
                </a:solidFill>
                <a:latin typeface="Century Gothic" panose="020B0502020202020204" pitchFamily="34" charset="0"/>
              </a:defRPr>
            </a:lvl1pPr>
          </a:lstStyle>
          <a:p>
            <a:fld id="{220D46B4-B557-4D44-AEAA-71E17FCC0063}" type="slidenum">
              <a:rPr lang="fr-FR" smtClean="0"/>
              <a:t>‹N°›</a:t>
            </a:fld>
            <a:endParaRPr lang="fr-FR"/>
          </a:p>
        </p:txBody>
      </p:sp>
      <p:sp>
        <p:nvSpPr>
          <p:cNvPr id="20" name="Espace réservé du texte 3">
            <a:extLst>
              <a:ext uri="{FF2B5EF4-FFF2-40B4-BE49-F238E27FC236}">
                <a16:creationId xmlns:a16="http://schemas.microsoft.com/office/drawing/2014/main" xmlns="" id="{749DBF9B-93BC-4802-80B4-61BFF7CF2394}"/>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1" name="Espace réservé du texte 3">
            <a:extLst>
              <a:ext uri="{FF2B5EF4-FFF2-40B4-BE49-F238E27FC236}">
                <a16:creationId xmlns:a16="http://schemas.microsoft.com/office/drawing/2014/main" xmlns="" id="{D441BDB7-7EBE-4AB6-A038-DFB7EB0CD929}"/>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46101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uverture_Externe">
    <p:bg>
      <p:bgPr>
        <a:solidFill>
          <a:srgbClr val="DC8C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607CC-31BA-468C-9133-462F41F85211}"/>
              </a:ext>
            </a:extLst>
          </p:cNvPr>
          <p:cNvSpPr>
            <a:spLocks noGrp="1"/>
          </p:cNvSpPr>
          <p:nvPr>
            <p:ph type="ctrTitle" hasCustomPrompt="1"/>
          </p:nvPr>
        </p:nvSpPr>
        <p:spPr>
          <a:xfrm>
            <a:off x="548646" y="5253817"/>
            <a:ext cx="7734094" cy="667010"/>
          </a:xfrm>
        </p:spPr>
        <p:txBody>
          <a:bodyPr anchor="b">
            <a:normAutofit/>
          </a:bodyPr>
          <a:lstStyle>
            <a:lvl1pPr algn="l">
              <a:defRPr sz="4400" b="1">
                <a:solidFill>
                  <a:schemeClr val="bg1"/>
                </a:solidFill>
                <a:latin typeface="CNM Medium" pitchFamily="50" charset="0"/>
              </a:defRPr>
            </a:lvl1pPr>
          </a:lstStyle>
          <a:p>
            <a:r>
              <a:rPr lang="fr-FR" dirty="0"/>
              <a:t>MODIFIEZ LE STYLE DU TITRE</a:t>
            </a:r>
          </a:p>
        </p:txBody>
      </p:sp>
      <p:sp>
        <p:nvSpPr>
          <p:cNvPr id="3" name="Sous-titre 2">
            <a:extLst>
              <a:ext uri="{FF2B5EF4-FFF2-40B4-BE49-F238E27FC236}">
                <a16:creationId xmlns:a16="http://schemas.microsoft.com/office/drawing/2014/main" xmlns="" id="{B142ECCC-E503-4A45-BF41-C7576DEC0AB9}"/>
              </a:ext>
            </a:extLst>
          </p:cNvPr>
          <p:cNvSpPr>
            <a:spLocks noGrp="1"/>
          </p:cNvSpPr>
          <p:nvPr>
            <p:ph type="subTitle" idx="1"/>
          </p:nvPr>
        </p:nvSpPr>
        <p:spPr>
          <a:xfrm>
            <a:off x="548645" y="5904201"/>
            <a:ext cx="7734093" cy="380221"/>
          </a:xfrm>
        </p:spPr>
        <p:txBody>
          <a:bodyPr/>
          <a:lstStyle>
            <a:lvl1pPr marL="0" indent="0" algn="l">
              <a:buNone/>
              <a:defRPr sz="2400">
                <a:solidFill>
                  <a:schemeClr val="bg1"/>
                </a:solidFill>
                <a:latin typeface="CN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cxnSp>
        <p:nvCxnSpPr>
          <p:cNvPr id="14" name="Connecteur droit 13">
            <a:extLst>
              <a:ext uri="{FF2B5EF4-FFF2-40B4-BE49-F238E27FC236}">
                <a16:creationId xmlns:a16="http://schemas.microsoft.com/office/drawing/2014/main" xmlns="" id="{087D91AA-71FD-48DC-9940-76D94CC29034}"/>
              </a:ext>
            </a:extLst>
          </p:cNvPr>
          <p:cNvCxnSpPr>
            <a:cxnSpLocks/>
          </p:cNvCxnSpPr>
          <p:nvPr/>
        </p:nvCxnSpPr>
        <p:spPr>
          <a:xfrm>
            <a:off x="645791" y="550507"/>
            <a:ext cx="18688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BBD07AA3-B25A-4C56-95D8-875FD55A91EA}"/>
              </a:ext>
            </a:extLst>
          </p:cNvPr>
          <p:cNvCxnSpPr>
            <a:cxnSpLocks/>
          </p:cNvCxnSpPr>
          <p:nvPr/>
        </p:nvCxnSpPr>
        <p:spPr>
          <a:xfrm>
            <a:off x="2807948" y="550507"/>
            <a:ext cx="3238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3C39AD2B-C649-446C-A2B0-18F5C8907D49}"/>
              </a:ext>
            </a:extLst>
          </p:cNvPr>
          <p:cNvCxnSpPr>
            <a:cxnSpLocks/>
          </p:cNvCxnSpPr>
          <p:nvPr/>
        </p:nvCxnSpPr>
        <p:spPr>
          <a:xfrm>
            <a:off x="6274925" y="550507"/>
            <a:ext cx="52952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xmlns="" id="{35D62BF8-2044-437E-9CF2-92E6853AEA06}"/>
              </a:ext>
            </a:extLst>
          </p:cNvPr>
          <p:cNvGrpSpPr/>
          <p:nvPr/>
        </p:nvGrpSpPr>
        <p:grpSpPr>
          <a:xfrm>
            <a:off x="6222146" y="268054"/>
            <a:ext cx="5891713" cy="2010461"/>
            <a:chOff x="6222146" y="268054"/>
            <a:chExt cx="5891713" cy="2010461"/>
          </a:xfrm>
        </p:grpSpPr>
        <p:pic>
          <p:nvPicPr>
            <p:cNvPr id="18" name="Image 17">
              <a:extLst>
                <a:ext uri="{FF2B5EF4-FFF2-40B4-BE49-F238E27FC236}">
                  <a16:creationId xmlns:a16="http://schemas.microsoft.com/office/drawing/2014/main" xmlns="" id="{20FADB0A-E26E-4EB7-B1E3-763419B79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5364" y="268054"/>
              <a:ext cx="2528495" cy="2010461"/>
            </a:xfrm>
            <a:prstGeom prst="rect">
              <a:avLst/>
            </a:prstGeom>
          </p:spPr>
        </p:pic>
        <p:pic>
          <p:nvPicPr>
            <p:cNvPr id="19" name="Image 18">
              <a:extLst>
                <a:ext uri="{FF2B5EF4-FFF2-40B4-BE49-F238E27FC236}">
                  <a16:creationId xmlns:a16="http://schemas.microsoft.com/office/drawing/2014/main" xmlns="" id="{F8BDA6BC-8C03-458B-BCA8-E9FAAC0E02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8137" r="10804" b="37943"/>
            <a:stretch/>
          </p:blipFill>
          <p:spPr>
            <a:xfrm>
              <a:off x="6222146" y="691447"/>
              <a:ext cx="2154906" cy="603767"/>
            </a:xfrm>
            <a:prstGeom prst="rect">
              <a:avLst/>
            </a:prstGeom>
          </p:spPr>
        </p:pic>
      </p:grpSp>
    </p:spTree>
    <p:extLst>
      <p:ext uri="{BB962C8B-B14F-4D97-AF65-F5344CB8AC3E}">
        <p14:creationId xmlns:p14="http://schemas.microsoft.com/office/powerpoint/2010/main" val="2100947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ertitre_aubergine">
    <p:bg>
      <p:bgPr>
        <a:solidFill>
          <a:srgbClr val="441435"/>
        </a:solidFill>
        <a:effectLst/>
      </p:bgPr>
    </p:bg>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xmlns="" id="{096086DC-44A3-426B-95C3-1A028710433C}"/>
              </a:ext>
            </a:extLst>
          </p:cNvPr>
          <p:cNvSpPr>
            <a:spLocks noGrp="1"/>
          </p:cNvSpPr>
          <p:nvPr>
            <p:ph type="pic" idx="1"/>
          </p:nvPr>
        </p:nvSpPr>
        <p:spPr>
          <a:xfrm>
            <a:off x="645791" y="2286007"/>
            <a:ext cx="5400551" cy="402134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4" name="Titre 1">
            <a:extLst>
              <a:ext uri="{FF2B5EF4-FFF2-40B4-BE49-F238E27FC236}">
                <a16:creationId xmlns:a16="http://schemas.microsoft.com/office/drawing/2014/main" xmlns="" id="{77CE68FE-5E3F-49F1-9842-C49B35DF4901}"/>
              </a:ext>
            </a:extLst>
          </p:cNvPr>
          <p:cNvSpPr>
            <a:spLocks noGrp="1"/>
          </p:cNvSpPr>
          <p:nvPr>
            <p:ph type="ctrTitle" hasCustomPrompt="1"/>
          </p:nvPr>
        </p:nvSpPr>
        <p:spPr>
          <a:xfrm>
            <a:off x="6179629" y="4902030"/>
            <a:ext cx="5400551" cy="667010"/>
          </a:xfrm>
        </p:spPr>
        <p:txBody>
          <a:bodyPr anchor="b">
            <a:normAutofit/>
          </a:bodyPr>
          <a:lstStyle>
            <a:lvl1pPr algn="l">
              <a:defRPr sz="3200" b="1">
                <a:solidFill>
                  <a:srgbClr val="DC8C00"/>
                </a:solidFill>
                <a:latin typeface="Century Gothic" panose="020B0502020202020204" pitchFamily="34" charset="0"/>
              </a:defRPr>
            </a:lvl1pPr>
          </a:lstStyle>
          <a:p>
            <a:r>
              <a:rPr lang="fr-FR"/>
              <a:t>MODIFIEZ LE STYLE DU TITRE</a:t>
            </a:r>
          </a:p>
        </p:txBody>
      </p:sp>
      <p:sp>
        <p:nvSpPr>
          <p:cNvPr id="18" name="Espace réservé du numéro de diapositive 4">
            <a:extLst>
              <a:ext uri="{FF2B5EF4-FFF2-40B4-BE49-F238E27FC236}">
                <a16:creationId xmlns:a16="http://schemas.microsoft.com/office/drawing/2014/main" xmlns="" id="{246C6DB9-FB9F-42FD-9029-842F8D95836C}"/>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220D46B4-B557-4D44-AEAA-71E17FCC0063}" type="slidenum">
              <a:rPr lang="fr-FR" smtClean="0"/>
              <a:t>‹N°›</a:t>
            </a:fld>
            <a:endParaRPr lang="fr-FR"/>
          </a:p>
        </p:txBody>
      </p:sp>
      <p:cxnSp>
        <p:nvCxnSpPr>
          <p:cNvPr id="12" name="Connecteur droit 11">
            <a:extLst>
              <a:ext uri="{FF2B5EF4-FFF2-40B4-BE49-F238E27FC236}">
                <a16:creationId xmlns:a16="http://schemas.microsoft.com/office/drawing/2014/main" xmlns="" id="{6EF8DBC6-A439-4F06-93CE-62E00FD8FE9D}"/>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0CC4FF5D-54AE-4650-BFAE-F809E56A0A76}"/>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DC91B25C-3638-4808-9F6E-78F371710BA7}"/>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xmlns="" id="{01231443-2A8B-4732-B165-E925B746FF4B}"/>
              </a:ext>
            </a:extLst>
          </p:cNvPr>
          <p:cNvCxnSpPr>
            <a:cxnSpLocks/>
          </p:cNvCxnSpPr>
          <p:nvPr/>
        </p:nvCxnSpPr>
        <p:spPr>
          <a:xfrm>
            <a:off x="6274925" y="22860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xmlns="" id="{511A23FE-84E1-4991-988E-A6EC68A421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20" name="Espace réservé du texte 3">
            <a:extLst>
              <a:ext uri="{FF2B5EF4-FFF2-40B4-BE49-F238E27FC236}">
                <a16:creationId xmlns:a16="http://schemas.microsoft.com/office/drawing/2014/main" xmlns="" id="{08D282F9-92B5-4906-8071-63769DC246DB}"/>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1" name="Espace réservé du texte 3">
            <a:extLst>
              <a:ext uri="{FF2B5EF4-FFF2-40B4-BE49-F238E27FC236}">
                <a16:creationId xmlns:a16="http://schemas.microsoft.com/office/drawing/2014/main" xmlns="" id="{56AF10FC-F334-404F-914A-07EF3988BC01}"/>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613534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E0D475C9-E7B8-49DE-9B33-0E779825FB55}"/>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220D46B4-B557-4D44-AEAA-71E17FCC0063}" type="slidenum">
              <a:rPr lang="fr-FR" smtClean="0"/>
              <a:t>‹N°›</a:t>
            </a:fld>
            <a:endParaRPr lang="fr-FR"/>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15" name="Espace réservé pour une image  2">
            <a:extLst>
              <a:ext uri="{FF2B5EF4-FFF2-40B4-BE49-F238E27FC236}">
                <a16:creationId xmlns:a16="http://schemas.microsoft.com/office/drawing/2014/main" xmlns="" id="{5988AF4B-A11E-43CC-8FA5-3240D8CEDA4C}"/>
              </a:ext>
            </a:extLst>
          </p:cNvPr>
          <p:cNvSpPr>
            <a:spLocks noGrp="1"/>
          </p:cNvSpPr>
          <p:nvPr>
            <p:ph type="pic" idx="1"/>
          </p:nvPr>
        </p:nvSpPr>
        <p:spPr>
          <a:xfrm>
            <a:off x="2805512" y="1276143"/>
            <a:ext cx="3238394" cy="2411599"/>
          </a:xfrm>
        </p:spPr>
        <p:txBody>
          <a:bodyPr>
            <a:normAutofit/>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6" name="Espace réservé du texte 3">
            <a:extLst>
              <a:ext uri="{FF2B5EF4-FFF2-40B4-BE49-F238E27FC236}">
                <a16:creationId xmlns:a16="http://schemas.microsoft.com/office/drawing/2014/main" xmlns="" id="{3FB8605C-251D-4D2E-8AD5-78AB76BF85BD}"/>
              </a:ext>
            </a:extLst>
          </p:cNvPr>
          <p:cNvSpPr>
            <a:spLocks noGrp="1"/>
          </p:cNvSpPr>
          <p:nvPr>
            <p:ph type="body" sz="half" idx="2"/>
          </p:nvPr>
        </p:nvSpPr>
        <p:spPr>
          <a:xfrm>
            <a:off x="2718601" y="3925539"/>
            <a:ext cx="3325303" cy="2411595"/>
          </a:xfrm>
        </p:spPr>
        <p:txBody>
          <a:bodyPr>
            <a:normAutofit/>
          </a:bodyPr>
          <a:lstStyle>
            <a:lvl1pPr marL="0" indent="0">
              <a:buNone/>
              <a:defRPr sz="11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9" name="Espace réservé du texte 3">
            <a:extLst>
              <a:ext uri="{FF2B5EF4-FFF2-40B4-BE49-F238E27FC236}">
                <a16:creationId xmlns:a16="http://schemas.microsoft.com/office/drawing/2014/main" xmlns="" id="{389AE450-9D19-476F-936F-5C14D1A8A529}"/>
              </a:ext>
            </a:extLst>
          </p:cNvPr>
          <p:cNvSpPr>
            <a:spLocks noGrp="1"/>
          </p:cNvSpPr>
          <p:nvPr>
            <p:ph type="body" sz="half" idx="13"/>
          </p:nvPr>
        </p:nvSpPr>
        <p:spPr>
          <a:xfrm>
            <a:off x="6180495" y="3925538"/>
            <a:ext cx="5387200" cy="286539"/>
          </a:xfrm>
        </p:spPr>
        <p:txBody>
          <a:bodyPr>
            <a:normAutofit/>
          </a:bodyPr>
          <a:lstStyle>
            <a:lvl1pPr marL="0" indent="0">
              <a:buNone/>
              <a:defRPr sz="18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0" name="Espace réservé du texte 3">
            <a:extLst>
              <a:ext uri="{FF2B5EF4-FFF2-40B4-BE49-F238E27FC236}">
                <a16:creationId xmlns:a16="http://schemas.microsoft.com/office/drawing/2014/main" xmlns="" id="{69BF331D-3CFD-4AC6-8AE7-3EDCDEC346C0}"/>
              </a:ext>
            </a:extLst>
          </p:cNvPr>
          <p:cNvSpPr>
            <a:spLocks noGrp="1"/>
          </p:cNvSpPr>
          <p:nvPr>
            <p:ph type="body" sz="half" idx="14"/>
          </p:nvPr>
        </p:nvSpPr>
        <p:spPr>
          <a:xfrm>
            <a:off x="552626" y="1614792"/>
            <a:ext cx="1959536" cy="2072945"/>
          </a:xfrm>
        </p:spPr>
        <p:txBody>
          <a:bodyPr>
            <a:noAutofit/>
          </a:bodyPr>
          <a:lstStyle>
            <a:lvl1pPr marL="0" indent="0">
              <a:buNone/>
              <a:defRPr sz="25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786923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u_1colonn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E0D475C9-E7B8-49DE-9B33-0E779825FB55}"/>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220D46B4-B557-4D44-AEAA-71E17FCC0063}" type="slidenum">
              <a:rPr lang="fr-FR" smtClean="0"/>
              <a:t>‹N°›</a:t>
            </a:fld>
            <a:endParaRPr lang="fr-FR"/>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15" name="Espace réservé pour une image  2">
            <a:extLst>
              <a:ext uri="{FF2B5EF4-FFF2-40B4-BE49-F238E27FC236}">
                <a16:creationId xmlns:a16="http://schemas.microsoft.com/office/drawing/2014/main" xmlns="" id="{5988AF4B-A11E-43CC-8FA5-3240D8CEDA4C}"/>
              </a:ext>
            </a:extLst>
          </p:cNvPr>
          <p:cNvSpPr>
            <a:spLocks noGrp="1"/>
          </p:cNvSpPr>
          <p:nvPr>
            <p:ph type="pic" idx="1"/>
          </p:nvPr>
        </p:nvSpPr>
        <p:spPr>
          <a:xfrm>
            <a:off x="552626" y="2368680"/>
            <a:ext cx="1961973" cy="3968453"/>
          </a:xfrm>
        </p:spPr>
        <p:txBody>
          <a:bodyPr>
            <a:normAutofit/>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6" name="Espace réservé du texte 3">
            <a:extLst>
              <a:ext uri="{FF2B5EF4-FFF2-40B4-BE49-F238E27FC236}">
                <a16:creationId xmlns:a16="http://schemas.microsoft.com/office/drawing/2014/main" xmlns="" id="{3FB8605C-251D-4D2E-8AD5-78AB76BF85BD}"/>
              </a:ext>
            </a:extLst>
          </p:cNvPr>
          <p:cNvSpPr>
            <a:spLocks noGrp="1"/>
          </p:cNvSpPr>
          <p:nvPr>
            <p:ph type="body" sz="half" idx="2"/>
          </p:nvPr>
        </p:nvSpPr>
        <p:spPr>
          <a:xfrm>
            <a:off x="2721448" y="2368681"/>
            <a:ext cx="8848684" cy="39059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9" name="Espace réservé du texte 3">
            <a:extLst>
              <a:ext uri="{FF2B5EF4-FFF2-40B4-BE49-F238E27FC236}">
                <a16:creationId xmlns:a16="http://schemas.microsoft.com/office/drawing/2014/main" xmlns="" id="{389AE450-9D19-476F-936F-5C14D1A8A529}"/>
              </a:ext>
            </a:extLst>
          </p:cNvPr>
          <p:cNvSpPr>
            <a:spLocks noGrp="1"/>
          </p:cNvSpPr>
          <p:nvPr>
            <p:ph type="body" sz="half" idx="13"/>
          </p:nvPr>
        </p:nvSpPr>
        <p:spPr>
          <a:xfrm>
            <a:off x="2709090" y="1473777"/>
            <a:ext cx="8848683" cy="362230"/>
          </a:xfrm>
        </p:spPr>
        <p:txBody>
          <a:bodyPr>
            <a:noAutofit/>
          </a:bodyPr>
          <a:lstStyle>
            <a:lvl1pPr marL="0" indent="0">
              <a:buNone/>
              <a:defRPr sz="20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2" name="Espace réservé du texte 3">
            <a:extLst>
              <a:ext uri="{FF2B5EF4-FFF2-40B4-BE49-F238E27FC236}">
                <a16:creationId xmlns:a16="http://schemas.microsoft.com/office/drawing/2014/main" xmlns="" id="{91C5763A-6599-4B2A-9D0D-1DD5A8768AAB}"/>
              </a:ext>
            </a:extLst>
          </p:cNvPr>
          <p:cNvSpPr>
            <a:spLocks noGrp="1"/>
          </p:cNvSpPr>
          <p:nvPr>
            <p:ph type="body" sz="half" idx="17"/>
          </p:nvPr>
        </p:nvSpPr>
        <p:spPr>
          <a:xfrm>
            <a:off x="2718361" y="1829709"/>
            <a:ext cx="8848682" cy="458681"/>
          </a:xfrm>
        </p:spPr>
        <p:txBody>
          <a:bodyPr>
            <a:noAutofit/>
          </a:bodyPr>
          <a:lstStyle>
            <a:lvl1pPr marL="0" indent="0">
              <a:buNone/>
              <a:defRPr sz="1600" b="1" i="1">
                <a:solidFill>
                  <a:srgbClr val="44143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5" name="Espace réservé du texte 3">
            <a:extLst>
              <a:ext uri="{FF2B5EF4-FFF2-40B4-BE49-F238E27FC236}">
                <a16:creationId xmlns:a16="http://schemas.microsoft.com/office/drawing/2014/main" xmlns="" id="{F2B7E8F0-0A2C-4C87-B78D-163A6935E16C}"/>
              </a:ext>
            </a:extLst>
          </p:cNvPr>
          <p:cNvSpPr>
            <a:spLocks noGrp="1"/>
          </p:cNvSpPr>
          <p:nvPr>
            <p:ph type="body" sz="half" idx="18"/>
          </p:nvPr>
        </p:nvSpPr>
        <p:spPr>
          <a:xfrm>
            <a:off x="2718361" y="2968127"/>
            <a:ext cx="8848684" cy="390596"/>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385657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u_2colonnes">
    <p:spTree>
      <p:nvGrpSpPr>
        <p:cNvPr id="1" name=""/>
        <p:cNvGrpSpPr/>
        <p:nvPr/>
      </p:nvGrpSpPr>
      <p:grpSpPr>
        <a:xfrm>
          <a:off x="0" y="0"/>
          <a:ext cx="0" cy="0"/>
          <a:chOff x="0" y="0"/>
          <a:chExt cx="0" cy="0"/>
        </a:xfrm>
      </p:grpSpPr>
      <p:sp>
        <p:nvSpPr>
          <p:cNvPr id="21" name="Espace réservé du texte 3">
            <a:extLst>
              <a:ext uri="{FF2B5EF4-FFF2-40B4-BE49-F238E27FC236}">
                <a16:creationId xmlns:a16="http://schemas.microsoft.com/office/drawing/2014/main" xmlns="" id="{2E3FBE61-F4A1-4096-A007-F44295B5B83B}"/>
              </a:ext>
            </a:extLst>
          </p:cNvPr>
          <p:cNvSpPr>
            <a:spLocks noGrp="1"/>
          </p:cNvSpPr>
          <p:nvPr>
            <p:ph type="body" sz="half" idx="13"/>
          </p:nvPr>
        </p:nvSpPr>
        <p:spPr>
          <a:xfrm>
            <a:off x="545254" y="1473838"/>
            <a:ext cx="8848683" cy="362230"/>
          </a:xfrm>
        </p:spPr>
        <p:txBody>
          <a:bodyPr>
            <a:noAutofit/>
          </a:bodyPr>
          <a:lstStyle>
            <a:lvl1pPr marL="0" indent="0">
              <a:buNone/>
              <a:defRPr sz="20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6" name="Espace réservé du texte 3">
            <a:extLst>
              <a:ext uri="{FF2B5EF4-FFF2-40B4-BE49-F238E27FC236}">
                <a16:creationId xmlns:a16="http://schemas.microsoft.com/office/drawing/2014/main" xmlns="" id="{1D518214-ACC5-4F7D-BFE5-F9AC6660DC7A}"/>
              </a:ext>
            </a:extLst>
          </p:cNvPr>
          <p:cNvSpPr>
            <a:spLocks noGrp="1"/>
          </p:cNvSpPr>
          <p:nvPr>
            <p:ph type="body" sz="half" idx="17"/>
          </p:nvPr>
        </p:nvSpPr>
        <p:spPr>
          <a:xfrm>
            <a:off x="554525" y="1829770"/>
            <a:ext cx="8848682" cy="458681"/>
          </a:xfrm>
        </p:spPr>
        <p:txBody>
          <a:bodyPr>
            <a:noAutofit/>
          </a:bodyPr>
          <a:lstStyle>
            <a:lvl1pPr marL="0" indent="0">
              <a:buNone/>
              <a:defRPr sz="1600" b="1" i="1">
                <a:solidFill>
                  <a:srgbClr val="44143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6" name="Connecteur droit 5">
            <a:extLst>
              <a:ext uri="{FF2B5EF4-FFF2-40B4-BE49-F238E27FC236}">
                <a16:creationId xmlns:a16="http://schemas.microsoft.com/office/drawing/2014/main" xmlns="" id="{E0D475C9-E7B8-49DE-9B33-0E779825FB55}"/>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220D46B4-B557-4D44-AEAA-71E17FCC0063}" type="slidenum">
              <a:rPr lang="fr-FR" smtClean="0"/>
              <a:t>‹N°›</a:t>
            </a:fld>
            <a:endParaRPr lang="fr-FR"/>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16" name="Espace réservé du texte 3">
            <a:extLst>
              <a:ext uri="{FF2B5EF4-FFF2-40B4-BE49-F238E27FC236}">
                <a16:creationId xmlns:a16="http://schemas.microsoft.com/office/drawing/2014/main" xmlns="" id="{3FB8605C-251D-4D2E-8AD5-78AB76BF85BD}"/>
              </a:ext>
            </a:extLst>
          </p:cNvPr>
          <p:cNvSpPr>
            <a:spLocks noGrp="1"/>
          </p:cNvSpPr>
          <p:nvPr>
            <p:ph type="body" sz="half" idx="2"/>
          </p:nvPr>
        </p:nvSpPr>
        <p:spPr>
          <a:xfrm>
            <a:off x="545254" y="2387823"/>
            <a:ext cx="5476374" cy="81973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5" name="Espace réservé du texte 3">
            <a:extLst>
              <a:ext uri="{FF2B5EF4-FFF2-40B4-BE49-F238E27FC236}">
                <a16:creationId xmlns:a16="http://schemas.microsoft.com/office/drawing/2014/main" xmlns="" id="{F2B7E8F0-0A2C-4C87-B78D-163A6935E16C}"/>
              </a:ext>
            </a:extLst>
          </p:cNvPr>
          <p:cNvSpPr>
            <a:spLocks noGrp="1"/>
          </p:cNvSpPr>
          <p:nvPr>
            <p:ph type="body" sz="half" idx="18"/>
          </p:nvPr>
        </p:nvSpPr>
        <p:spPr>
          <a:xfrm>
            <a:off x="554524" y="3289760"/>
            <a:ext cx="5476374" cy="360682"/>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7" name="Espace réservé du texte 3">
            <a:extLst>
              <a:ext uri="{FF2B5EF4-FFF2-40B4-BE49-F238E27FC236}">
                <a16:creationId xmlns:a16="http://schemas.microsoft.com/office/drawing/2014/main" xmlns="" id="{56177D50-264A-4065-9299-B8ACAD7EF5A9}"/>
              </a:ext>
            </a:extLst>
          </p:cNvPr>
          <p:cNvSpPr>
            <a:spLocks noGrp="1"/>
          </p:cNvSpPr>
          <p:nvPr>
            <p:ph type="body" sz="half" idx="19"/>
          </p:nvPr>
        </p:nvSpPr>
        <p:spPr>
          <a:xfrm>
            <a:off x="6184850" y="2373512"/>
            <a:ext cx="5476374" cy="81973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8" name="Espace réservé du texte 3">
            <a:extLst>
              <a:ext uri="{FF2B5EF4-FFF2-40B4-BE49-F238E27FC236}">
                <a16:creationId xmlns:a16="http://schemas.microsoft.com/office/drawing/2014/main" xmlns="" id="{14D4942F-36A9-4492-9B26-AAD97B5AA0D9}"/>
              </a:ext>
            </a:extLst>
          </p:cNvPr>
          <p:cNvSpPr>
            <a:spLocks noGrp="1"/>
          </p:cNvSpPr>
          <p:nvPr>
            <p:ph type="body" sz="half" idx="20"/>
          </p:nvPr>
        </p:nvSpPr>
        <p:spPr>
          <a:xfrm>
            <a:off x="6194120" y="3275449"/>
            <a:ext cx="5476374" cy="360682"/>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328642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u_graphique">
    <p:spTree>
      <p:nvGrpSpPr>
        <p:cNvPr id="1" name=""/>
        <p:cNvGrpSpPr/>
        <p:nvPr/>
      </p:nvGrpSpPr>
      <p:grpSpPr>
        <a:xfrm>
          <a:off x="0" y="0"/>
          <a:ext cx="0" cy="0"/>
          <a:chOff x="0" y="0"/>
          <a:chExt cx="0" cy="0"/>
        </a:xfrm>
      </p:grpSpPr>
      <p:sp>
        <p:nvSpPr>
          <p:cNvPr id="21" name="Espace réservé du texte 3">
            <a:extLst>
              <a:ext uri="{FF2B5EF4-FFF2-40B4-BE49-F238E27FC236}">
                <a16:creationId xmlns:a16="http://schemas.microsoft.com/office/drawing/2014/main" xmlns="" id="{2E3FBE61-F4A1-4096-A007-F44295B5B83B}"/>
              </a:ext>
            </a:extLst>
          </p:cNvPr>
          <p:cNvSpPr>
            <a:spLocks noGrp="1"/>
          </p:cNvSpPr>
          <p:nvPr>
            <p:ph type="body" sz="half" idx="13"/>
          </p:nvPr>
        </p:nvSpPr>
        <p:spPr>
          <a:xfrm>
            <a:off x="545254" y="1473838"/>
            <a:ext cx="8848683" cy="362230"/>
          </a:xfrm>
        </p:spPr>
        <p:txBody>
          <a:bodyPr>
            <a:noAutofit/>
          </a:bodyPr>
          <a:lstStyle>
            <a:lvl1pPr marL="0" indent="0">
              <a:buNone/>
              <a:defRPr sz="20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6" name="Espace réservé du texte 3">
            <a:extLst>
              <a:ext uri="{FF2B5EF4-FFF2-40B4-BE49-F238E27FC236}">
                <a16:creationId xmlns:a16="http://schemas.microsoft.com/office/drawing/2014/main" xmlns="" id="{1D518214-ACC5-4F7D-BFE5-F9AC6660DC7A}"/>
              </a:ext>
            </a:extLst>
          </p:cNvPr>
          <p:cNvSpPr>
            <a:spLocks noGrp="1"/>
          </p:cNvSpPr>
          <p:nvPr>
            <p:ph type="body" sz="half" idx="17"/>
          </p:nvPr>
        </p:nvSpPr>
        <p:spPr>
          <a:xfrm>
            <a:off x="554525" y="1829770"/>
            <a:ext cx="8848682" cy="458681"/>
          </a:xfrm>
        </p:spPr>
        <p:txBody>
          <a:bodyPr>
            <a:noAutofit/>
          </a:bodyPr>
          <a:lstStyle>
            <a:lvl1pPr marL="0" indent="0">
              <a:buNone/>
              <a:defRPr sz="1600" b="1" i="1">
                <a:solidFill>
                  <a:srgbClr val="44143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6" name="Connecteur droit 5">
            <a:extLst>
              <a:ext uri="{FF2B5EF4-FFF2-40B4-BE49-F238E27FC236}">
                <a16:creationId xmlns:a16="http://schemas.microsoft.com/office/drawing/2014/main" xmlns="" id="{E0D475C9-E7B8-49DE-9B33-0E779825FB55}"/>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220D46B4-B557-4D44-AEAA-71E17FCC0063}" type="slidenum">
              <a:rPr lang="fr-FR" smtClean="0"/>
              <a:t>‹N°›</a:t>
            </a:fld>
            <a:endParaRPr lang="fr-FR"/>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7" name="Espace réservé du texte 3">
            <a:extLst>
              <a:ext uri="{FF2B5EF4-FFF2-40B4-BE49-F238E27FC236}">
                <a16:creationId xmlns:a16="http://schemas.microsoft.com/office/drawing/2014/main" xmlns="" id="{56177D50-264A-4065-9299-B8ACAD7EF5A9}"/>
              </a:ext>
            </a:extLst>
          </p:cNvPr>
          <p:cNvSpPr>
            <a:spLocks noGrp="1"/>
          </p:cNvSpPr>
          <p:nvPr>
            <p:ph type="body" sz="half" idx="19"/>
          </p:nvPr>
        </p:nvSpPr>
        <p:spPr>
          <a:xfrm>
            <a:off x="6184850" y="2373512"/>
            <a:ext cx="5476374" cy="81973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8" name="Espace réservé du texte 3">
            <a:extLst>
              <a:ext uri="{FF2B5EF4-FFF2-40B4-BE49-F238E27FC236}">
                <a16:creationId xmlns:a16="http://schemas.microsoft.com/office/drawing/2014/main" xmlns="" id="{14D4942F-36A9-4492-9B26-AAD97B5AA0D9}"/>
              </a:ext>
            </a:extLst>
          </p:cNvPr>
          <p:cNvSpPr>
            <a:spLocks noGrp="1"/>
          </p:cNvSpPr>
          <p:nvPr>
            <p:ph type="body" sz="half" idx="20"/>
          </p:nvPr>
        </p:nvSpPr>
        <p:spPr>
          <a:xfrm>
            <a:off x="6194120" y="3275449"/>
            <a:ext cx="5476374" cy="360682"/>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Espace réservé du graphique 2">
            <a:extLst>
              <a:ext uri="{FF2B5EF4-FFF2-40B4-BE49-F238E27FC236}">
                <a16:creationId xmlns:a16="http://schemas.microsoft.com/office/drawing/2014/main" xmlns="" id="{943FD3AF-39C3-433E-9413-EF2D0A4D89FC}"/>
              </a:ext>
            </a:extLst>
          </p:cNvPr>
          <p:cNvSpPr>
            <a:spLocks noGrp="1"/>
          </p:cNvSpPr>
          <p:nvPr>
            <p:ph type="chart" sz="quarter" idx="21"/>
          </p:nvPr>
        </p:nvSpPr>
        <p:spPr>
          <a:xfrm>
            <a:off x="552626" y="2373513"/>
            <a:ext cx="5445255" cy="3933980"/>
          </a:xfrm>
        </p:spPr>
        <p:txBody>
          <a:bodyPr/>
          <a:lstStyle/>
          <a:p>
            <a:r>
              <a:rPr lang="fr-FR"/>
              <a:t>Cliquez sur l'icône pour ajouter un graphique</a:t>
            </a:r>
          </a:p>
        </p:txBody>
      </p:sp>
    </p:spTree>
    <p:extLst>
      <p:ext uri="{BB962C8B-B14F-4D97-AF65-F5344CB8AC3E}">
        <p14:creationId xmlns:p14="http://schemas.microsoft.com/office/powerpoint/2010/main" val="4098725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u_image">
    <p:spTree>
      <p:nvGrpSpPr>
        <p:cNvPr id="1" name=""/>
        <p:cNvGrpSpPr/>
        <p:nvPr/>
      </p:nvGrpSpPr>
      <p:grpSpPr>
        <a:xfrm>
          <a:off x="0" y="0"/>
          <a:ext cx="0" cy="0"/>
          <a:chOff x="0" y="0"/>
          <a:chExt cx="0" cy="0"/>
        </a:xfrm>
      </p:grpSpPr>
      <p:sp>
        <p:nvSpPr>
          <p:cNvPr id="21" name="Espace réservé du texte 3">
            <a:extLst>
              <a:ext uri="{FF2B5EF4-FFF2-40B4-BE49-F238E27FC236}">
                <a16:creationId xmlns:a16="http://schemas.microsoft.com/office/drawing/2014/main" xmlns="" id="{2E3FBE61-F4A1-4096-A007-F44295B5B83B}"/>
              </a:ext>
            </a:extLst>
          </p:cNvPr>
          <p:cNvSpPr>
            <a:spLocks noGrp="1"/>
          </p:cNvSpPr>
          <p:nvPr>
            <p:ph type="body" sz="half" idx="13"/>
          </p:nvPr>
        </p:nvSpPr>
        <p:spPr>
          <a:xfrm>
            <a:off x="545254" y="1473838"/>
            <a:ext cx="8848683" cy="362230"/>
          </a:xfrm>
        </p:spPr>
        <p:txBody>
          <a:bodyPr>
            <a:noAutofit/>
          </a:bodyPr>
          <a:lstStyle>
            <a:lvl1pPr marL="0" indent="0">
              <a:buNone/>
              <a:defRPr sz="20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6" name="Espace réservé du texte 3">
            <a:extLst>
              <a:ext uri="{FF2B5EF4-FFF2-40B4-BE49-F238E27FC236}">
                <a16:creationId xmlns:a16="http://schemas.microsoft.com/office/drawing/2014/main" xmlns="" id="{1D518214-ACC5-4F7D-BFE5-F9AC6660DC7A}"/>
              </a:ext>
            </a:extLst>
          </p:cNvPr>
          <p:cNvSpPr>
            <a:spLocks noGrp="1"/>
          </p:cNvSpPr>
          <p:nvPr>
            <p:ph type="body" sz="half" idx="17"/>
          </p:nvPr>
        </p:nvSpPr>
        <p:spPr>
          <a:xfrm>
            <a:off x="554525" y="1829770"/>
            <a:ext cx="8848682" cy="458681"/>
          </a:xfrm>
        </p:spPr>
        <p:txBody>
          <a:bodyPr>
            <a:noAutofit/>
          </a:bodyPr>
          <a:lstStyle>
            <a:lvl1pPr marL="0" indent="0">
              <a:buNone/>
              <a:defRPr sz="1600" b="1" i="1">
                <a:solidFill>
                  <a:srgbClr val="44143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6" name="Connecteur droit 5">
            <a:extLst>
              <a:ext uri="{FF2B5EF4-FFF2-40B4-BE49-F238E27FC236}">
                <a16:creationId xmlns:a16="http://schemas.microsoft.com/office/drawing/2014/main" xmlns="" id="{E0D475C9-E7B8-49DE-9B33-0E779825FB55}"/>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220D46B4-B557-4D44-AEAA-71E17FCC0063}" type="slidenum">
              <a:rPr lang="fr-FR" smtClean="0"/>
              <a:t>‹N°›</a:t>
            </a:fld>
            <a:endParaRPr lang="fr-FR"/>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16" name="Espace réservé du texte 3">
            <a:extLst>
              <a:ext uri="{FF2B5EF4-FFF2-40B4-BE49-F238E27FC236}">
                <a16:creationId xmlns:a16="http://schemas.microsoft.com/office/drawing/2014/main" xmlns="" id="{3FB8605C-251D-4D2E-8AD5-78AB76BF85BD}"/>
              </a:ext>
            </a:extLst>
          </p:cNvPr>
          <p:cNvSpPr>
            <a:spLocks noGrp="1"/>
          </p:cNvSpPr>
          <p:nvPr>
            <p:ph type="body" sz="half" idx="2"/>
          </p:nvPr>
        </p:nvSpPr>
        <p:spPr>
          <a:xfrm>
            <a:off x="545254" y="2387823"/>
            <a:ext cx="5476374" cy="81973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5" name="Espace réservé du texte 3">
            <a:extLst>
              <a:ext uri="{FF2B5EF4-FFF2-40B4-BE49-F238E27FC236}">
                <a16:creationId xmlns:a16="http://schemas.microsoft.com/office/drawing/2014/main" xmlns="" id="{F2B7E8F0-0A2C-4C87-B78D-163A6935E16C}"/>
              </a:ext>
            </a:extLst>
          </p:cNvPr>
          <p:cNvSpPr>
            <a:spLocks noGrp="1"/>
          </p:cNvSpPr>
          <p:nvPr>
            <p:ph type="body" sz="half" idx="18"/>
          </p:nvPr>
        </p:nvSpPr>
        <p:spPr>
          <a:xfrm>
            <a:off x="554524" y="3289760"/>
            <a:ext cx="5476374" cy="360682"/>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xmlns="" id="{A60936EC-91B8-425E-BEB4-ED2BECB1F4D9}"/>
              </a:ext>
            </a:extLst>
          </p:cNvPr>
          <p:cNvSpPr>
            <a:spLocks noGrp="1"/>
          </p:cNvSpPr>
          <p:nvPr>
            <p:ph type="pic" sz="quarter" idx="21"/>
          </p:nvPr>
        </p:nvSpPr>
        <p:spPr>
          <a:xfrm>
            <a:off x="6193340" y="2387823"/>
            <a:ext cx="5476374" cy="3919315"/>
          </a:xfrm>
        </p:spPr>
        <p:txBody>
          <a:bodyPr/>
          <a:lstStyle/>
          <a:p>
            <a:r>
              <a:rPr lang="fr-FR"/>
              <a:t>Cliquez sur l'icône pour ajouter une image</a:t>
            </a:r>
          </a:p>
        </p:txBody>
      </p:sp>
    </p:spTree>
    <p:extLst>
      <p:ext uri="{BB962C8B-B14F-4D97-AF65-F5344CB8AC3E}">
        <p14:creationId xmlns:p14="http://schemas.microsoft.com/office/powerpoint/2010/main" val="2711575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in_bleu">
    <p:bg>
      <p:bgPr>
        <a:solidFill>
          <a:srgbClr val="00364B"/>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34737405-78BF-4F48-9887-F691FDB468C5}"/>
              </a:ext>
            </a:extLst>
          </p:cNvPr>
          <p:cNvPicPr>
            <a:picLocks noChangeAspect="1"/>
          </p:cNvPicPr>
          <p:nvPr/>
        </p:nvPicPr>
        <p:blipFill rotWithShape="1">
          <a:blip r:embed="rId2">
            <a:extLst>
              <a:ext uri="{28A0092B-C50C-407E-A947-70E740481C1C}">
                <a14:useLocalDpi xmlns:a14="http://schemas.microsoft.com/office/drawing/2010/main" val="0"/>
              </a:ext>
            </a:extLst>
          </a:blip>
          <a:srcRect l="19658" t="26775" r="18769" b="25781"/>
          <a:stretch/>
        </p:blipFill>
        <p:spPr>
          <a:xfrm>
            <a:off x="1301426" y="831996"/>
            <a:ext cx="9489832" cy="5814050"/>
          </a:xfrm>
          <a:prstGeom prst="rect">
            <a:avLst/>
          </a:prstGeom>
        </p:spPr>
      </p:pic>
      <p:pic>
        <p:nvPicPr>
          <p:cNvPr id="7" name="Image 6">
            <a:extLst>
              <a:ext uri="{FF2B5EF4-FFF2-40B4-BE49-F238E27FC236}">
                <a16:creationId xmlns:a16="http://schemas.microsoft.com/office/drawing/2014/main" xmlns="" id="{956124AB-E313-4FA1-BE3C-C11C838D6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5918" r="10089" b="37474"/>
          <a:stretch/>
        </p:blipFill>
        <p:spPr>
          <a:xfrm>
            <a:off x="602250" y="703980"/>
            <a:ext cx="2015444" cy="616908"/>
          </a:xfrm>
          <a:prstGeom prst="rect">
            <a:avLst/>
          </a:prstGeom>
        </p:spPr>
      </p:pic>
      <p:cxnSp>
        <p:nvCxnSpPr>
          <p:cNvPr id="8" name="Connecteur droit 7">
            <a:extLst>
              <a:ext uri="{FF2B5EF4-FFF2-40B4-BE49-F238E27FC236}">
                <a16:creationId xmlns:a16="http://schemas.microsoft.com/office/drawing/2014/main" xmlns="" id="{57A29770-ED70-485C-8693-98442438CD46}"/>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4CE861EF-A1F0-4CCB-AB71-16EA29E92622}"/>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81B0833A-4DBD-4DD7-9257-2090253BF127}"/>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6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n_aubergine">
    <p:bg>
      <p:bgPr>
        <a:solidFill>
          <a:srgbClr val="441435"/>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34737405-78BF-4F48-9887-F691FDB468C5}"/>
              </a:ext>
            </a:extLst>
          </p:cNvPr>
          <p:cNvPicPr>
            <a:picLocks noChangeAspect="1"/>
          </p:cNvPicPr>
          <p:nvPr/>
        </p:nvPicPr>
        <p:blipFill rotWithShape="1">
          <a:blip r:embed="rId2">
            <a:extLst>
              <a:ext uri="{28A0092B-C50C-407E-A947-70E740481C1C}">
                <a14:useLocalDpi xmlns:a14="http://schemas.microsoft.com/office/drawing/2010/main" val="0"/>
              </a:ext>
            </a:extLst>
          </a:blip>
          <a:srcRect l="19658" t="26775" r="18769" b="25781"/>
          <a:stretch/>
        </p:blipFill>
        <p:spPr>
          <a:xfrm>
            <a:off x="1301426" y="831996"/>
            <a:ext cx="9489832" cy="5814050"/>
          </a:xfrm>
          <a:prstGeom prst="rect">
            <a:avLst/>
          </a:prstGeom>
        </p:spPr>
      </p:pic>
      <p:pic>
        <p:nvPicPr>
          <p:cNvPr id="7" name="Image 6">
            <a:extLst>
              <a:ext uri="{FF2B5EF4-FFF2-40B4-BE49-F238E27FC236}">
                <a16:creationId xmlns:a16="http://schemas.microsoft.com/office/drawing/2014/main" xmlns="" id="{956124AB-E313-4FA1-BE3C-C11C838D6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5918" r="10089" b="37474"/>
          <a:stretch/>
        </p:blipFill>
        <p:spPr>
          <a:xfrm>
            <a:off x="602250" y="703980"/>
            <a:ext cx="2015444" cy="616908"/>
          </a:xfrm>
          <a:prstGeom prst="rect">
            <a:avLst/>
          </a:prstGeom>
        </p:spPr>
      </p:pic>
      <p:cxnSp>
        <p:nvCxnSpPr>
          <p:cNvPr id="8" name="Connecteur droit 7">
            <a:extLst>
              <a:ext uri="{FF2B5EF4-FFF2-40B4-BE49-F238E27FC236}">
                <a16:creationId xmlns:a16="http://schemas.microsoft.com/office/drawing/2014/main" xmlns="" id="{57A29770-ED70-485C-8693-98442438CD46}"/>
              </a:ext>
            </a:extLst>
          </p:cNvPr>
          <p:cNvCxnSpPr>
            <a:cxnSpLocks/>
          </p:cNvCxnSpPr>
          <p:nvPr/>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4CE861EF-A1F0-4CCB-AB71-16EA29E92622}"/>
              </a:ext>
            </a:extLst>
          </p:cNvPr>
          <p:cNvCxnSpPr>
            <a:cxnSpLocks/>
          </p:cNvCxnSpPr>
          <p:nvPr/>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81B0833A-4DBD-4DD7-9257-2090253BF127}"/>
              </a:ext>
            </a:extLst>
          </p:cNvPr>
          <p:cNvCxnSpPr>
            <a:cxnSpLocks/>
          </p:cNvCxnSpPr>
          <p:nvPr/>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97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B995FF34-142C-4CF0-A397-F832A6F1A2F5}"/>
              </a:ext>
            </a:extLst>
          </p:cNvPr>
          <p:cNvSpPr>
            <a:spLocks noGrp="1"/>
          </p:cNvSpPr>
          <p:nvPr>
            <p:ph type="dt" sz="half" idx="10"/>
          </p:nvPr>
        </p:nvSpPr>
        <p:spPr/>
        <p:txBody>
          <a:bodyPr/>
          <a:lstStyle/>
          <a:p>
            <a:fld id="{F09DEC6B-CCF7-4A6A-A39C-658447D30213}" type="datetimeFigureOut">
              <a:rPr lang="fr-FR" smtClean="0"/>
              <a:t>10/10/2024</a:t>
            </a:fld>
            <a:endParaRPr lang="fr-FR"/>
          </a:p>
        </p:txBody>
      </p:sp>
      <p:sp>
        <p:nvSpPr>
          <p:cNvPr id="3" name="Espace réservé du pied de page 2">
            <a:extLst>
              <a:ext uri="{FF2B5EF4-FFF2-40B4-BE49-F238E27FC236}">
                <a16:creationId xmlns:a16="http://schemas.microsoft.com/office/drawing/2014/main" xmlns="" id="{0A06D9ED-4452-4AB1-907A-9A5695F46F4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29A3A0A6-2F69-4ABC-9BC0-F26F7DE59DEC}"/>
              </a:ext>
            </a:extLst>
          </p:cNvPr>
          <p:cNvSpPr>
            <a:spLocks noGrp="1"/>
          </p:cNvSpPr>
          <p:nvPr>
            <p:ph type="sldNum" sz="quarter" idx="12"/>
          </p:nvPr>
        </p:nvSpPr>
        <p:spPr/>
        <p:txBody>
          <a:bodyPr/>
          <a:lstStyle/>
          <a:p>
            <a:fld id="{220D46B4-B557-4D44-AEAA-71E17FCC0063}" type="slidenum">
              <a:rPr lang="fr-FR" smtClean="0"/>
              <a:t>‹N°›</a:t>
            </a:fld>
            <a:endParaRPr lang="fr-FR"/>
          </a:p>
        </p:txBody>
      </p:sp>
    </p:spTree>
    <p:extLst>
      <p:ext uri="{BB962C8B-B14F-4D97-AF65-F5344CB8AC3E}">
        <p14:creationId xmlns:p14="http://schemas.microsoft.com/office/powerpoint/2010/main" val="349494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_Imag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607CC-31BA-468C-9133-462F41F85211}"/>
              </a:ext>
            </a:extLst>
          </p:cNvPr>
          <p:cNvSpPr>
            <a:spLocks noGrp="1"/>
          </p:cNvSpPr>
          <p:nvPr>
            <p:ph type="ctrTitle" hasCustomPrompt="1"/>
          </p:nvPr>
        </p:nvSpPr>
        <p:spPr>
          <a:xfrm>
            <a:off x="548646" y="5253817"/>
            <a:ext cx="7734094" cy="667010"/>
          </a:xfrm>
        </p:spPr>
        <p:txBody>
          <a:bodyPr anchor="b">
            <a:normAutofit/>
          </a:bodyPr>
          <a:lstStyle>
            <a:lvl1pPr algn="l">
              <a:defRPr sz="4400" b="1">
                <a:solidFill>
                  <a:schemeClr val="tx2"/>
                </a:solidFill>
                <a:latin typeface="CNM Medium" pitchFamily="50" charset="0"/>
              </a:defRPr>
            </a:lvl1pPr>
          </a:lstStyle>
          <a:p>
            <a:r>
              <a:rPr lang="fr-FR" dirty="0"/>
              <a:t>MODIFIEZ LE STYLE DU TITRE</a:t>
            </a:r>
          </a:p>
        </p:txBody>
      </p:sp>
      <p:sp>
        <p:nvSpPr>
          <p:cNvPr id="3" name="Sous-titre 2">
            <a:extLst>
              <a:ext uri="{FF2B5EF4-FFF2-40B4-BE49-F238E27FC236}">
                <a16:creationId xmlns:a16="http://schemas.microsoft.com/office/drawing/2014/main" xmlns="" id="{B142ECCC-E503-4A45-BF41-C7576DEC0AB9}"/>
              </a:ext>
            </a:extLst>
          </p:cNvPr>
          <p:cNvSpPr>
            <a:spLocks noGrp="1"/>
          </p:cNvSpPr>
          <p:nvPr>
            <p:ph type="subTitle" idx="1"/>
          </p:nvPr>
        </p:nvSpPr>
        <p:spPr>
          <a:xfrm>
            <a:off x="548645" y="5904201"/>
            <a:ext cx="7734093" cy="380221"/>
          </a:xfrm>
        </p:spPr>
        <p:txBody>
          <a:bodyPr/>
          <a:lstStyle>
            <a:lvl1pPr marL="0" indent="0" algn="l">
              <a:buNone/>
              <a:defRPr sz="2400">
                <a:solidFill>
                  <a:schemeClr val="tx2"/>
                </a:solidFill>
                <a:latin typeface="CN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cxnSp>
        <p:nvCxnSpPr>
          <p:cNvPr id="10" name="Connecteur droit 9">
            <a:extLst>
              <a:ext uri="{FF2B5EF4-FFF2-40B4-BE49-F238E27FC236}">
                <a16:creationId xmlns:a16="http://schemas.microsoft.com/office/drawing/2014/main" xmlns="" id="{CE3835A0-7A06-45E7-895E-2B7CF2041CAB}"/>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3FD38F34-C0C1-4D63-A3CA-A94FE01EC090}"/>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xmlns="" id="{51DCCCAB-6C3A-4E58-B17D-61FFE9618231}"/>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xmlns="" id="{39391A23-F369-417C-B813-B75463D77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364" y="280455"/>
            <a:ext cx="2528494" cy="2010460"/>
          </a:xfrm>
          <a:prstGeom prst="rect">
            <a:avLst/>
          </a:prstGeom>
        </p:spPr>
      </p:pic>
      <p:pic>
        <p:nvPicPr>
          <p:cNvPr id="20" name="Image 19">
            <a:extLst>
              <a:ext uri="{FF2B5EF4-FFF2-40B4-BE49-F238E27FC236}">
                <a16:creationId xmlns:a16="http://schemas.microsoft.com/office/drawing/2014/main" xmlns="" id="{84271774-731A-41D3-93FE-6DD977E2D74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0" t="35918" r="10089" b="37474"/>
          <a:stretch/>
        </p:blipFill>
        <p:spPr>
          <a:xfrm>
            <a:off x="6217468" y="644986"/>
            <a:ext cx="2186034" cy="669124"/>
          </a:xfrm>
          <a:prstGeom prst="rect">
            <a:avLst/>
          </a:prstGeom>
        </p:spPr>
      </p:pic>
      <p:sp>
        <p:nvSpPr>
          <p:cNvPr id="21" name="Espace réservé du texte 3">
            <a:extLst>
              <a:ext uri="{FF2B5EF4-FFF2-40B4-BE49-F238E27FC236}">
                <a16:creationId xmlns:a16="http://schemas.microsoft.com/office/drawing/2014/main" xmlns="" id="{316065E9-ACEE-4490-AF65-05CB6D3DF402}"/>
              </a:ext>
            </a:extLst>
          </p:cNvPr>
          <p:cNvSpPr>
            <a:spLocks noGrp="1"/>
          </p:cNvSpPr>
          <p:nvPr>
            <p:ph type="body" sz="half" idx="15"/>
          </p:nvPr>
        </p:nvSpPr>
        <p:spPr>
          <a:xfrm>
            <a:off x="540694" y="653869"/>
            <a:ext cx="1965954" cy="555905"/>
          </a:xfrm>
        </p:spPr>
        <p:txBody>
          <a:bodyPr>
            <a:no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2" name="Espace réservé du texte 3">
            <a:extLst>
              <a:ext uri="{FF2B5EF4-FFF2-40B4-BE49-F238E27FC236}">
                <a16:creationId xmlns:a16="http://schemas.microsoft.com/office/drawing/2014/main" xmlns="" id="{DFE8D3C6-5F1D-407F-ABBB-A50F2F49074A}"/>
              </a:ext>
            </a:extLst>
          </p:cNvPr>
          <p:cNvSpPr>
            <a:spLocks noGrp="1"/>
          </p:cNvSpPr>
          <p:nvPr>
            <p:ph type="body" sz="half" idx="16"/>
          </p:nvPr>
        </p:nvSpPr>
        <p:spPr>
          <a:xfrm>
            <a:off x="2697246" y="653869"/>
            <a:ext cx="3357047" cy="363494"/>
          </a:xfrm>
        </p:spPr>
        <p:txBody>
          <a:bodyPr>
            <a:no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3218339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titre_bleu">
    <p:bg>
      <p:bgPr>
        <a:solidFill>
          <a:srgbClr val="00364B"/>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5752F868-457B-4060-AC9A-8B7D7ABA4FEF}"/>
              </a:ext>
            </a:extLst>
          </p:cNvPr>
          <p:cNvCxnSpPr>
            <a:cxnSpLocks/>
          </p:cNvCxnSpPr>
          <p:nvPr userDrawn="1"/>
        </p:nvCxnSpPr>
        <p:spPr>
          <a:xfrm>
            <a:off x="645791" y="550507"/>
            <a:ext cx="18688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B4BCA442-36C4-49AC-9A86-1B9CBD706815}"/>
              </a:ext>
            </a:extLst>
          </p:cNvPr>
          <p:cNvCxnSpPr>
            <a:cxnSpLocks/>
          </p:cNvCxnSpPr>
          <p:nvPr userDrawn="1"/>
        </p:nvCxnSpPr>
        <p:spPr>
          <a:xfrm>
            <a:off x="2807948" y="550507"/>
            <a:ext cx="3238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46772FEC-CFEA-4EED-8B0E-2BD0AE03DE4E}"/>
              </a:ext>
            </a:extLst>
          </p:cNvPr>
          <p:cNvCxnSpPr>
            <a:cxnSpLocks/>
          </p:cNvCxnSpPr>
          <p:nvPr userDrawn="1"/>
        </p:nvCxnSpPr>
        <p:spPr>
          <a:xfrm>
            <a:off x="6274925" y="550507"/>
            <a:ext cx="52952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85D14464-E32F-4534-9976-461605B46414}"/>
              </a:ext>
            </a:extLst>
          </p:cNvPr>
          <p:cNvCxnSpPr>
            <a:cxnSpLocks/>
          </p:cNvCxnSpPr>
          <p:nvPr userDrawn="1"/>
        </p:nvCxnSpPr>
        <p:spPr>
          <a:xfrm>
            <a:off x="6274925" y="2286007"/>
            <a:ext cx="52952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xmlns="" id="{D7C75E74-DEAB-4AD9-8EAD-858376C1AF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7114" y="403285"/>
            <a:ext cx="1174258" cy="933678"/>
          </a:xfrm>
          <a:prstGeom prst="rect">
            <a:avLst/>
          </a:prstGeom>
        </p:spPr>
      </p:pic>
      <p:sp>
        <p:nvSpPr>
          <p:cNvPr id="13" name="Espace réservé pour une image  2">
            <a:extLst>
              <a:ext uri="{FF2B5EF4-FFF2-40B4-BE49-F238E27FC236}">
                <a16:creationId xmlns:a16="http://schemas.microsoft.com/office/drawing/2014/main" xmlns="" id="{096086DC-44A3-426B-95C3-1A028710433C}"/>
              </a:ext>
            </a:extLst>
          </p:cNvPr>
          <p:cNvSpPr>
            <a:spLocks noGrp="1"/>
          </p:cNvSpPr>
          <p:nvPr>
            <p:ph type="pic" idx="1"/>
          </p:nvPr>
        </p:nvSpPr>
        <p:spPr>
          <a:xfrm>
            <a:off x="645791" y="2286007"/>
            <a:ext cx="5400551" cy="402134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4" name="Titre 1">
            <a:extLst>
              <a:ext uri="{FF2B5EF4-FFF2-40B4-BE49-F238E27FC236}">
                <a16:creationId xmlns:a16="http://schemas.microsoft.com/office/drawing/2014/main" xmlns="" id="{77CE68FE-5E3F-49F1-9842-C49B35DF4901}"/>
              </a:ext>
            </a:extLst>
          </p:cNvPr>
          <p:cNvSpPr>
            <a:spLocks noGrp="1"/>
          </p:cNvSpPr>
          <p:nvPr>
            <p:ph type="ctrTitle" hasCustomPrompt="1"/>
          </p:nvPr>
        </p:nvSpPr>
        <p:spPr>
          <a:xfrm>
            <a:off x="6179629" y="4902030"/>
            <a:ext cx="5400551" cy="667010"/>
          </a:xfrm>
        </p:spPr>
        <p:txBody>
          <a:bodyPr anchor="b">
            <a:normAutofit/>
          </a:bodyPr>
          <a:lstStyle>
            <a:lvl1pPr algn="l">
              <a:defRPr sz="3200" b="1">
                <a:solidFill>
                  <a:schemeClr val="bg1"/>
                </a:solidFill>
                <a:latin typeface="Century Gothic" panose="020B0502020202020204" pitchFamily="34" charset="0"/>
              </a:defRPr>
            </a:lvl1pPr>
          </a:lstStyle>
          <a:p>
            <a:r>
              <a:rPr lang="fr-FR" dirty="0"/>
              <a:t>MODIFIEZ LE STYLE DU TITRE</a:t>
            </a:r>
          </a:p>
        </p:txBody>
      </p:sp>
      <p:sp>
        <p:nvSpPr>
          <p:cNvPr id="18" name="Espace réservé du numéro de diapositive 4">
            <a:extLst>
              <a:ext uri="{FF2B5EF4-FFF2-40B4-BE49-F238E27FC236}">
                <a16:creationId xmlns:a16="http://schemas.microsoft.com/office/drawing/2014/main" xmlns="" id="{246C6DB9-FB9F-42FD-9029-842F8D95836C}"/>
              </a:ext>
            </a:extLst>
          </p:cNvPr>
          <p:cNvSpPr>
            <a:spLocks noGrp="1"/>
          </p:cNvSpPr>
          <p:nvPr>
            <p:ph type="sldNum" sz="quarter" idx="12"/>
          </p:nvPr>
        </p:nvSpPr>
        <p:spPr>
          <a:xfrm>
            <a:off x="552626" y="630891"/>
            <a:ext cx="1961973" cy="365125"/>
          </a:xfrm>
        </p:spPr>
        <p:txBody>
          <a:bodyPr/>
          <a:lstStyle>
            <a:lvl1pPr algn="l">
              <a:defRPr sz="1050">
                <a:solidFill>
                  <a:schemeClr val="bg1"/>
                </a:solidFill>
                <a:latin typeface="Century Gothic" panose="020B0502020202020204" pitchFamily="34" charset="0"/>
              </a:defRPr>
            </a:lvl1pPr>
          </a:lstStyle>
          <a:p>
            <a:fld id="{68DEC01C-B405-403E-9372-C96E84789250}" type="slidenum">
              <a:rPr lang="fr-FR" smtClean="0"/>
              <a:pPr/>
              <a:t>‹N°›</a:t>
            </a:fld>
            <a:endParaRPr lang="fr-FR" dirty="0"/>
          </a:p>
        </p:txBody>
      </p:sp>
      <p:sp>
        <p:nvSpPr>
          <p:cNvPr id="20" name="Espace réservé du texte 3">
            <a:extLst>
              <a:ext uri="{FF2B5EF4-FFF2-40B4-BE49-F238E27FC236}">
                <a16:creationId xmlns:a16="http://schemas.microsoft.com/office/drawing/2014/main" xmlns="" id="{749DBF9B-93BC-4802-80B4-61BFF7CF2394}"/>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1" name="Espace réservé du texte 3">
            <a:extLst>
              <a:ext uri="{FF2B5EF4-FFF2-40B4-BE49-F238E27FC236}">
                <a16:creationId xmlns:a16="http://schemas.microsoft.com/office/drawing/2014/main" xmlns="" id="{D441BDB7-7EBE-4AB6-A038-DFB7EB0CD929}"/>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79647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titre_aubergine">
    <p:bg>
      <p:bgPr>
        <a:solidFill>
          <a:srgbClr val="441435"/>
        </a:solidFill>
        <a:effectLst/>
      </p:bgPr>
    </p:bg>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xmlns="" id="{096086DC-44A3-426B-95C3-1A028710433C}"/>
              </a:ext>
            </a:extLst>
          </p:cNvPr>
          <p:cNvSpPr>
            <a:spLocks noGrp="1"/>
          </p:cNvSpPr>
          <p:nvPr>
            <p:ph type="pic" idx="1"/>
          </p:nvPr>
        </p:nvSpPr>
        <p:spPr>
          <a:xfrm>
            <a:off x="645791" y="2286007"/>
            <a:ext cx="5400551" cy="402134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4" name="Titre 1">
            <a:extLst>
              <a:ext uri="{FF2B5EF4-FFF2-40B4-BE49-F238E27FC236}">
                <a16:creationId xmlns:a16="http://schemas.microsoft.com/office/drawing/2014/main" xmlns="" id="{77CE68FE-5E3F-49F1-9842-C49B35DF4901}"/>
              </a:ext>
            </a:extLst>
          </p:cNvPr>
          <p:cNvSpPr>
            <a:spLocks noGrp="1"/>
          </p:cNvSpPr>
          <p:nvPr>
            <p:ph type="ctrTitle" hasCustomPrompt="1"/>
          </p:nvPr>
        </p:nvSpPr>
        <p:spPr>
          <a:xfrm>
            <a:off x="6179629" y="4902030"/>
            <a:ext cx="5400551" cy="667010"/>
          </a:xfrm>
        </p:spPr>
        <p:txBody>
          <a:bodyPr anchor="b">
            <a:normAutofit/>
          </a:bodyPr>
          <a:lstStyle>
            <a:lvl1pPr algn="l">
              <a:defRPr sz="3200" b="1">
                <a:solidFill>
                  <a:srgbClr val="DC8C00"/>
                </a:solidFill>
                <a:latin typeface="Century Gothic" panose="020B0502020202020204" pitchFamily="34" charset="0"/>
              </a:defRPr>
            </a:lvl1pPr>
          </a:lstStyle>
          <a:p>
            <a:r>
              <a:rPr lang="fr-FR" dirty="0"/>
              <a:t>MODIFIEZ LE STYLE DU TITRE</a:t>
            </a:r>
          </a:p>
        </p:txBody>
      </p:sp>
      <p:sp>
        <p:nvSpPr>
          <p:cNvPr id="18" name="Espace réservé du numéro de diapositive 4">
            <a:extLst>
              <a:ext uri="{FF2B5EF4-FFF2-40B4-BE49-F238E27FC236}">
                <a16:creationId xmlns:a16="http://schemas.microsoft.com/office/drawing/2014/main" xmlns="" id="{246C6DB9-FB9F-42FD-9029-842F8D95836C}"/>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68DEC01C-B405-403E-9372-C96E84789250}" type="slidenum">
              <a:rPr lang="fr-FR" smtClean="0"/>
              <a:pPr/>
              <a:t>‹N°›</a:t>
            </a:fld>
            <a:endParaRPr lang="fr-FR" dirty="0"/>
          </a:p>
        </p:txBody>
      </p:sp>
      <p:cxnSp>
        <p:nvCxnSpPr>
          <p:cNvPr id="12" name="Connecteur droit 11">
            <a:extLst>
              <a:ext uri="{FF2B5EF4-FFF2-40B4-BE49-F238E27FC236}">
                <a16:creationId xmlns:a16="http://schemas.microsoft.com/office/drawing/2014/main" xmlns="" id="{6EF8DBC6-A439-4F06-93CE-62E00FD8FE9D}"/>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0CC4FF5D-54AE-4650-BFAE-F809E56A0A76}"/>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DC91B25C-3638-4808-9F6E-78F371710BA7}"/>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xmlns="" id="{01231443-2A8B-4732-B165-E925B746FF4B}"/>
              </a:ext>
            </a:extLst>
          </p:cNvPr>
          <p:cNvCxnSpPr>
            <a:cxnSpLocks/>
          </p:cNvCxnSpPr>
          <p:nvPr userDrawn="1"/>
        </p:nvCxnSpPr>
        <p:spPr>
          <a:xfrm>
            <a:off x="6274925" y="22860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xmlns="" id="{511A23FE-84E1-4991-988E-A6EC68A421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20" name="Espace réservé du texte 3">
            <a:extLst>
              <a:ext uri="{FF2B5EF4-FFF2-40B4-BE49-F238E27FC236}">
                <a16:creationId xmlns:a16="http://schemas.microsoft.com/office/drawing/2014/main" xmlns="" id="{08D282F9-92B5-4906-8071-63769DC246DB}"/>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1" name="Espace réservé du texte 3">
            <a:extLst>
              <a:ext uri="{FF2B5EF4-FFF2-40B4-BE49-F238E27FC236}">
                <a16:creationId xmlns:a16="http://schemas.microsoft.com/office/drawing/2014/main" xmlns="" id="{56AF10FC-F334-404F-914A-07EF3988BC01}"/>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362036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E0D475C9-E7B8-49DE-9B33-0E779825FB55}"/>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xmlns="" id="{E1CABEEF-6A24-4702-AF4D-CDD9323C6055}"/>
              </a:ext>
            </a:extLst>
          </p:cNvPr>
          <p:cNvGrpSpPr/>
          <p:nvPr userDrawn="1"/>
        </p:nvGrpSpPr>
        <p:grpSpPr>
          <a:xfrm>
            <a:off x="643354" y="3855682"/>
            <a:ext cx="10924341" cy="0"/>
            <a:chOff x="798191" y="702907"/>
            <a:chExt cx="10924341" cy="0"/>
          </a:xfrm>
        </p:grpSpPr>
        <p:cxnSp>
          <p:nvCxnSpPr>
            <p:cNvPr id="10" name="Connecteur droit 9">
              <a:extLst>
                <a:ext uri="{FF2B5EF4-FFF2-40B4-BE49-F238E27FC236}">
                  <a16:creationId xmlns:a16="http://schemas.microsoft.com/office/drawing/2014/main" xmlns="" id="{01854A1F-4812-439D-93FA-2184D46D451E}"/>
                </a:ext>
              </a:extLst>
            </p:cNvPr>
            <p:cNvCxnSpPr>
              <a:cxnSpLocks/>
            </p:cNvCxnSpPr>
            <p:nvPr/>
          </p:nvCxnSpPr>
          <p:spPr>
            <a:xfrm>
              <a:off x="798191" y="7029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E66243A2-7AFE-4FDF-99BF-010369897764}"/>
                </a:ext>
              </a:extLst>
            </p:cNvPr>
            <p:cNvCxnSpPr>
              <a:cxnSpLocks/>
            </p:cNvCxnSpPr>
            <p:nvPr/>
          </p:nvCxnSpPr>
          <p:spPr>
            <a:xfrm>
              <a:off x="2960348" y="7029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xmlns="" id="{53AB8E84-3AC9-402A-9E1A-8DEE7CCBD264}"/>
                </a:ext>
              </a:extLst>
            </p:cNvPr>
            <p:cNvCxnSpPr>
              <a:cxnSpLocks/>
            </p:cNvCxnSpPr>
            <p:nvPr/>
          </p:nvCxnSpPr>
          <p:spPr>
            <a:xfrm>
              <a:off x="6427325" y="7029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grp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68DEC01C-B405-403E-9372-C96E84789250}" type="slidenum">
              <a:rPr lang="fr-FR" smtClean="0"/>
              <a:pPr/>
              <a:t>‹N°›</a:t>
            </a:fld>
            <a:endParaRPr lang="fr-FR" dirty="0"/>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15" name="Espace réservé pour une image  2">
            <a:extLst>
              <a:ext uri="{FF2B5EF4-FFF2-40B4-BE49-F238E27FC236}">
                <a16:creationId xmlns:a16="http://schemas.microsoft.com/office/drawing/2014/main" xmlns="" id="{5988AF4B-A11E-43CC-8FA5-3240D8CEDA4C}"/>
              </a:ext>
            </a:extLst>
          </p:cNvPr>
          <p:cNvSpPr>
            <a:spLocks noGrp="1"/>
          </p:cNvSpPr>
          <p:nvPr>
            <p:ph type="pic" idx="1"/>
          </p:nvPr>
        </p:nvSpPr>
        <p:spPr>
          <a:xfrm>
            <a:off x="2805512" y="1276143"/>
            <a:ext cx="3238394" cy="2411599"/>
          </a:xfrm>
        </p:spPr>
        <p:txBody>
          <a:bodyPr>
            <a:normAutofit/>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6" name="Espace réservé du texte 3">
            <a:extLst>
              <a:ext uri="{FF2B5EF4-FFF2-40B4-BE49-F238E27FC236}">
                <a16:creationId xmlns:a16="http://schemas.microsoft.com/office/drawing/2014/main" xmlns="" id="{3FB8605C-251D-4D2E-8AD5-78AB76BF85BD}"/>
              </a:ext>
            </a:extLst>
          </p:cNvPr>
          <p:cNvSpPr>
            <a:spLocks noGrp="1"/>
          </p:cNvSpPr>
          <p:nvPr>
            <p:ph type="body" sz="half" idx="2"/>
          </p:nvPr>
        </p:nvSpPr>
        <p:spPr>
          <a:xfrm>
            <a:off x="2718601" y="3925539"/>
            <a:ext cx="3325303" cy="2411595"/>
          </a:xfrm>
        </p:spPr>
        <p:txBody>
          <a:bodyPr>
            <a:normAutofit/>
          </a:bodyPr>
          <a:lstStyle>
            <a:lvl1pPr marL="0" indent="0">
              <a:buNone/>
              <a:defRPr sz="11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9" name="Espace réservé du texte 3">
            <a:extLst>
              <a:ext uri="{FF2B5EF4-FFF2-40B4-BE49-F238E27FC236}">
                <a16:creationId xmlns:a16="http://schemas.microsoft.com/office/drawing/2014/main" xmlns="" id="{389AE450-9D19-476F-936F-5C14D1A8A529}"/>
              </a:ext>
            </a:extLst>
          </p:cNvPr>
          <p:cNvSpPr>
            <a:spLocks noGrp="1"/>
          </p:cNvSpPr>
          <p:nvPr>
            <p:ph type="body" sz="half" idx="13"/>
          </p:nvPr>
        </p:nvSpPr>
        <p:spPr>
          <a:xfrm>
            <a:off x="6180495" y="3925538"/>
            <a:ext cx="5387200" cy="286539"/>
          </a:xfrm>
        </p:spPr>
        <p:txBody>
          <a:bodyPr>
            <a:normAutofit/>
          </a:bodyPr>
          <a:lstStyle>
            <a:lvl1pPr marL="0" indent="0">
              <a:buNone/>
              <a:defRPr sz="18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0" name="Espace réservé du texte 3">
            <a:extLst>
              <a:ext uri="{FF2B5EF4-FFF2-40B4-BE49-F238E27FC236}">
                <a16:creationId xmlns:a16="http://schemas.microsoft.com/office/drawing/2014/main" xmlns="" id="{69BF331D-3CFD-4AC6-8AE7-3EDCDEC346C0}"/>
              </a:ext>
            </a:extLst>
          </p:cNvPr>
          <p:cNvSpPr>
            <a:spLocks noGrp="1"/>
          </p:cNvSpPr>
          <p:nvPr>
            <p:ph type="body" sz="half" idx="14"/>
          </p:nvPr>
        </p:nvSpPr>
        <p:spPr>
          <a:xfrm>
            <a:off x="552626" y="1614792"/>
            <a:ext cx="1959536" cy="2072945"/>
          </a:xfrm>
        </p:spPr>
        <p:txBody>
          <a:bodyPr>
            <a:noAutofit/>
          </a:bodyPr>
          <a:lstStyle>
            <a:lvl1pPr marL="0" indent="0">
              <a:buNone/>
              <a:defRPr sz="25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423485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_1colonn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E0D475C9-E7B8-49DE-9B33-0E779825FB55}"/>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68DEC01C-B405-403E-9372-C96E84789250}" type="slidenum">
              <a:rPr lang="fr-FR" smtClean="0"/>
              <a:pPr/>
              <a:t>‹N°›</a:t>
            </a:fld>
            <a:endParaRPr lang="fr-FR" dirty="0"/>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15" name="Espace réservé pour une image  2">
            <a:extLst>
              <a:ext uri="{FF2B5EF4-FFF2-40B4-BE49-F238E27FC236}">
                <a16:creationId xmlns:a16="http://schemas.microsoft.com/office/drawing/2014/main" xmlns="" id="{5988AF4B-A11E-43CC-8FA5-3240D8CEDA4C}"/>
              </a:ext>
            </a:extLst>
          </p:cNvPr>
          <p:cNvSpPr>
            <a:spLocks noGrp="1"/>
          </p:cNvSpPr>
          <p:nvPr>
            <p:ph type="pic" idx="1"/>
          </p:nvPr>
        </p:nvSpPr>
        <p:spPr>
          <a:xfrm>
            <a:off x="552626" y="2368680"/>
            <a:ext cx="1961973" cy="3968453"/>
          </a:xfrm>
        </p:spPr>
        <p:txBody>
          <a:bodyPr>
            <a:normAutofit/>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6" name="Espace réservé du texte 3">
            <a:extLst>
              <a:ext uri="{FF2B5EF4-FFF2-40B4-BE49-F238E27FC236}">
                <a16:creationId xmlns:a16="http://schemas.microsoft.com/office/drawing/2014/main" xmlns="" id="{3FB8605C-251D-4D2E-8AD5-78AB76BF85BD}"/>
              </a:ext>
            </a:extLst>
          </p:cNvPr>
          <p:cNvSpPr>
            <a:spLocks noGrp="1"/>
          </p:cNvSpPr>
          <p:nvPr>
            <p:ph type="body" sz="half" idx="2"/>
          </p:nvPr>
        </p:nvSpPr>
        <p:spPr>
          <a:xfrm>
            <a:off x="2721448" y="2368681"/>
            <a:ext cx="8848684" cy="39059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9" name="Espace réservé du texte 3">
            <a:extLst>
              <a:ext uri="{FF2B5EF4-FFF2-40B4-BE49-F238E27FC236}">
                <a16:creationId xmlns:a16="http://schemas.microsoft.com/office/drawing/2014/main" xmlns="" id="{389AE450-9D19-476F-936F-5C14D1A8A529}"/>
              </a:ext>
            </a:extLst>
          </p:cNvPr>
          <p:cNvSpPr>
            <a:spLocks noGrp="1"/>
          </p:cNvSpPr>
          <p:nvPr>
            <p:ph type="body" sz="half" idx="13"/>
          </p:nvPr>
        </p:nvSpPr>
        <p:spPr>
          <a:xfrm>
            <a:off x="2709090" y="1473777"/>
            <a:ext cx="8848683" cy="362230"/>
          </a:xfrm>
        </p:spPr>
        <p:txBody>
          <a:bodyPr>
            <a:noAutofit/>
          </a:bodyPr>
          <a:lstStyle>
            <a:lvl1pPr marL="0" indent="0">
              <a:buNone/>
              <a:defRPr sz="20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2" name="Espace réservé du texte 3">
            <a:extLst>
              <a:ext uri="{FF2B5EF4-FFF2-40B4-BE49-F238E27FC236}">
                <a16:creationId xmlns:a16="http://schemas.microsoft.com/office/drawing/2014/main" xmlns="" id="{91C5763A-6599-4B2A-9D0D-1DD5A8768AAB}"/>
              </a:ext>
            </a:extLst>
          </p:cNvPr>
          <p:cNvSpPr>
            <a:spLocks noGrp="1"/>
          </p:cNvSpPr>
          <p:nvPr>
            <p:ph type="body" sz="half" idx="17"/>
          </p:nvPr>
        </p:nvSpPr>
        <p:spPr>
          <a:xfrm>
            <a:off x="2718361" y="1829709"/>
            <a:ext cx="8848682" cy="458681"/>
          </a:xfrm>
        </p:spPr>
        <p:txBody>
          <a:bodyPr>
            <a:noAutofit/>
          </a:bodyPr>
          <a:lstStyle>
            <a:lvl1pPr marL="0" indent="0">
              <a:buNone/>
              <a:defRPr sz="1600" b="1" i="1">
                <a:solidFill>
                  <a:srgbClr val="44143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5" name="Espace réservé du texte 3">
            <a:extLst>
              <a:ext uri="{FF2B5EF4-FFF2-40B4-BE49-F238E27FC236}">
                <a16:creationId xmlns:a16="http://schemas.microsoft.com/office/drawing/2014/main" xmlns="" id="{F2B7E8F0-0A2C-4C87-B78D-163A6935E16C}"/>
              </a:ext>
            </a:extLst>
          </p:cNvPr>
          <p:cNvSpPr>
            <a:spLocks noGrp="1"/>
          </p:cNvSpPr>
          <p:nvPr>
            <p:ph type="body" sz="half" idx="18"/>
          </p:nvPr>
        </p:nvSpPr>
        <p:spPr>
          <a:xfrm>
            <a:off x="2718361" y="2968127"/>
            <a:ext cx="8848684" cy="390596"/>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304537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_2colonnes">
    <p:spTree>
      <p:nvGrpSpPr>
        <p:cNvPr id="1" name=""/>
        <p:cNvGrpSpPr/>
        <p:nvPr/>
      </p:nvGrpSpPr>
      <p:grpSpPr>
        <a:xfrm>
          <a:off x="0" y="0"/>
          <a:ext cx="0" cy="0"/>
          <a:chOff x="0" y="0"/>
          <a:chExt cx="0" cy="0"/>
        </a:xfrm>
      </p:grpSpPr>
      <p:sp>
        <p:nvSpPr>
          <p:cNvPr id="21" name="Espace réservé du texte 3">
            <a:extLst>
              <a:ext uri="{FF2B5EF4-FFF2-40B4-BE49-F238E27FC236}">
                <a16:creationId xmlns:a16="http://schemas.microsoft.com/office/drawing/2014/main" xmlns="" id="{2E3FBE61-F4A1-4096-A007-F44295B5B83B}"/>
              </a:ext>
            </a:extLst>
          </p:cNvPr>
          <p:cNvSpPr>
            <a:spLocks noGrp="1"/>
          </p:cNvSpPr>
          <p:nvPr>
            <p:ph type="body" sz="half" idx="13"/>
          </p:nvPr>
        </p:nvSpPr>
        <p:spPr>
          <a:xfrm>
            <a:off x="545254" y="1473838"/>
            <a:ext cx="8848683" cy="362230"/>
          </a:xfrm>
        </p:spPr>
        <p:txBody>
          <a:bodyPr>
            <a:noAutofit/>
          </a:bodyPr>
          <a:lstStyle>
            <a:lvl1pPr marL="0" indent="0">
              <a:buNone/>
              <a:defRPr sz="20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6" name="Espace réservé du texte 3">
            <a:extLst>
              <a:ext uri="{FF2B5EF4-FFF2-40B4-BE49-F238E27FC236}">
                <a16:creationId xmlns:a16="http://schemas.microsoft.com/office/drawing/2014/main" xmlns="" id="{1D518214-ACC5-4F7D-BFE5-F9AC6660DC7A}"/>
              </a:ext>
            </a:extLst>
          </p:cNvPr>
          <p:cNvSpPr>
            <a:spLocks noGrp="1"/>
          </p:cNvSpPr>
          <p:nvPr>
            <p:ph type="body" sz="half" idx="17"/>
          </p:nvPr>
        </p:nvSpPr>
        <p:spPr>
          <a:xfrm>
            <a:off x="554525" y="1829770"/>
            <a:ext cx="8848682" cy="458681"/>
          </a:xfrm>
        </p:spPr>
        <p:txBody>
          <a:bodyPr>
            <a:noAutofit/>
          </a:bodyPr>
          <a:lstStyle>
            <a:lvl1pPr marL="0" indent="0">
              <a:buNone/>
              <a:defRPr sz="1600" b="1" i="1">
                <a:solidFill>
                  <a:srgbClr val="44143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6" name="Connecteur droit 5">
            <a:extLst>
              <a:ext uri="{FF2B5EF4-FFF2-40B4-BE49-F238E27FC236}">
                <a16:creationId xmlns:a16="http://schemas.microsoft.com/office/drawing/2014/main" xmlns="" id="{E0D475C9-E7B8-49DE-9B33-0E779825FB55}"/>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68DEC01C-B405-403E-9372-C96E84789250}" type="slidenum">
              <a:rPr lang="fr-FR" smtClean="0"/>
              <a:pPr/>
              <a:t>‹N°›</a:t>
            </a:fld>
            <a:endParaRPr lang="fr-FR" dirty="0"/>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16" name="Espace réservé du texte 3">
            <a:extLst>
              <a:ext uri="{FF2B5EF4-FFF2-40B4-BE49-F238E27FC236}">
                <a16:creationId xmlns:a16="http://schemas.microsoft.com/office/drawing/2014/main" xmlns="" id="{3FB8605C-251D-4D2E-8AD5-78AB76BF85BD}"/>
              </a:ext>
            </a:extLst>
          </p:cNvPr>
          <p:cNvSpPr>
            <a:spLocks noGrp="1"/>
          </p:cNvSpPr>
          <p:nvPr>
            <p:ph type="body" sz="half" idx="2"/>
          </p:nvPr>
        </p:nvSpPr>
        <p:spPr>
          <a:xfrm>
            <a:off x="545254" y="2387823"/>
            <a:ext cx="5476374" cy="81973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5" name="Espace réservé du texte 3">
            <a:extLst>
              <a:ext uri="{FF2B5EF4-FFF2-40B4-BE49-F238E27FC236}">
                <a16:creationId xmlns:a16="http://schemas.microsoft.com/office/drawing/2014/main" xmlns="" id="{F2B7E8F0-0A2C-4C87-B78D-163A6935E16C}"/>
              </a:ext>
            </a:extLst>
          </p:cNvPr>
          <p:cNvSpPr>
            <a:spLocks noGrp="1"/>
          </p:cNvSpPr>
          <p:nvPr>
            <p:ph type="body" sz="half" idx="18"/>
          </p:nvPr>
        </p:nvSpPr>
        <p:spPr>
          <a:xfrm>
            <a:off x="554524" y="3289760"/>
            <a:ext cx="5476374" cy="360682"/>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7" name="Espace réservé du texte 3">
            <a:extLst>
              <a:ext uri="{FF2B5EF4-FFF2-40B4-BE49-F238E27FC236}">
                <a16:creationId xmlns:a16="http://schemas.microsoft.com/office/drawing/2014/main" xmlns="" id="{56177D50-264A-4065-9299-B8ACAD7EF5A9}"/>
              </a:ext>
            </a:extLst>
          </p:cNvPr>
          <p:cNvSpPr>
            <a:spLocks noGrp="1"/>
          </p:cNvSpPr>
          <p:nvPr>
            <p:ph type="body" sz="half" idx="19"/>
          </p:nvPr>
        </p:nvSpPr>
        <p:spPr>
          <a:xfrm>
            <a:off x="6184850" y="2373512"/>
            <a:ext cx="5476374" cy="81973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8" name="Espace réservé du texte 3">
            <a:extLst>
              <a:ext uri="{FF2B5EF4-FFF2-40B4-BE49-F238E27FC236}">
                <a16:creationId xmlns:a16="http://schemas.microsoft.com/office/drawing/2014/main" xmlns="" id="{14D4942F-36A9-4492-9B26-AAD97B5AA0D9}"/>
              </a:ext>
            </a:extLst>
          </p:cNvPr>
          <p:cNvSpPr>
            <a:spLocks noGrp="1"/>
          </p:cNvSpPr>
          <p:nvPr>
            <p:ph type="body" sz="half" idx="20"/>
          </p:nvPr>
        </p:nvSpPr>
        <p:spPr>
          <a:xfrm>
            <a:off x="6194120" y="3275449"/>
            <a:ext cx="5476374" cy="360682"/>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42360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_graphique">
    <p:spTree>
      <p:nvGrpSpPr>
        <p:cNvPr id="1" name=""/>
        <p:cNvGrpSpPr/>
        <p:nvPr/>
      </p:nvGrpSpPr>
      <p:grpSpPr>
        <a:xfrm>
          <a:off x="0" y="0"/>
          <a:ext cx="0" cy="0"/>
          <a:chOff x="0" y="0"/>
          <a:chExt cx="0" cy="0"/>
        </a:xfrm>
      </p:grpSpPr>
      <p:sp>
        <p:nvSpPr>
          <p:cNvPr id="21" name="Espace réservé du texte 3">
            <a:extLst>
              <a:ext uri="{FF2B5EF4-FFF2-40B4-BE49-F238E27FC236}">
                <a16:creationId xmlns:a16="http://schemas.microsoft.com/office/drawing/2014/main" xmlns="" id="{2E3FBE61-F4A1-4096-A007-F44295B5B83B}"/>
              </a:ext>
            </a:extLst>
          </p:cNvPr>
          <p:cNvSpPr>
            <a:spLocks noGrp="1"/>
          </p:cNvSpPr>
          <p:nvPr>
            <p:ph type="body" sz="half" idx="13"/>
          </p:nvPr>
        </p:nvSpPr>
        <p:spPr>
          <a:xfrm>
            <a:off x="545254" y="1473838"/>
            <a:ext cx="8848683" cy="362230"/>
          </a:xfrm>
        </p:spPr>
        <p:txBody>
          <a:bodyPr>
            <a:noAutofit/>
          </a:bodyPr>
          <a:lstStyle>
            <a:lvl1pPr marL="0" indent="0">
              <a:buNone/>
              <a:defRPr sz="20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6" name="Espace réservé du texte 3">
            <a:extLst>
              <a:ext uri="{FF2B5EF4-FFF2-40B4-BE49-F238E27FC236}">
                <a16:creationId xmlns:a16="http://schemas.microsoft.com/office/drawing/2014/main" xmlns="" id="{1D518214-ACC5-4F7D-BFE5-F9AC6660DC7A}"/>
              </a:ext>
            </a:extLst>
          </p:cNvPr>
          <p:cNvSpPr>
            <a:spLocks noGrp="1"/>
          </p:cNvSpPr>
          <p:nvPr>
            <p:ph type="body" sz="half" idx="17"/>
          </p:nvPr>
        </p:nvSpPr>
        <p:spPr>
          <a:xfrm>
            <a:off x="554525" y="1829770"/>
            <a:ext cx="8848682" cy="458681"/>
          </a:xfrm>
        </p:spPr>
        <p:txBody>
          <a:bodyPr>
            <a:noAutofit/>
          </a:bodyPr>
          <a:lstStyle>
            <a:lvl1pPr marL="0" indent="0">
              <a:buNone/>
              <a:defRPr sz="1600" b="1" i="1">
                <a:solidFill>
                  <a:srgbClr val="44143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6" name="Connecteur droit 5">
            <a:extLst>
              <a:ext uri="{FF2B5EF4-FFF2-40B4-BE49-F238E27FC236}">
                <a16:creationId xmlns:a16="http://schemas.microsoft.com/office/drawing/2014/main" xmlns="" id="{E0D475C9-E7B8-49DE-9B33-0E779825FB55}"/>
              </a:ext>
            </a:extLst>
          </p:cNvPr>
          <p:cNvCxnSpPr>
            <a:cxnSpLocks/>
          </p:cNvCxnSpPr>
          <p:nvPr userDrawn="1"/>
        </p:nvCxnSpPr>
        <p:spPr>
          <a:xfrm>
            <a:off x="645791" y="550507"/>
            <a:ext cx="1868808"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B2FDD10-D4D0-4CD4-AC42-137F4AB28617}"/>
              </a:ext>
            </a:extLst>
          </p:cNvPr>
          <p:cNvCxnSpPr>
            <a:cxnSpLocks/>
          </p:cNvCxnSpPr>
          <p:nvPr userDrawn="1"/>
        </p:nvCxnSpPr>
        <p:spPr>
          <a:xfrm>
            <a:off x="2807948" y="550507"/>
            <a:ext cx="3238394"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C91065B-B831-49E7-ACD7-F431EBC827C8}"/>
              </a:ext>
            </a:extLst>
          </p:cNvPr>
          <p:cNvCxnSpPr>
            <a:cxnSpLocks/>
          </p:cNvCxnSpPr>
          <p:nvPr userDrawn="1"/>
        </p:nvCxnSpPr>
        <p:spPr>
          <a:xfrm>
            <a:off x="6274925" y="550507"/>
            <a:ext cx="5295207" cy="0"/>
          </a:xfrm>
          <a:prstGeom prst="line">
            <a:avLst/>
          </a:prstGeom>
          <a:ln w="19050">
            <a:solidFill>
              <a:srgbClr val="DC8C0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xmlns="" id="{3B08FF77-0900-422E-9F9F-293799C79B65}"/>
              </a:ext>
            </a:extLst>
          </p:cNvPr>
          <p:cNvSpPr>
            <a:spLocks noGrp="1"/>
          </p:cNvSpPr>
          <p:nvPr>
            <p:ph type="sldNum" sz="quarter" idx="12"/>
          </p:nvPr>
        </p:nvSpPr>
        <p:spPr>
          <a:xfrm>
            <a:off x="552626" y="630891"/>
            <a:ext cx="1961973" cy="365125"/>
          </a:xfrm>
        </p:spPr>
        <p:txBody>
          <a:bodyPr/>
          <a:lstStyle>
            <a:lvl1pPr algn="l">
              <a:defRPr sz="1050">
                <a:solidFill>
                  <a:srgbClr val="DC8C00"/>
                </a:solidFill>
                <a:latin typeface="Century Gothic" panose="020B0502020202020204" pitchFamily="34" charset="0"/>
              </a:defRPr>
            </a:lvl1pPr>
          </a:lstStyle>
          <a:p>
            <a:fld id="{68DEC01C-B405-403E-9372-C96E84789250}" type="slidenum">
              <a:rPr lang="fr-FR" smtClean="0"/>
              <a:pPr/>
              <a:t>‹N°›</a:t>
            </a:fld>
            <a:endParaRPr lang="fr-FR" dirty="0"/>
          </a:p>
        </p:txBody>
      </p:sp>
      <p:pic>
        <p:nvPicPr>
          <p:cNvPr id="14" name="Image 13">
            <a:extLst>
              <a:ext uri="{FF2B5EF4-FFF2-40B4-BE49-F238E27FC236}">
                <a16:creationId xmlns:a16="http://schemas.microsoft.com/office/drawing/2014/main" xmlns="" id="{BF6129CD-E732-43F3-9343-087F14952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7113" y="422235"/>
            <a:ext cx="1174259" cy="933679"/>
          </a:xfrm>
          <a:prstGeom prst="rect">
            <a:avLst/>
          </a:prstGeom>
        </p:spPr>
      </p:pic>
      <p:sp>
        <p:nvSpPr>
          <p:cNvPr id="23" name="Espace réservé du texte 3">
            <a:extLst>
              <a:ext uri="{FF2B5EF4-FFF2-40B4-BE49-F238E27FC236}">
                <a16:creationId xmlns:a16="http://schemas.microsoft.com/office/drawing/2014/main" xmlns="" id="{96BB4836-A80D-4E44-96F7-7375FE2FB48A}"/>
              </a:ext>
            </a:extLst>
          </p:cNvPr>
          <p:cNvSpPr>
            <a:spLocks noGrp="1"/>
          </p:cNvSpPr>
          <p:nvPr>
            <p:ph type="body" sz="half" idx="15"/>
          </p:nvPr>
        </p:nvSpPr>
        <p:spPr>
          <a:xfrm>
            <a:off x="2701356" y="698992"/>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4" name="Espace réservé du texte 3">
            <a:extLst>
              <a:ext uri="{FF2B5EF4-FFF2-40B4-BE49-F238E27FC236}">
                <a16:creationId xmlns:a16="http://schemas.microsoft.com/office/drawing/2014/main" xmlns="" id="{CDA780D4-A03B-49F9-98DD-5E3E7F2F369F}"/>
              </a:ext>
            </a:extLst>
          </p:cNvPr>
          <p:cNvSpPr>
            <a:spLocks noGrp="1"/>
          </p:cNvSpPr>
          <p:nvPr>
            <p:ph type="body" sz="half" idx="16"/>
          </p:nvPr>
        </p:nvSpPr>
        <p:spPr>
          <a:xfrm>
            <a:off x="6167559" y="707327"/>
            <a:ext cx="3585630" cy="363494"/>
          </a:xfrm>
        </p:spPr>
        <p:txBody>
          <a:bodyPr>
            <a:normAutofit/>
          </a:bodyPr>
          <a:lstStyle>
            <a:lvl1pPr marL="0" indent="0">
              <a:buNone/>
              <a:defRPr sz="105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7" name="Espace réservé du texte 3">
            <a:extLst>
              <a:ext uri="{FF2B5EF4-FFF2-40B4-BE49-F238E27FC236}">
                <a16:creationId xmlns:a16="http://schemas.microsoft.com/office/drawing/2014/main" xmlns="" id="{56177D50-264A-4065-9299-B8ACAD7EF5A9}"/>
              </a:ext>
            </a:extLst>
          </p:cNvPr>
          <p:cNvSpPr>
            <a:spLocks noGrp="1"/>
          </p:cNvSpPr>
          <p:nvPr>
            <p:ph type="body" sz="half" idx="19"/>
          </p:nvPr>
        </p:nvSpPr>
        <p:spPr>
          <a:xfrm>
            <a:off x="6184850" y="2373512"/>
            <a:ext cx="5476374" cy="819736"/>
          </a:xfrm>
        </p:spPr>
        <p:txBody>
          <a:bodyPr>
            <a:normAutofit/>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8" name="Espace réservé du texte 3">
            <a:extLst>
              <a:ext uri="{FF2B5EF4-FFF2-40B4-BE49-F238E27FC236}">
                <a16:creationId xmlns:a16="http://schemas.microsoft.com/office/drawing/2014/main" xmlns="" id="{14D4942F-36A9-4492-9B26-AAD97B5AA0D9}"/>
              </a:ext>
            </a:extLst>
          </p:cNvPr>
          <p:cNvSpPr>
            <a:spLocks noGrp="1"/>
          </p:cNvSpPr>
          <p:nvPr>
            <p:ph type="body" sz="half" idx="20"/>
          </p:nvPr>
        </p:nvSpPr>
        <p:spPr>
          <a:xfrm>
            <a:off x="6194120" y="3275449"/>
            <a:ext cx="5476374" cy="360682"/>
          </a:xfrm>
        </p:spPr>
        <p:txBody>
          <a:bodyPr>
            <a:normAutofit/>
          </a:bodyPr>
          <a:lstStyle>
            <a:lvl1pPr marL="0" indent="0">
              <a:buNone/>
              <a:defRPr sz="1200" b="1">
                <a:solidFill>
                  <a:srgbClr val="DC8C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Espace réservé du graphique 2">
            <a:extLst>
              <a:ext uri="{FF2B5EF4-FFF2-40B4-BE49-F238E27FC236}">
                <a16:creationId xmlns:a16="http://schemas.microsoft.com/office/drawing/2014/main" xmlns="" id="{943FD3AF-39C3-433E-9413-EF2D0A4D89FC}"/>
              </a:ext>
            </a:extLst>
          </p:cNvPr>
          <p:cNvSpPr>
            <a:spLocks noGrp="1"/>
          </p:cNvSpPr>
          <p:nvPr>
            <p:ph type="chart" sz="quarter" idx="21"/>
          </p:nvPr>
        </p:nvSpPr>
        <p:spPr>
          <a:xfrm>
            <a:off x="552626" y="2373513"/>
            <a:ext cx="5445255" cy="3933980"/>
          </a:xfrm>
        </p:spPr>
        <p:txBody>
          <a:bodyPr/>
          <a:lstStyle/>
          <a:p>
            <a:r>
              <a:rPr lang="fr-FR"/>
              <a:t>Cliquez sur l'icône pour ajouter un graphique</a:t>
            </a:r>
            <a:endParaRPr lang="fr-FR" dirty="0"/>
          </a:p>
        </p:txBody>
      </p:sp>
    </p:spTree>
    <p:extLst>
      <p:ext uri="{BB962C8B-B14F-4D97-AF65-F5344CB8AC3E}">
        <p14:creationId xmlns:p14="http://schemas.microsoft.com/office/powerpoint/2010/main" val="292774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62F43A57-1945-424A-B99B-31EA8104A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xmlns="" id="{A32B2F94-36A3-4D33-87C5-2471D5CE4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xmlns="" id="{8E43C6CB-EE9D-432D-88DA-8E1510776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xmlns="" id="{DB91A3AE-1550-4327-8218-B2D7C5404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57375581-646C-485B-94CC-9F8746F5F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5ECA6-78DB-4B8A-8C3B-37CDD03C95FC}" type="slidenum">
              <a:rPr lang="fr-FR" smtClean="0"/>
              <a:t>‹N°›</a:t>
            </a:fld>
            <a:endParaRPr lang="fr-FR"/>
          </a:p>
        </p:txBody>
      </p:sp>
    </p:spTree>
    <p:extLst>
      <p:ext uri="{BB962C8B-B14F-4D97-AF65-F5344CB8AC3E}">
        <p14:creationId xmlns:p14="http://schemas.microsoft.com/office/powerpoint/2010/main" val="4841141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69" r:id="rId13"/>
    <p:sldLayoutId id="2147483684" r:id="rId14"/>
    <p:sldLayoutId id="214748368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62F43A57-1945-424A-B99B-31EA8104A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A32B2F94-36A3-4D33-87C5-2471D5CE4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E43C6CB-EE9D-432D-88DA-8E1510776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DEC6B-CCF7-4A6A-A39C-658447D30213}" type="datetimeFigureOut">
              <a:rPr lang="fr-FR" smtClean="0"/>
              <a:t>10/10/2024</a:t>
            </a:fld>
            <a:endParaRPr lang="fr-FR"/>
          </a:p>
        </p:txBody>
      </p:sp>
      <p:sp>
        <p:nvSpPr>
          <p:cNvPr id="5" name="Espace réservé du pied de page 4">
            <a:extLst>
              <a:ext uri="{FF2B5EF4-FFF2-40B4-BE49-F238E27FC236}">
                <a16:creationId xmlns:a16="http://schemas.microsoft.com/office/drawing/2014/main" xmlns="" id="{DB91A3AE-1550-4327-8218-B2D7C5404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57375581-646C-485B-94CC-9F8746F5F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D46B4-B557-4D44-AEAA-71E17FCC0063}" type="slidenum">
              <a:rPr lang="fr-FR" smtClean="0"/>
              <a:t>‹N°›</a:t>
            </a:fld>
            <a:endParaRPr lang="fr-FR"/>
          </a:p>
        </p:txBody>
      </p:sp>
    </p:spTree>
    <p:extLst>
      <p:ext uri="{BB962C8B-B14F-4D97-AF65-F5344CB8AC3E}">
        <p14:creationId xmlns:p14="http://schemas.microsoft.com/office/powerpoint/2010/main" val="35219102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hyperlink" Target="https://www.legifrance.gouv.fr/loda/article_lc/LEGIARTI000041473356" TargetMode="Externa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hyperlink" Target="https://www.assemblee-nationale.fr/dyn/15/amendements/3360A/AN/2753" TargetMode="External"/><Relationship Id="rId10" Type="http://schemas.openxmlformats.org/officeDocument/2006/relationships/image" Target="../media/image25.png"/><Relationship Id="rId4" Type="http://schemas.openxmlformats.org/officeDocument/2006/relationships/hyperlink" Target="https://www.legifrance.gouv.fr/loda/id/JORFTEXT000000611989/" TargetMode="External"/><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cnm.fr/aides-financieres/editeurs/developpement-editoria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s://whatthefrance.org/" TargetMode="External"/><Relationship Id="rId3" Type="http://schemas.openxmlformats.org/officeDocument/2006/relationships/hyperlink" Target="https://cnm.fr/focus/ressources-internationales/" TargetMode="External"/><Relationship Id="rId7" Type="http://schemas.openxmlformats.org/officeDocument/2006/relationships/image" Target="../media/image33.png"/><Relationship Id="rId2" Type="http://schemas.openxmlformats.org/officeDocument/2006/relationships/hyperlink" Target="https://cnm.fr/international/developpement-international-music/" TargetMode="External"/><Relationship Id="rId1" Type="http://schemas.openxmlformats.org/officeDocument/2006/relationships/slideLayout" Target="../slideLayouts/slideLayout10.xml"/><Relationship Id="rId6" Type="http://schemas.openxmlformats.org/officeDocument/2006/relationships/hyperlink" Target="https://whatthefrance.org/fr/" TargetMode="External"/><Relationship Id="rId5" Type="http://schemas.openxmlformats.org/officeDocument/2006/relationships/hyperlink" Target="https://cnm.fr/certifications-export/" TargetMode="External"/><Relationship Id="rId4" Type="http://schemas.openxmlformats.org/officeDocument/2006/relationships/hyperlink" Target="https://cnm.fr/international/europe/" TargetMode="External"/><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hyperlink" Target="mailto:compensation@cnm.fr" TargetMode="External"/><Relationship Id="rId13" Type="http://schemas.openxmlformats.org/officeDocument/2006/relationships/hyperlink" Target="mailto:lieux@cnm.fr" TargetMode="External"/><Relationship Id="rId18" Type="http://schemas.openxmlformats.org/officeDocument/2006/relationships/hyperlink" Target="mailto:creaprodiff@cnm.fr" TargetMode="External"/><Relationship Id="rId26" Type="http://schemas.openxmlformats.org/officeDocument/2006/relationships/hyperlink" Target="mailto:cipp@cnm.fr" TargetMode="External"/><Relationship Id="rId3" Type="http://schemas.openxmlformats.org/officeDocument/2006/relationships/slideLayout" Target="../slideLayouts/slideLayout5.xml"/><Relationship Id="rId21" Type="http://schemas.openxmlformats.org/officeDocument/2006/relationships/hyperlink" Target="mailto:bourseauteurscompositeurs@cnm.fr" TargetMode="External"/><Relationship Id="rId7" Type="http://schemas.openxmlformats.org/officeDocument/2006/relationships/hyperlink" Target="mailto:affiliation@cnm.fr" TargetMode="External"/><Relationship Id="rId12" Type="http://schemas.openxmlformats.org/officeDocument/2006/relationships/hyperlink" Target="mailto:diffusionalternative@cnm.fr" TargetMode="External"/><Relationship Id="rId17" Type="http://schemas.openxmlformats.org/officeDocument/2006/relationships/hyperlink" Target="mailto:alessandra.andouard@cnm.fr" TargetMode="External"/><Relationship Id="rId25" Type="http://schemas.openxmlformats.org/officeDocument/2006/relationships/hyperlink" Target="mailto:cisv@cnm.fr" TargetMode="External"/><Relationship Id="rId2" Type="http://schemas.openxmlformats.org/officeDocument/2006/relationships/tags" Target="../tags/tag13.xml"/><Relationship Id="rId16" Type="http://schemas.openxmlformats.org/officeDocument/2006/relationships/hyperlink" Target="mailto:festivals@cnm.fr" TargetMode="External"/><Relationship Id="rId20" Type="http://schemas.openxmlformats.org/officeDocument/2006/relationships/hyperlink" Target="mailto:phono.images@cnm.fr" TargetMode="External"/><Relationship Id="rId1" Type="http://schemas.openxmlformats.org/officeDocument/2006/relationships/tags" Target="../tags/tag12.xml"/><Relationship Id="rId6" Type="http://schemas.openxmlformats.org/officeDocument/2006/relationships/hyperlink" Target="mailto:taxe@cnm.fr" TargetMode="External"/><Relationship Id="rId11" Type="http://schemas.openxmlformats.org/officeDocument/2006/relationships/hyperlink" Target="mailto:innovation@cnm.fr" TargetMode="External"/><Relationship Id="rId24" Type="http://schemas.openxmlformats.org/officeDocument/2006/relationships/hyperlink" Target="mailto:virginie.ritt@cnm.fr" TargetMode="External"/><Relationship Id="rId5" Type="http://schemas.openxmlformats.org/officeDocument/2006/relationships/hyperlink" Target="mailto:droitdetirage@cnm.fr" TargetMode="External"/><Relationship Id="rId15" Type="http://schemas.openxmlformats.org/officeDocument/2006/relationships/hyperlink" Target="mailto:disquaires@cnm.fr" TargetMode="External"/><Relationship Id="rId23" Type="http://schemas.openxmlformats.org/officeDocument/2006/relationships/hyperlink" Target="mailto:camille.hyron@cnm.fr" TargetMode="External"/><Relationship Id="rId10" Type="http://schemas.openxmlformats.org/officeDocument/2006/relationships/hyperlink" Target="mailto:soutienauxentreprises@cnm.fr" TargetMode="External"/><Relationship Id="rId19" Type="http://schemas.openxmlformats.org/officeDocument/2006/relationships/hyperlink" Target="mailto:edition@cnm.fr" TargetMode="External"/><Relationship Id="rId4" Type="http://schemas.openxmlformats.org/officeDocument/2006/relationships/notesSlide" Target="../notesSlides/notesSlide4.xml"/><Relationship Id="rId9" Type="http://schemas.openxmlformats.org/officeDocument/2006/relationships/hyperlink" Target="mailto:structuration@cnm.fr" TargetMode="External"/><Relationship Id="rId14" Type="http://schemas.openxmlformats.org/officeDocument/2006/relationships/hyperlink" Target="mailto:paris@cnm.fr" TargetMode="External"/><Relationship Id="rId22" Type="http://schemas.openxmlformats.org/officeDocument/2006/relationships/hyperlink" Target="mailto:r%C3%A9gions@cnm.f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2.svg"/><Relationship Id="rId5" Type="http://schemas.openxmlformats.org/officeDocument/2006/relationships/image" Target="../media/image38.jpeg"/><Relationship Id="rId10" Type="http://schemas.openxmlformats.org/officeDocument/2006/relationships/image" Target="../media/image42.png"/><Relationship Id="rId4" Type="http://schemas.openxmlformats.org/officeDocument/2006/relationships/image" Target="../media/image37.jpeg"/><Relationship Id="rId9" Type="http://schemas.openxmlformats.org/officeDocument/2006/relationships/hyperlink" Target="https://cnm.fr/formations/"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cnm.fr/liste-des-formation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boutique.cnm.fr/livre/collection-les-metiers-de-la-musique-editions-cnm.html"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www.cnmwork.fr/" TargetMode="External"/><Relationship Id="rId13" Type="http://schemas.openxmlformats.org/officeDocument/2006/relationships/image" Target="../media/image50.png"/><Relationship Id="rId3" Type="http://schemas.openxmlformats.org/officeDocument/2006/relationships/hyperlink" Target="https://www.cnmwork.fr/annuaire" TargetMode="External"/><Relationship Id="rId7" Type="http://schemas.openxmlformats.org/officeDocument/2006/relationships/image" Target="../media/image47.png"/><Relationship Id="rId12" Type="http://schemas.openxmlformats.org/officeDocument/2006/relationships/image" Target="../media/image50.sv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hyperlink" Target="https://www.cnmwork.fr/annonces-emploi-musique" TargetMode="External"/><Relationship Id="rId15" Type="http://schemas.openxmlformats.org/officeDocument/2006/relationships/hyperlink" Target="https://sso.cnm.fr/login?service=https://monespace.cnm.fr/&amp;gateway=false" TargetMode="External"/><Relationship Id="rId10" Type="http://schemas.openxmlformats.org/officeDocument/2006/relationships/image" Target="../media/image48.svg"/><Relationship Id="rId4" Type="http://schemas.openxmlformats.org/officeDocument/2006/relationships/image" Target="../media/image45.png"/><Relationship Id="rId9" Type="http://schemas.openxmlformats.org/officeDocument/2006/relationships/image" Target="../media/image48.png"/><Relationship Id="rId14" Type="http://schemas.openxmlformats.org/officeDocument/2006/relationships/image" Target="../media/image52.sv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59.svg"/></Relationships>
</file>

<file path=ppt/slides/_rels/slide4.xml.rels><?xml version="1.0" encoding="UTF-8" standalone="yes"?>
<Relationships xmlns="http://schemas.openxmlformats.org/package/2006/relationships"><Relationship Id="rId8" Type="http://schemas.openxmlformats.org/officeDocument/2006/relationships/hyperlink" Target="https://cnm.fr/qui-sommes-nous/les-instances/" TargetMode="External"/><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sv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hyperlink" Target="https://cnm.fr/lequipe-du-cnm/" TargetMode="Externa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3D44171-99DB-46BC-B94D-FD2B8871CBE4}"/>
              </a:ext>
            </a:extLst>
          </p:cNvPr>
          <p:cNvSpPr>
            <a:spLocks noGrp="1"/>
          </p:cNvSpPr>
          <p:nvPr>
            <p:ph type="ctrTitle"/>
          </p:nvPr>
        </p:nvSpPr>
        <p:spPr/>
        <p:txBody>
          <a:bodyPr>
            <a:normAutofit fontScale="90000"/>
          </a:bodyPr>
          <a:lstStyle/>
          <a:p>
            <a:r>
              <a:rPr lang="fr-FR" dirty="0">
                <a:latin typeface="CNM"/>
              </a:rPr>
              <a:t>Rencontre avec les acteurs corses de la filière musicale</a:t>
            </a:r>
          </a:p>
        </p:txBody>
      </p:sp>
      <p:sp>
        <p:nvSpPr>
          <p:cNvPr id="4" name="Sous-titre 3">
            <a:extLst>
              <a:ext uri="{FF2B5EF4-FFF2-40B4-BE49-F238E27FC236}">
                <a16:creationId xmlns:a16="http://schemas.microsoft.com/office/drawing/2014/main" xmlns="" id="{00205EF1-8DBD-42E3-8267-AC6142D76742}"/>
              </a:ext>
            </a:extLst>
          </p:cNvPr>
          <p:cNvSpPr>
            <a:spLocks noGrp="1"/>
          </p:cNvSpPr>
          <p:nvPr>
            <p:ph type="subTitle" idx="1"/>
          </p:nvPr>
        </p:nvSpPr>
        <p:spPr/>
        <p:txBody>
          <a:bodyPr>
            <a:normAutofit fontScale="92500" lnSpcReduction="10000"/>
          </a:bodyPr>
          <a:lstStyle/>
          <a:p>
            <a:r>
              <a:rPr lang="fr-FR" dirty="0"/>
              <a:t>@ Corte le 28 juin 2024</a:t>
            </a:r>
          </a:p>
        </p:txBody>
      </p:sp>
    </p:spTree>
    <p:extLst>
      <p:ext uri="{BB962C8B-B14F-4D97-AF65-F5344CB8AC3E}">
        <p14:creationId xmlns:p14="http://schemas.microsoft.com/office/powerpoint/2010/main" val="428405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966CB03D-104A-40CA-9538-EE2715094243}"/>
              </a:ext>
            </a:extLst>
          </p:cNvPr>
          <p:cNvSpPr>
            <a:spLocks noGrp="1"/>
          </p:cNvSpPr>
          <p:nvPr>
            <p:ph type="body" sz="half" idx="13"/>
          </p:nvPr>
        </p:nvSpPr>
        <p:spPr>
          <a:xfrm>
            <a:off x="645447" y="1092926"/>
            <a:ext cx="11001704" cy="362230"/>
          </a:xfrm>
        </p:spPr>
        <p:txBody>
          <a:bodyPr/>
          <a:lstStyle/>
          <a:p>
            <a:r>
              <a:rPr lang="fr-FR" dirty="0"/>
              <a:t>Le cercle vertueux de la taxe sur les spectacles de musiques actuelles et de variétés</a:t>
            </a:r>
          </a:p>
        </p:txBody>
      </p:sp>
      <p:sp>
        <p:nvSpPr>
          <p:cNvPr id="3" name="Espace réservé du texte 2">
            <a:extLst>
              <a:ext uri="{FF2B5EF4-FFF2-40B4-BE49-F238E27FC236}">
                <a16:creationId xmlns:a16="http://schemas.microsoft.com/office/drawing/2014/main" xmlns="" id="{185FF884-4007-4C7C-B9B8-949428216327}"/>
              </a:ext>
            </a:extLst>
          </p:cNvPr>
          <p:cNvSpPr>
            <a:spLocks noGrp="1"/>
          </p:cNvSpPr>
          <p:nvPr>
            <p:ph type="body" sz="half" idx="17"/>
          </p:nvPr>
        </p:nvSpPr>
        <p:spPr>
          <a:xfrm>
            <a:off x="654718" y="1448858"/>
            <a:ext cx="10565732" cy="458681"/>
          </a:xfrm>
        </p:spPr>
        <p:txBody>
          <a:bodyPr/>
          <a:lstStyle/>
          <a:p>
            <a:r>
              <a:rPr lang="fr-FR" dirty="0"/>
              <a:t>Un principe de solidarité qui favorise la connaissance des conditions d’activité des acteurs du spectacle de musiques actuelles et de variétés…</a:t>
            </a:r>
          </a:p>
        </p:txBody>
      </p:sp>
      <p:sp>
        <p:nvSpPr>
          <p:cNvPr id="4" name="Espace réservé du texte 3">
            <a:extLst>
              <a:ext uri="{FF2B5EF4-FFF2-40B4-BE49-F238E27FC236}">
                <a16:creationId xmlns:a16="http://schemas.microsoft.com/office/drawing/2014/main" xmlns="" id="{93104CA6-C286-4C47-B9F0-DFF0EDD08498}"/>
              </a:ext>
            </a:extLst>
          </p:cNvPr>
          <p:cNvSpPr>
            <a:spLocks noGrp="1"/>
          </p:cNvSpPr>
          <p:nvPr>
            <p:ph type="body" sz="half" idx="2"/>
          </p:nvPr>
        </p:nvSpPr>
        <p:spPr/>
        <p:txBody>
          <a:bodyPr>
            <a:normAutofit/>
          </a:bodyPr>
          <a:lstStyle/>
          <a:p>
            <a:endParaRPr lang="fr-FR" b="1" dirty="0"/>
          </a:p>
          <a:p>
            <a:endParaRPr lang="fr-FR" dirty="0"/>
          </a:p>
        </p:txBody>
      </p:sp>
      <p:sp>
        <p:nvSpPr>
          <p:cNvPr id="10" name="ZoneTexte 9">
            <a:extLst>
              <a:ext uri="{FF2B5EF4-FFF2-40B4-BE49-F238E27FC236}">
                <a16:creationId xmlns:a16="http://schemas.microsoft.com/office/drawing/2014/main" xmlns="" id="{961B90BA-667C-4084-9D60-0388073D9DA3}"/>
              </a:ext>
            </a:extLst>
          </p:cNvPr>
          <p:cNvSpPr txBox="1"/>
          <p:nvPr/>
        </p:nvSpPr>
        <p:spPr>
          <a:xfrm>
            <a:off x="2735423" y="2341464"/>
            <a:ext cx="1954051" cy="523220"/>
          </a:xfrm>
          <a:prstGeom prst="rect">
            <a:avLst/>
          </a:prstGeom>
          <a:noFill/>
          <a:ln w="25400">
            <a:solidFill>
              <a:srgbClr val="442A87"/>
            </a:solidFill>
          </a:ln>
        </p:spPr>
        <p:txBody>
          <a:bodyPr wrap="square" rtlCol="0">
            <a:spAutoFit/>
          </a:bodyPr>
          <a:lstStyle/>
          <a:p>
            <a:pPr algn="ctr"/>
            <a:r>
              <a:rPr lang="fr-FR" sz="1400" dirty="0">
                <a:latin typeface="Century Gothic" panose="020B0502020202020204" pitchFamily="34" charset="0"/>
              </a:rPr>
              <a:t>Perception </a:t>
            </a:r>
          </a:p>
          <a:p>
            <a:pPr algn="ctr"/>
            <a:r>
              <a:rPr lang="fr-FR" sz="1400" dirty="0">
                <a:latin typeface="Century Gothic" panose="020B0502020202020204" pitchFamily="34" charset="0"/>
              </a:rPr>
              <a:t>de la taxe </a:t>
            </a:r>
          </a:p>
        </p:txBody>
      </p:sp>
      <p:cxnSp>
        <p:nvCxnSpPr>
          <p:cNvPr id="12" name="Connecteur droit avec flèche 11">
            <a:extLst>
              <a:ext uri="{FF2B5EF4-FFF2-40B4-BE49-F238E27FC236}">
                <a16:creationId xmlns:a16="http://schemas.microsoft.com/office/drawing/2014/main" xmlns="" id="{059C6D4B-6A7A-46C4-ADDD-0B2A0FD96011}"/>
              </a:ext>
            </a:extLst>
          </p:cNvPr>
          <p:cNvCxnSpPr>
            <a:cxnSpLocks/>
            <a:stCxn id="10" idx="2"/>
            <a:endCxn id="69" idx="0"/>
          </p:cNvCxnSpPr>
          <p:nvPr/>
        </p:nvCxnSpPr>
        <p:spPr>
          <a:xfrm>
            <a:off x="3712449" y="2864684"/>
            <a:ext cx="767532" cy="1870762"/>
          </a:xfrm>
          <a:prstGeom prst="straightConnector1">
            <a:avLst/>
          </a:prstGeom>
          <a:ln w="25400">
            <a:solidFill>
              <a:srgbClr val="442A87"/>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xmlns="" id="{F54A2FC1-DCEB-4BE1-B6F6-57D007C757A2}"/>
              </a:ext>
            </a:extLst>
          </p:cNvPr>
          <p:cNvSpPr txBox="1"/>
          <p:nvPr/>
        </p:nvSpPr>
        <p:spPr>
          <a:xfrm>
            <a:off x="3730230" y="3011892"/>
            <a:ext cx="1058741" cy="430887"/>
          </a:xfrm>
          <a:prstGeom prst="rect">
            <a:avLst/>
          </a:prstGeom>
          <a:solidFill>
            <a:schemeClr val="bg1"/>
          </a:solidFill>
        </p:spPr>
        <p:txBody>
          <a:bodyPr wrap="square" rtlCol="0">
            <a:spAutoFit/>
          </a:bodyPr>
          <a:lstStyle/>
          <a:p>
            <a:pPr algn="ctr"/>
            <a:r>
              <a:rPr lang="fr-FR" sz="1100" b="1" dirty="0">
                <a:solidFill>
                  <a:schemeClr val="tx2"/>
                </a:solidFill>
                <a:latin typeface="Century Gothic" panose="020B0502020202020204" pitchFamily="34" charset="0"/>
              </a:rPr>
              <a:t>Compte entrepreneur</a:t>
            </a:r>
          </a:p>
        </p:txBody>
      </p:sp>
      <p:sp>
        <p:nvSpPr>
          <p:cNvPr id="16" name="ZoneTexte 15">
            <a:extLst>
              <a:ext uri="{FF2B5EF4-FFF2-40B4-BE49-F238E27FC236}">
                <a16:creationId xmlns:a16="http://schemas.microsoft.com/office/drawing/2014/main" xmlns="" id="{411CDBBD-A566-4E1D-B81E-D0F29AD4B644}"/>
              </a:ext>
            </a:extLst>
          </p:cNvPr>
          <p:cNvSpPr txBox="1"/>
          <p:nvPr/>
        </p:nvSpPr>
        <p:spPr>
          <a:xfrm>
            <a:off x="2102505" y="4741947"/>
            <a:ext cx="1614838" cy="261610"/>
          </a:xfrm>
          <a:prstGeom prst="rect">
            <a:avLst/>
          </a:prstGeom>
          <a:noFill/>
        </p:spPr>
        <p:txBody>
          <a:bodyPr wrap="square" rtlCol="0">
            <a:spAutoFit/>
          </a:bodyPr>
          <a:lstStyle/>
          <a:p>
            <a:pPr algn="ctr"/>
            <a:r>
              <a:rPr lang="fr-FR" sz="1100" dirty="0">
                <a:latin typeface="Century Gothic" panose="020B0502020202020204" pitchFamily="34" charset="0"/>
              </a:rPr>
              <a:t>Programmes d’aides</a:t>
            </a:r>
          </a:p>
        </p:txBody>
      </p:sp>
      <p:cxnSp>
        <p:nvCxnSpPr>
          <p:cNvPr id="17" name="Connecteur droit avec flèche 16">
            <a:extLst>
              <a:ext uri="{FF2B5EF4-FFF2-40B4-BE49-F238E27FC236}">
                <a16:creationId xmlns:a16="http://schemas.microsoft.com/office/drawing/2014/main" xmlns="" id="{0E3DE671-16CF-46FC-8BA1-1B7FA777DBC7}"/>
              </a:ext>
            </a:extLst>
          </p:cNvPr>
          <p:cNvCxnSpPr>
            <a:cxnSpLocks/>
            <a:stCxn id="10" idx="2"/>
            <a:endCxn id="16" idx="0"/>
          </p:cNvCxnSpPr>
          <p:nvPr/>
        </p:nvCxnSpPr>
        <p:spPr>
          <a:xfrm flipH="1">
            <a:off x="2909924" y="2864684"/>
            <a:ext cx="802525" cy="1877263"/>
          </a:xfrm>
          <a:prstGeom prst="straightConnector1">
            <a:avLst/>
          </a:prstGeom>
          <a:ln w="25400">
            <a:solidFill>
              <a:srgbClr val="442A87"/>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xmlns="" id="{C2854AF3-4E06-4686-A9BA-F5B0022BF729}"/>
              </a:ext>
            </a:extLst>
          </p:cNvPr>
          <p:cNvCxnSpPr>
            <a:cxnSpLocks/>
          </p:cNvCxnSpPr>
          <p:nvPr/>
        </p:nvCxnSpPr>
        <p:spPr>
          <a:xfrm>
            <a:off x="2916840" y="5040000"/>
            <a:ext cx="0" cy="72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xmlns="" id="{3FDD3C5F-C226-4D94-B370-A854BDF5EF3A}"/>
              </a:ext>
            </a:extLst>
          </p:cNvPr>
          <p:cNvCxnSpPr>
            <a:cxnSpLocks/>
          </p:cNvCxnSpPr>
          <p:nvPr/>
        </p:nvCxnSpPr>
        <p:spPr>
          <a:xfrm flipH="1">
            <a:off x="4483875" y="5040000"/>
            <a:ext cx="1" cy="72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xmlns="" id="{F7509454-E3FE-45E0-B4ED-98BE71BFFC3D}"/>
              </a:ext>
            </a:extLst>
          </p:cNvPr>
          <p:cNvSpPr txBox="1"/>
          <p:nvPr/>
        </p:nvSpPr>
        <p:spPr>
          <a:xfrm>
            <a:off x="2174875" y="5836229"/>
            <a:ext cx="2514599" cy="523220"/>
          </a:xfrm>
          <a:prstGeom prst="rect">
            <a:avLst/>
          </a:prstGeom>
          <a:noFill/>
          <a:ln w="25400">
            <a:solidFill>
              <a:schemeClr val="tx2"/>
            </a:solidFill>
          </a:ln>
        </p:spPr>
        <p:txBody>
          <a:bodyPr wrap="square" rtlCol="0">
            <a:spAutoFit/>
          </a:bodyPr>
          <a:lstStyle/>
          <a:p>
            <a:pPr algn="ctr"/>
            <a:r>
              <a:rPr lang="fr-FR" sz="1400" dirty="0">
                <a:latin typeface="Century Gothic" panose="020B0502020202020204" pitchFamily="34" charset="0"/>
              </a:rPr>
              <a:t>Création – Production - Diffusion </a:t>
            </a:r>
            <a:r>
              <a:rPr lang="fr-FR" sz="1100" dirty="0">
                <a:latin typeface="Century Gothic" panose="020B0502020202020204" pitchFamily="34" charset="0"/>
              </a:rPr>
              <a:t>de spectacles vivants</a:t>
            </a:r>
          </a:p>
        </p:txBody>
      </p:sp>
      <p:sp>
        <p:nvSpPr>
          <p:cNvPr id="32" name="Parenthèse fermante 31">
            <a:extLst>
              <a:ext uri="{FF2B5EF4-FFF2-40B4-BE49-F238E27FC236}">
                <a16:creationId xmlns:a16="http://schemas.microsoft.com/office/drawing/2014/main" xmlns="" id="{8D5127FA-2395-428E-93CF-D199A6F2BDD1}"/>
              </a:ext>
            </a:extLst>
          </p:cNvPr>
          <p:cNvSpPr/>
          <p:nvPr/>
        </p:nvSpPr>
        <p:spPr>
          <a:xfrm>
            <a:off x="4720761" y="2595086"/>
            <a:ext cx="331158" cy="3557100"/>
          </a:xfrm>
          <a:prstGeom prst="rightBracket">
            <a:avLst/>
          </a:prstGeom>
          <a:ln w="25400">
            <a:solidFill>
              <a:srgbClr val="442A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9BB77FF-4B03-42AD-83B5-F9E55FEF9F09}"/>
              </a:ext>
            </a:extLst>
          </p:cNvPr>
          <p:cNvSpPr txBox="1"/>
          <p:nvPr/>
        </p:nvSpPr>
        <p:spPr>
          <a:xfrm rot="16200000">
            <a:off x="5385173" y="3520908"/>
            <a:ext cx="1046440" cy="1429955"/>
          </a:xfrm>
          <a:prstGeom prst="rect">
            <a:avLst/>
          </a:prstGeom>
          <a:noFill/>
        </p:spPr>
        <p:txBody>
          <a:bodyPr vert="vert" wrap="square" rtlCol="0">
            <a:spAutoFit/>
          </a:bodyPr>
          <a:lstStyle/>
          <a:p>
            <a:r>
              <a:rPr lang="fr-FR" sz="1400" dirty="0">
                <a:latin typeface="Century Gothic" panose="020B0502020202020204" pitchFamily="34" charset="0"/>
              </a:rPr>
              <a:t>Déclaration des représentations au CNM</a:t>
            </a:r>
          </a:p>
        </p:txBody>
      </p:sp>
      <p:sp>
        <p:nvSpPr>
          <p:cNvPr id="55" name="Flèche : droite 54">
            <a:extLst>
              <a:ext uri="{FF2B5EF4-FFF2-40B4-BE49-F238E27FC236}">
                <a16:creationId xmlns:a16="http://schemas.microsoft.com/office/drawing/2014/main" xmlns="" id="{44136048-E7FE-4AA2-A579-FE65A0F67ED3}"/>
              </a:ext>
            </a:extLst>
          </p:cNvPr>
          <p:cNvSpPr/>
          <p:nvPr/>
        </p:nvSpPr>
        <p:spPr>
          <a:xfrm rot="16200000">
            <a:off x="4872519" y="4145887"/>
            <a:ext cx="360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xmlns="" id="{66190EE7-94F9-4D04-B631-9855994D40B8}"/>
              </a:ext>
            </a:extLst>
          </p:cNvPr>
          <p:cNvSpPr txBox="1"/>
          <p:nvPr/>
        </p:nvSpPr>
        <p:spPr>
          <a:xfrm>
            <a:off x="2742796" y="3558226"/>
            <a:ext cx="1946678" cy="477054"/>
          </a:xfrm>
          <a:prstGeom prst="rect">
            <a:avLst/>
          </a:prstGeom>
          <a:solidFill>
            <a:schemeClr val="bg1"/>
          </a:solidFill>
          <a:ln w="25400">
            <a:solidFill>
              <a:schemeClr val="tx2"/>
            </a:solidFill>
          </a:ln>
        </p:spPr>
        <p:txBody>
          <a:bodyPr wrap="square" rtlCol="0">
            <a:spAutoFit/>
          </a:bodyPr>
          <a:lstStyle/>
          <a:p>
            <a:pPr algn="ctr"/>
            <a:r>
              <a:rPr lang="fr-FR" sz="1400" dirty="0">
                <a:latin typeface="Century Gothic" panose="020B0502020202020204" pitchFamily="34" charset="0"/>
              </a:rPr>
              <a:t>Redistribution</a:t>
            </a:r>
            <a:r>
              <a:rPr lang="fr-FR" sz="1100" dirty="0">
                <a:latin typeface="Century Gothic" panose="020B0502020202020204" pitchFamily="34" charset="0"/>
              </a:rPr>
              <a:t> </a:t>
            </a:r>
          </a:p>
          <a:p>
            <a:pPr algn="ctr"/>
            <a:r>
              <a:rPr lang="fr-FR" sz="1100" dirty="0">
                <a:latin typeface="Century Gothic" panose="020B0502020202020204" pitchFamily="34" charset="0"/>
              </a:rPr>
              <a:t>via l’affiliation</a:t>
            </a:r>
          </a:p>
        </p:txBody>
      </p:sp>
      <p:sp>
        <p:nvSpPr>
          <p:cNvPr id="69" name="ZoneTexte 68">
            <a:extLst>
              <a:ext uri="{FF2B5EF4-FFF2-40B4-BE49-F238E27FC236}">
                <a16:creationId xmlns:a16="http://schemas.microsoft.com/office/drawing/2014/main" xmlns="" id="{36248E87-C37B-44C9-88CE-94CDD6E29717}"/>
              </a:ext>
            </a:extLst>
          </p:cNvPr>
          <p:cNvSpPr txBox="1"/>
          <p:nvPr/>
        </p:nvSpPr>
        <p:spPr>
          <a:xfrm>
            <a:off x="3898865" y="4735446"/>
            <a:ext cx="1162231" cy="272025"/>
          </a:xfrm>
          <a:prstGeom prst="rect">
            <a:avLst/>
          </a:prstGeom>
          <a:noFill/>
        </p:spPr>
        <p:txBody>
          <a:bodyPr wrap="square" rtlCol="0">
            <a:spAutoFit/>
          </a:bodyPr>
          <a:lstStyle/>
          <a:p>
            <a:pPr algn="r"/>
            <a:r>
              <a:rPr lang="fr-FR" sz="1100" dirty="0">
                <a:latin typeface="Century Gothic" panose="020B0502020202020204" pitchFamily="34" charset="0"/>
              </a:rPr>
              <a:t>Droit de tirage</a:t>
            </a:r>
          </a:p>
        </p:txBody>
      </p:sp>
      <p:sp>
        <p:nvSpPr>
          <p:cNvPr id="82" name="ZoneTexte 81">
            <a:extLst>
              <a:ext uri="{FF2B5EF4-FFF2-40B4-BE49-F238E27FC236}">
                <a16:creationId xmlns:a16="http://schemas.microsoft.com/office/drawing/2014/main" xmlns="" id="{CE41DD41-FFA2-42D8-893A-E8C2B15B3676}"/>
              </a:ext>
            </a:extLst>
          </p:cNvPr>
          <p:cNvSpPr txBox="1"/>
          <p:nvPr/>
        </p:nvSpPr>
        <p:spPr>
          <a:xfrm>
            <a:off x="4049482" y="4154186"/>
            <a:ext cx="671279" cy="369332"/>
          </a:xfrm>
          <a:prstGeom prst="rect">
            <a:avLst/>
          </a:prstGeom>
          <a:solidFill>
            <a:schemeClr val="bg1"/>
          </a:solidFill>
        </p:spPr>
        <p:txBody>
          <a:bodyPr wrap="square" rtlCol="0">
            <a:spAutoFit/>
          </a:bodyPr>
          <a:lstStyle/>
          <a:p>
            <a:r>
              <a:rPr lang="fr-FR" b="1" dirty="0">
                <a:latin typeface="Century Gothic" panose="020B0502020202020204" pitchFamily="34" charset="0"/>
              </a:rPr>
              <a:t>65%</a:t>
            </a:r>
          </a:p>
        </p:txBody>
      </p:sp>
      <p:sp>
        <p:nvSpPr>
          <p:cNvPr id="83" name="ZoneTexte 82">
            <a:extLst>
              <a:ext uri="{FF2B5EF4-FFF2-40B4-BE49-F238E27FC236}">
                <a16:creationId xmlns:a16="http://schemas.microsoft.com/office/drawing/2014/main" xmlns="" id="{777302C8-8037-4A9D-97B5-990B91BE85B4}"/>
              </a:ext>
            </a:extLst>
          </p:cNvPr>
          <p:cNvSpPr txBox="1"/>
          <p:nvPr/>
        </p:nvSpPr>
        <p:spPr>
          <a:xfrm>
            <a:off x="2791108" y="4134185"/>
            <a:ext cx="711848" cy="369332"/>
          </a:xfrm>
          <a:prstGeom prst="rect">
            <a:avLst/>
          </a:prstGeom>
          <a:solidFill>
            <a:schemeClr val="bg1"/>
          </a:solidFill>
        </p:spPr>
        <p:txBody>
          <a:bodyPr wrap="square" rtlCol="0">
            <a:spAutoFit/>
          </a:bodyPr>
          <a:lstStyle/>
          <a:p>
            <a:pPr algn="r"/>
            <a:r>
              <a:rPr lang="fr-FR" b="1" dirty="0">
                <a:latin typeface="Century Gothic" panose="020B0502020202020204" pitchFamily="34" charset="0"/>
              </a:rPr>
              <a:t>35%</a:t>
            </a:r>
          </a:p>
        </p:txBody>
      </p:sp>
      <p:sp>
        <p:nvSpPr>
          <p:cNvPr id="91" name="Flèche : droite 90">
            <a:extLst>
              <a:ext uri="{FF2B5EF4-FFF2-40B4-BE49-F238E27FC236}">
                <a16:creationId xmlns:a16="http://schemas.microsoft.com/office/drawing/2014/main" xmlns="" id="{5F4DEB66-0632-4615-B45F-5B2664852D76}"/>
              </a:ext>
            </a:extLst>
          </p:cNvPr>
          <p:cNvSpPr/>
          <p:nvPr/>
        </p:nvSpPr>
        <p:spPr>
          <a:xfrm rot="8764964">
            <a:off x="2400106" y="2582444"/>
            <a:ext cx="324000" cy="144000"/>
          </a:xfrm>
          <a:prstGeom prst="rightArrow">
            <a:avLst/>
          </a:prstGeom>
          <a:solidFill>
            <a:srgbClr val="442A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Flèche : droite 91">
            <a:extLst>
              <a:ext uri="{FF2B5EF4-FFF2-40B4-BE49-F238E27FC236}">
                <a16:creationId xmlns:a16="http://schemas.microsoft.com/office/drawing/2014/main" xmlns="" id="{2150F188-7270-4D14-8787-08435DA7FF85}"/>
              </a:ext>
            </a:extLst>
          </p:cNvPr>
          <p:cNvSpPr/>
          <p:nvPr/>
        </p:nvSpPr>
        <p:spPr>
          <a:xfrm rot="12936700">
            <a:off x="2407168" y="3680507"/>
            <a:ext cx="324000" cy="144000"/>
          </a:xfrm>
          <a:prstGeom prst="rightArrow">
            <a:avLst/>
          </a:prstGeom>
          <a:solidFill>
            <a:srgbClr val="442A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1EBEDDB8-5896-4E6B-AA76-4E2A2DFC544C}"/>
              </a:ext>
            </a:extLst>
          </p:cNvPr>
          <p:cNvSpPr txBox="1"/>
          <p:nvPr/>
        </p:nvSpPr>
        <p:spPr>
          <a:xfrm>
            <a:off x="6867223" y="2290560"/>
            <a:ext cx="5020085" cy="954107"/>
          </a:xfrm>
          <a:prstGeom prst="rect">
            <a:avLst/>
          </a:prstGeom>
          <a:noFill/>
        </p:spPr>
        <p:txBody>
          <a:bodyPr wrap="square" rtlCol="0">
            <a:spAutoFit/>
          </a:bodyPr>
          <a:lstStyle/>
          <a:p>
            <a:pPr algn="just"/>
            <a:r>
              <a:rPr lang="fr-FR" sz="1400" dirty="0">
                <a:latin typeface="Century Gothic" panose="020B0502020202020204" pitchFamily="34" charset="0"/>
              </a:rPr>
              <a:t>Depuis 2002, la redistribution de la taxe permet de déployer des dispositifs de soutien qui participent de façon essentielle à l’économie du spectacle de musiques actuelles et de variétés.</a:t>
            </a:r>
          </a:p>
        </p:txBody>
      </p:sp>
      <p:sp>
        <p:nvSpPr>
          <p:cNvPr id="84" name="ZoneTexte 83">
            <a:extLst>
              <a:ext uri="{FF2B5EF4-FFF2-40B4-BE49-F238E27FC236}">
                <a16:creationId xmlns:a16="http://schemas.microsoft.com/office/drawing/2014/main" xmlns="" id="{6E98B0CA-7574-4695-A584-C23C4FD4DB92}"/>
              </a:ext>
            </a:extLst>
          </p:cNvPr>
          <p:cNvSpPr txBox="1"/>
          <p:nvPr/>
        </p:nvSpPr>
        <p:spPr>
          <a:xfrm>
            <a:off x="811987" y="2582509"/>
            <a:ext cx="1626152" cy="1369606"/>
          </a:xfrm>
          <a:prstGeom prst="rect">
            <a:avLst/>
          </a:prstGeom>
          <a:noFill/>
          <a:ln>
            <a:noFill/>
          </a:ln>
        </p:spPr>
        <p:txBody>
          <a:bodyPr wrap="square" rtlCol="0">
            <a:spAutoFit/>
          </a:bodyPr>
          <a:lstStyle/>
          <a:p>
            <a:pPr algn="ctr"/>
            <a:r>
              <a:rPr lang="fr-FR" sz="1400" dirty="0">
                <a:latin typeface="Century Gothic" panose="020B0502020202020204" pitchFamily="34" charset="0"/>
              </a:rPr>
              <a:t>Observation la filière de la musique  et des variétés </a:t>
            </a:r>
            <a:r>
              <a:rPr lang="fr-FR" sz="1100" dirty="0">
                <a:latin typeface="Century Gothic" panose="020B0502020202020204" pitchFamily="34" charset="0"/>
              </a:rPr>
              <a:t>(</a:t>
            </a:r>
            <a:r>
              <a:rPr lang="fr-FR" sz="800" dirty="0">
                <a:latin typeface="Century Gothic" panose="020B0502020202020204" pitchFamily="34" charset="0"/>
              </a:rPr>
              <a:t>traitement et analyse des données, évaluation des programmes d’aides</a:t>
            </a:r>
            <a:r>
              <a:rPr lang="fr-FR" sz="1100" dirty="0">
                <a:latin typeface="Century Gothic" panose="020B0502020202020204" pitchFamily="34" charset="0"/>
              </a:rPr>
              <a:t>).</a:t>
            </a:r>
          </a:p>
        </p:txBody>
      </p:sp>
      <p:sp>
        <p:nvSpPr>
          <p:cNvPr id="7" name="Ellipse 6">
            <a:extLst>
              <a:ext uri="{FF2B5EF4-FFF2-40B4-BE49-F238E27FC236}">
                <a16:creationId xmlns:a16="http://schemas.microsoft.com/office/drawing/2014/main" xmlns="" id="{F3EA8838-EBEA-4661-BB3B-8A41342EF86D}"/>
              </a:ext>
            </a:extLst>
          </p:cNvPr>
          <p:cNvSpPr/>
          <p:nvPr/>
        </p:nvSpPr>
        <p:spPr>
          <a:xfrm>
            <a:off x="693339" y="2299747"/>
            <a:ext cx="1853216" cy="1849466"/>
          </a:xfrm>
          <a:prstGeom prst="ellipse">
            <a:avLst/>
          </a:prstGeom>
          <a:no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Flèche : gauche 35">
            <a:extLst>
              <a:ext uri="{FF2B5EF4-FFF2-40B4-BE49-F238E27FC236}">
                <a16:creationId xmlns:a16="http://schemas.microsoft.com/office/drawing/2014/main" xmlns="" id="{55D48CCD-9ED2-4113-B64E-A8FF412236C4}"/>
              </a:ext>
            </a:extLst>
          </p:cNvPr>
          <p:cNvSpPr/>
          <p:nvPr/>
        </p:nvSpPr>
        <p:spPr>
          <a:xfrm>
            <a:off x="4703303" y="2516961"/>
            <a:ext cx="360000" cy="18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 gauche 36">
            <a:extLst>
              <a:ext uri="{FF2B5EF4-FFF2-40B4-BE49-F238E27FC236}">
                <a16:creationId xmlns:a16="http://schemas.microsoft.com/office/drawing/2014/main" xmlns="" id="{A22E1B69-B1E2-4AA2-86C0-3FA1E39E55DC}"/>
              </a:ext>
            </a:extLst>
          </p:cNvPr>
          <p:cNvSpPr/>
          <p:nvPr/>
        </p:nvSpPr>
        <p:spPr>
          <a:xfrm rot="10800000">
            <a:off x="4705581" y="6040435"/>
            <a:ext cx="360000" cy="18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xmlns="" id="{71AC57EA-74FF-4BD7-8DD4-229C0B9615A3}"/>
              </a:ext>
            </a:extLst>
          </p:cNvPr>
          <p:cNvSpPr txBox="1"/>
          <p:nvPr/>
        </p:nvSpPr>
        <p:spPr>
          <a:xfrm>
            <a:off x="2697806" y="3029224"/>
            <a:ext cx="1058741" cy="430887"/>
          </a:xfrm>
          <a:prstGeom prst="rect">
            <a:avLst/>
          </a:prstGeom>
          <a:solidFill>
            <a:schemeClr val="bg1"/>
          </a:solidFill>
        </p:spPr>
        <p:txBody>
          <a:bodyPr wrap="square" rtlCol="0">
            <a:spAutoFit/>
          </a:bodyPr>
          <a:lstStyle/>
          <a:p>
            <a:pPr algn="ctr"/>
            <a:r>
              <a:rPr lang="fr-FR" sz="1100" b="1" dirty="0">
                <a:solidFill>
                  <a:schemeClr val="tx2"/>
                </a:solidFill>
                <a:latin typeface="Century Gothic" panose="020B0502020202020204" pitchFamily="34" charset="0"/>
              </a:rPr>
              <a:t>Aides sélectives</a:t>
            </a:r>
          </a:p>
        </p:txBody>
      </p:sp>
      <p:sp>
        <p:nvSpPr>
          <p:cNvPr id="14" name="ZoneTexte 13">
            <a:extLst>
              <a:ext uri="{FF2B5EF4-FFF2-40B4-BE49-F238E27FC236}">
                <a16:creationId xmlns:a16="http://schemas.microsoft.com/office/drawing/2014/main" xmlns="" id="{EEC69752-65E5-4D85-8DEC-29BF2114C2A3}"/>
              </a:ext>
            </a:extLst>
          </p:cNvPr>
          <p:cNvSpPr txBox="1"/>
          <p:nvPr/>
        </p:nvSpPr>
        <p:spPr>
          <a:xfrm>
            <a:off x="6865016" y="3442779"/>
            <a:ext cx="4928950" cy="3741938"/>
          </a:xfrm>
          <a:prstGeom prst="rect">
            <a:avLst/>
          </a:prstGeom>
          <a:noFill/>
        </p:spPr>
        <p:txBody>
          <a:bodyPr wrap="square" numCol="1" spcCol="360000" rtlCol="0">
            <a:noAutofit/>
          </a:bodyPr>
          <a:lstStyle/>
          <a:p>
            <a:pPr algn="just"/>
            <a:r>
              <a:rPr lang="fr-FR" sz="1400" dirty="0">
                <a:latin typeface="Century Gothic" panose="020B0502020202020204" pitchFamily="34" charset="0"/>
              </a:rPr>
              <a:t>La taxe constitue la ressource essentielle du dispositif de redistribution du CNM, elle permet de soutenir le secteur du spectacle vivant de musiques actuelles et de variétés à travers de nombreux programmes de redistribution.</a:t>
            </a:r>
          </a:p>
          <a:p>
            <a:pPr algn="just"/>
            <a:endParaRPr lang="fr-FR" sz="1400" dirty="0">
              <a:latin typeface="Century Gothic" panose="020B0502020202020204" pitchFamily="34" charset="0"/>
            </a:endParaRPr>
          </a:p>
          <a:p>
            <a:pPr algn="just"/>
            <a:r>
              <a:rPr lang="fr-FR" sz="1400" dirty="0">
                <a:latin typeface="Century Gothic" panose="020B0502020202020204" pitchFamily="34" charset="0"/>
              </a:rPr>
              <a:t>Dès l’acquittement de la taxe sur les spectacles de variétés, une part de celle-ci alimente un « compte entrepreneur » dédié à chaque déclarant. Cette part, de 65 % de la taxe, pourra être reversée totalement ou partiellement(via un droit de tirage).</a:t>
            </a:r>
          </a:p>
          <a:p>
            <a:pPr algn="just"/>
            <a:endParaRPr lang="fr-FR" sz="1400" dirty="0">
              <a:latin typeface="Century Gothic" panose="020B0502020202020204" pitchFamily="34" charset="0"/>
            </a:endParaRPr>
          </a:p>
        </p:txBody>
      </p:sp>
      <p:pic>
        <p:nvPicPr>
          <p:cNvPr id="35" name="Graphique 34" descr="Logement avec un remplissage uni">
            <a:hlinkClick r:id="rId2" action="ppaction://hlinksldjump"/>
            <a:extLst>
              <a:ext uri="{FF2B5EF4-FFF2-40B4-BE49-F238E27FC236}">
                <a16:creationId xmlns:a16="http://schemas.microsoft.com/office/drawing/2014/main" xmlns="" id="{E7DA1B14-93EA-4B16-A33D-5FD78D5E3F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86746" y="6152186"/>
            <a:ext cx="360000" cy="360000"/>
          </a:xfrm>
          <a:prstGeom prst="rect">
            <a:avLst/>
          </a:prstGeom>
        </p:spPr>
      </p:pic>
    </p:spTree>
    <p:extLst>
      <p:ext uri="{BB962C8B-B14F-4D97-AF65-F5344CB8AC3E}">
        <p14:creationId xmlns:p14="http://schemas.microsoft.com/office/powerpoint/2010/main" val="141794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personne, foule, gens, surveillant&#10;&#10;Description générée automatiquement">
            <a:extLst>
              <a:ext uri="{FF2B5EF4-FFF2-40B4-BE49-F238E27FC236}">
                <a16:creationId xmlns:a16="http://schemas.microsoft.com/office/drawing/2014/main" xmlns="" id="{819D9064-6482-4F05-B4BD-A79A91CC14C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770" b="12770"/>
          <a:stretch>
            <a:fillRect/>
          </a:stretch>
        </p:blipFill>
        <p:spPr/>
      </p:pic>
      <p:sp>
        <p:nvSpPr>
          <p:cNvPr id="3" name="Espace réservé du texte 2">
            <a:extLst>
              <a:ext uri="{FF2B5EF4-FFF2-40B4-BE49-F238E27FC236}">
                <a16:creationId xmlns:a16="http://schemas.microsoft.com/office/drawing/2014/main" xmlns="" id="{9824AFDD-6EAC-4B91-93C7-0C11EFA7AF83}"/>
              </a:ext>
            </a:extLst>
          </p:cNvPr>
          <p:cNvSpPr>
            <a:spLocks noGrp="1"/>
          </p:cNvSpPr>
          <p:nvPr>
            <p:ph type="body" sz="half" idx="2"/>
          </p:nvPr>
        </p:nvSpPr>
        <p:spPr>
          <a:xfrm>
            <a:off x="2718601" y="3925539"/>
            <a:ext cx="3325303" cy="2692975"/>
          </a:xfrm>
        </p:spPr>
        <p:txBody>
          <a:bodyPr>
            <a:noAutofit/>
          </a:bodyPr>
          <a:lstStyle/>
          <a:p>
            <a:r>
              <a:rPr lang="fr-FR" dirty="0"/>
              <a:t>Article 76 – Loi 2003-1312 relatif à la taxe sur les spectacles de variétés </a:t>
            </a:r>
            <a:br>
              <a:rPr lang="fr-FR" dirty="0"/>
            </a:br>
            <a:r>
              <a:rPr lang="fr-FR" dirty="0">
                <a:hlinkClick r:id="rId3"/>
              </a:rPr>
              <a:t>Consulter</a:t>
            </a:r>
            <a:endParaRPr lang="fr-FR" dirty="0"/>
          </a:p>
          <a:p>
            <a:r>
              <a:rPr lang="fr-FR" dirty="0"/>
              <a:t>Décret n° 2017-721 du 02 mai 2017 relatif aux catégories de spectacles</a:t>
            </a:r>
            <a:br>
              <a:rPr lang="fr-FR" dirty="0"/>
            </a:br>
            <a:r>
              <a:rPr lang="fr-FR" dirty="0">
                <a:hlinkClick r:id="rId4"/>
              </a:rPr>
              <a:t>Consulter</a:t>
            </a:r>
            <a:endParaRPr lang="fr-FR" dirty="0"/>
          </a:p>
          <a:p>
            <a:pPr algn="just">
              <a:lnSpc>
                <a:spcPct val="100000"/>
              </a:lnSpc>
              <a:spcBef>
                <a:spcPts val="0"/>
              </a:spcBef>
            </a:pPr>
            <a:endParaRPr lang="fr-FR" dirty="0">
              <a:solidFill>
                <a:srgbClr val="442A87"/>
              </a:solidFill>
            </a:endParaRPr>
          </a:p>
          <a:p>
            <a:pPr algn="just">
              <a:lnSpc>
                <a:spcPct val="100000"/>
              </a:lnSpc>
              <a:spcBef>
                <a:spcPts val="0"/>
              </a:spcBef>
            </a:pPr>
            <a:r>
              <a:rPr lang="fr-FR" dirty="0">
                <a:solidFill>
                  <a:srgbClr val="442A87"/>
                </a:solidFill>
              </a:rPr>
              <a:t>Conformément aux dispositions de l’amendement prises dans le cadre du projet de Loi de finance pour 2021, les représentations comprises entre le 17/03/2020 et le 31/12/2021 sont à déclarer au CNM mais sont exonérées de taxe. Les montant estimés de taxe pour cette période s’afficheront donc à 0€.</a:t>
            </a:r>
          </a:p>
          <a:p>
            <a:pPr algn="just">
              <a:lnSpc>
                <a:spcPct val="100000"/>
              </a:lnSpc>
              <a:spcBef>
                <a:spcPts val="0"/>
              </a:spcBef>
            </a:pPr>
            <a:r>
              <a:rPr lang="fr-FR" dirty="0">
                <a:solidFill>
                  <a:srgbClr val="442A87"/>
                </a:solidFill>
                <a:hlinkClick r:id="rId5"/>
              </a:rPr>
              <a:t>Consulter</a:t>
            </a:r>
            <a:endParaRPr lang="fr-FR" dirty="0">
              <a:solidFill>
                <a:srgbClr val="442A87"/>
              </a:solidFill>
            </a:endParaRPr>
          </a:p>
          <a:p>
            <a:endParaRPr lang="fr-FR" dirty="0"/>
          </a:p>
          <a:p>
            <a:endParaRPr lang="fr-FR" dirty="0"/>
          </a:p>
        </p:txBody>
      </p:sp>
      <p:sp>
        <p:nvSpPr>
          <p:cNvPr id="4" name="Espace réservé du texte 3">
            <a:extLst>
              <a:ext uri="{FF2B5EF4-FFF2-40B4-BE49-F238E27FC236}">
                <a16:creationId xmlns:a16="http://schemas.microsoft.com/office/drawing/2014/main" xmlns="" id="{00E67868-7BBD-4A6A-933D-753551195510}"/>
              </a:ext>
            </a:extLst>
          </p:cNvPr>
          <p:cNvSpPr>
            <a:spLocks noGrp="1"/>
          </p:cNvSpPr>
          <p:nvPr>
            <p:ph type="body" sz="half" idx="13"/>
          </p:nvPr>
        </p:nvSpPr>
        <p:spPr>
          <a:xfrm>
            <a:off x="6180495" y="3925538"/>
            <a:ext cx="5387200" cy="2692975"/>
          </a:xfrm>
        </p:spPr>
        <p:txBody>
          <a:bodyPr>
            <a:normAutofit/>
          </a:bodyPr>
          <a:lstStyle/>
          <a:p>
            <a:pPr algn="just">
              <a:lnSpc>
                <a:spcPct val="120000"/>
              </a:lnSpc>
            </a:pPr>
            <a:r>
              <a:rPr lang="en-US" sz="1400" dirty="0"/>
              <a:t>Instaurée le 1</a:t>
            </a:r>
            <a:r>
              <a:rPr lang="en-US" sz="1400" baseline="30000" dirty="0"/>
              <a:t>er</a:t>
            </a:r>
            <a:r>
              <a:rPr lang="en-US" sz="1400" dirty="0"/>
              <a:t> </a:t>
            </a:r>
            <a:r>
              <a:rPr lang="en-US" sz="1400" dirty="0" err="1"/>
              <a:t>janvier</a:t>
            </a:r>
            <a:r>
              <a:rPr lang="en-US" sz="1400" dirty="0"/>
              <a:t> 2002, la </a:t>
            </a:r>
            <a:r>
              <a:rPr lang="en-US" sz="1400" dirty="0" err="1"/>
              <a:t>taxe</a:t>
            </a:r>
            <a:r>
              <a:rPr lang="en-US" sz="1400" dirty="0"/>
              <a:t> sur les spectacles de musiques </a:t>
            </a:r>
            <a:r>
              <a:rPr lang="en-US" sz="1400" dirty="0" err="1"/>
              <a:t>actuelles</a:t>
            </a:r>
            <a:r>
              <a:rPr lang="en-US" sz="1400" dirty="0"/>
              <a:t> et </a:t>
            </a:r>
            <a:r>
              <a:rPr lang="en-US" sz="1400" dirty="0" err="1"/>
              <a:t>variétés</a:t>
            </a:r>
            <a:r>
              <a:rPr lang="en-US" sz="1400" dirty="0"/>
              <a:t> </a:t>
            </a:r>
            <a:r>
              <a:rPr lang="en-US" sz="1400" dirty="0" err="1"/>
              <a:t>est</a:t>
            </a:r>
            <a:r>
              <a:rPr lang="en-US" sz="1400" dirty="0"/>
              <a:t> </a:t>
            </a:r>
            <a:r>
              <a:rPr lang="en-US" sz="1400" dirty="0" err="1"/>
              <a:t>votée</a:t>
            </a:r>
            <a:r>
              <a:rPr lang="en-US" sz="1400" dirty="0"/>
              <a:t> </a:t>
            </a:r>
            <a:r>
              <a:rPr lang="en-US" sz="1400" dirty="0" err="1"/>
              <a:t>chaque</a:t>
            </a:r>
            <a:r>
              <a:rPr lang="en-US" sz="1400" dirty="0"/>
              <a:t> </a:t>
            </a:r>
            <a:r>
              <a:rPr lang="en-US" sz="1400" dirty="0" err="1"/>
              <a:t>année</a:t>
            </a:r>
            <a:r>
              <a:rPr lang="en-US" sz="1400" dirty="0"/>
              <a:t> par le </a:t>
            </a:r>
            <a:r>
              <a:rPr lang="en-US" sz="1400" dirty="0" err="1"/>
              <a:t>Parlement</a:t>
            </a:r>
            <a:r>
              <a:rPr lang="en-US" sz="1400" dirty="0"/>
              <a:t> dans le cadre de la </a:t>
            </a:r>
            <a:r>
              <a:rPr lang="en-US" sz="1400" dirty="0" err="1"/>
              <a:t>loi</a:t>
            </a:r>
            <a:r>
              <a:rPr lang="en-US" sz="1400" dirty="0"/>
              <a:t> de finances. </a:t>
            </a:r>
            <a:r>
              <a:rPr lang="en-US" sz="1400" dirty="0" err="1"/>
              <a:t>Cette</a:t>
            </a:r>
            <a:r>
              <a:rPr lang="en-US" sz="1400" dirty="0"/>
              <a:t> </a:t>
            </a:r>
            <a:r>
              <a:rPr lang="en-US" sz="1400" dirty="0" err="1"/>
              <a:t>taxe</a:t>
            </a:r>
            <a:r>
              <a:rPr lang="en-US" sz="1400" dirty="0"/>
              <a:t> </a:t>
            </a:r>
            <a:r>
              <a:rPr lang="en-US" sz="1400" dirty="0" err="1"/>
              <a:t>est</a:t>
            </a:r>
            <a:r>
              <a:rPr lang="en-US" sz="1400" dirty="0"/>
              <a:t> un </a:t>
            </a:r>
            <a:r>
              <a:rPr lang="en-US" sz="1400" dirty="0" err="1"/>
              <a:t>impôt</a:t>
            </a:r>
            <a:r>
              <a:rPr lang="en-US" sz="1400" dirty="0"/>
              <a:t> </a:t>
            </a:r>
            <a:r>
              <a:rPr lang="en-US" sz="1400" dirty="0" err="1"/>
              <a:t>obligatoire</a:t>
            </a:r>
            <a:r>
              <a:rPr lang="en-US" sz="1400" dirty="0"/>
              <a:t> et non </a:t>
            </a:r>
            <a:r>
              <a:rPr lang="en-US" sz="1400" dirty="0" err="1"/>
              <a:t>une</a:t>
            </a:r>
            <a:r>
              <a:rPr lang="en-US" sz="1400" dirty="0"/>
              <a:t> simple </a:t>
            </a:r>
            <a:r>
              <a:rPr lang="en-US" sz="1400" dirty="0" err="1"/>
              <a:t>cotisation</a:t>
            </a:r>
            <a:r>
              <a:rPr lang="en-US" sz="1400" dirty="0"/>
              <a:t>, </a:t>
            </a:r>
            <a:r>
              <a:rPr lang="en-US" sz="1400" dirty="0" err="1"/>
              <a:t>elle</a:t>
            </a:r>
            <a:r>
              <a:rPr lang="en-US" sz="1400" dirty="0"/>
              <a:t> </a:t>
            </a:r>
            <a:r>
              <a:rPr lang="en-US" sz="1400" dirty="0" err="1"/>
              <a:t>est</a:t>
            </a:r>
            <a:r>
              <a:rPr lang="en-US" sz="1400" dirty="0"/>
              <a:t> </a:t>
            </a:r>
            <a:r>
              <a:rPr lang="en-US" sz="1400" dirty="0" err="1"/>
              <a:t>déclarative</a:t>
            </a:r>
            <a:r>
              <a:rPr lang="en-US" sz="1400" dirty="0"/>
              <a:t> : </a:t>
            </a:r>
            <a:r>
              <a:rPr lang="en-US" sz="1400" dirty="0" err="1"/>
              <a:t>c’est</a:t>
            </a:r>
            <a:r>
              <a:rPr lang="en-US" sz="1400" dirty="0"/>
              <a:t> au </a:t>
            </a:r>
            <a:r>
              <a:rPr lang="en-US" sz="1400" dirty="0" err="1"/>
              <a:t>redevable</a:t>
            </a:r>
            <a:r>
              <a:rPr lang="en-US" sz="1400" dirty="0"/>
              <a:t> de </a:t>
            </a:r>
            <a:r>
              <a:rPr lang="en-US" sz="1400" dirty="0" err="1"/>
              <a:t>procéder</a:t>
            </a:r>
            <a:r>
              <a:rPr lang="en-US" sz="1400" dirty="0"/>
              <a:t> à la </a:t>
            </a:r>
            <a:r>
              <a:rPr lang="en-US" sz="1400" dirty="0" err="1"/>
              <a:t>déclaration</a:t>
            </a:r>
            <a:r>
              <a:rPr lang="en-US" sz="1400" dirty="0"/>
              <a:t> de </a:t>
            </a:r>
            <a:r>
              <a:rPr lang="en-US" sz="1400" dirty="0" err="1"/>
              <a:t>ses</a:t>
            </a:r>
            <a:r>
              <a:rPr lang="en-US" sz="1400" dirty="0"/>
              <a:t> </a:t>
            </a:r>
            <a:r>
              <a:rPr lang="en-US" sz="1400" dirty="0" err="1"/>
              <a:t>recettes</a:t>
            </a:r>
            <a:r>
              <a:rPr lang="en-US" sz="1400" dirty="0"/>
              <a:t> (</a:t>
            </a:r>
            <a:r>
              <a:rPr lang="en-US" sz="1400" dirty="0" err="1"/>
              <a:t>billetterie</a:t>
            </a:r>
            <a:r>
              <a:rPr lang="en-US" sz="1400" dirty="0"/>
              <a:t> </a:t>
            </a:r>
            <a:r>
              <a:rPr lang="en-US" sz="1400" dirty="0" err="1"/>
              <a:t>ou</a:t>
            </a:r>
            <a:r>
              <a:rPr lang="en-US" sz="1400" dirty="0"/>
              <a:t> </a:t>
            </a:r>
            <a:r>
              <a:rPr lang="en-US" sz="1400" dirty="0" err="1"/>
              <a:t>montant</a:t>
            </a:r>
            <a:r>
              <a:rPr lang="en-US" sz="1400" dirty="0"/>
              <a:t> du </a:t>
            </a:r>
            <a:r>
              <a:rPr lang="en-US" sz="1400" dirty="0" err="1"/>
              <a:t>contrat</a:t>
            </a:r>
            <a:r>
              <a:rPr lang="en-US" sz="1400" dirty="0"/>
              <a:t> de cession) au CNM. </a:t>
            </a:r>
          </a:p>
        </p:txBody>
      </p:sp>
      <p:sp>
        <p:nvSpPr>
          <p:cNvPr id="5" name="Espace réservé du texte 4">
            <a:extLst>
              <a:ext uri="{FF2B5EF4-FFF2-40B4-BE49-F238E27FC236}">
                <a16:creationId xmlns:a16="http://schemas.microsoft.com/office/drawing/2014/main" xmlns="" id="{7F025F0D-43CA-4A24-8CB2-408B1BA34723}"/>
              </a:ext>
            </a:extLst>
          </p:cNvPr>
          <p:cNvSpPr>
            <a:spLocks noGrp="1"/>
          </p:cNvSpPr>
          <p:nvPr>
            <p:ph type="body" sz="half" idx="14"/>
          </p:nvPr>
        </p:nvSpPr>
        <p:spPr>
          <a:xfrm>
            <a:off x="540000" y="1620000"/>
            <a:ext cx="1959536" cy="2072945"/>
          </a:xfrm>
        </p:spPr>
        <p:txBody>
          <a:bodyPr/>
          <a:lstStyle/>
          <a:p>
            <a:r>
              <a:rPr lang="fr-FR" dirty="0"/>
              <a:t>Loi </a:t>
            </a:r>
          </a:p>
          <a:p>
            <a:r>
              <a:rPr lang="fr-FR" dirty="0"/>
              <a:t>Décret</a:t>
            </a:r>
          </a:p>
          <a:p>
            <a:r>
              <a:rPr lang="fr-FR" dirty="0"/>
              <a:t>Champ de perception</a:t>
            </a:r>
          </a:p>
        </p:txBody>
      </p:sp>
      <p:pic>
        <p:nvPicPr>
          <p:cNvPr id="39" name="Image 38">
            <a:extLst>
              <a:ext uri="{FF2B5EF4-FFF2-40B4-BE49-F238E27FC236}">
                <a16:creationId xmlns:a16="http://schemas.microsoft.com/office/drawing/2014/main" xmlns="" id="{C780563B-2BC4-46A8-9890-36004F9475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3090" y="1188000"/>
            <a:ext cx="540000" cy="335648"/>
          </a:xfrm>
          <a:prstGeom prst="rect">
            <a:avLst/>
          </a:prstGeom>
        </p:spPr>
      </p:pic>
      <p:sp>
        <p:nvSpPr>
          <p:cNvPr id="40" name="ZoneTexte 39">
            <a:extLst>
              <a:ext uri="{FF2B5EF4-FFF2-40B4-BE49-F238E27FC236}">
                <a16:creationId xmlns:a16="http://schemas.microsoft.com/office/drawing/2014/main" xmlns="" id="{085E9A06-BC43-4AB4-9A12-757DF568AA08}"/>
              </a:ext>
            </a:extLst>
          </p:cNvPr>
          <p:cNvSpPr txBox="1"/>
          <p:nvPr/>
        </p:nvSpPr>
        <p:spPr>
          <a:xfrm>
            <a:off x="7200000" y="1262159"/>
            <a:ext cx="1852200" cy="246221"/>
          </a:xfrm>
          <a:prstGeom prst="rect">
            <a:avLst/>
          </a:prstGeom>
          <a:noFill/>
        </p:spPr>
        <p:txBody>
          <a:bodyPr wrap="square" rtlCol="0">
            <a:spAutoFit/>
          </a:bodyPr>
          <a:lstStyle/>
          <a:p>
            <a:r>
              <a:rPr lang="fr-FR" sz="1000" b="1" dirty="0">
                <a:solidFill>
                  <a:schemeClr val="accent2"/>
                </a:solidFill>
                <a:latin typeface="Century Gothic" panose="020B0502020202020204" pitchFamily="34" charset="0"/>
              </a:rPr>
              <a:t>Jazz</a:t>
            </a:r>
          </a:p>
        </p:txBody>
      </p:sp>
      <p:pic>
        <p:nvPicPr>
          <p:cNvPr id="42" name="Image 41">
            <a:extLst>
              <a:ext uri="{FF2B5EF4-FFF2-40B4-BE49-F238E27FC236}">
                <a16:creationId xmlns:a16="http://schemas.microsoft.com/office/drawing/2014/main" xmlns="" id="{0CE6803A-9C82-47DB-8BD2-58A8445EC1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0017" y="1728000"/>
            <a:ext cx="540000" cy="388658"/>
          </a:xfrm>
          <a:prstGeom prst="rect">
            <a:avLst/>
          </a:prstGeom>
        </p:spPr>
      </p:pic>
      <p:sp>
        <p:nvSpPr>
          <p:cNvPr id="43" name="ZoneTexte 42">
            <a:extLst>
              <a:ext uri="{FF2B5EF4-FFF2-40B4-BE49-F238E27FC236}">
                <a16:creationId xmlns:a16="http://schemas.microsoft.com/office/drawing/2014/main" xmlns="" id="{5E719670-FC54-49BC-855A-7300FC1D6C84}"/>
              </a:ext>
            </a:extLst>
          </p:cNvPr>
          <p:cNvSpPr txBox="1"/>
          <p:nvPr/>
        </p:nvSpPr>
        <p:spPr>
          <a:xfrm>
            <a:off x="7200000" y="1836839"/>
            <a:ext cx="1852200" cy="246221"/>
          </a:xfrm>
          <a:prstGeom prst="rect">
            <a:avLst/>
          </a:prstGeom>
          <a:noFill/>
        </p:spPr>
        <p:txBody>
          <a:bodyPr wrap="square" rtlCol="0">
            <a:spAutoFit/>
          </a:bodyPr>
          <a:lstStyle/>
          <a:p>
            <a:r>
              <a:rPr lang="fr-FR" sz="1000" b="1" dirty="0">
                <a:solidFill>
                  <a:schemeClr val="accent2"/>
                </a:solidFill>
                <a:latin typeface="Century Gothic" panose="020B0502020202020204" pitchFamily="34" charset="0"/>
              </a:rPr>
              <a:t>Chanson</a:t>
            </a:r>
          </a:p>
        </p:txBody>
      </p:sp>
      <p:pic>
        <p:nvPicPr>
          <p:cNvPr id="45" name="Image 44">
            <a:extLst>
              <a:ext uri="{FF2B5EF4-FFF2-40B4-BE49-F238E27FC236}">
                <a16:creationId xmlns:a16="http://schemas.microsoft.com/office/drawing/2014/main" xmlns="" id="{8CBEC1E4-97BD-4AF8-B832-247FFAA1CF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7861" y="2340000"/>
            <a:ext cx="396000" cy="302465"/>
          </a:xfrm>
          <a:prstGeom prst="rect">
            <a:avLst/>
          </a:prstGeom>
        </p:spPr>
      </p:pic>
      <p:sp>
        <p:nvSpPr>
          <p:cNvPr id="46" name="ZoneTexte 45">
            <a:extLst>
              <a:ext uri="{FF2B5EF4-FFF2-40B4-BE49-F238E27FC236}">
                <a16:creationId xmlns:a16="http://schemas.microsoft.com/office/drawing/2014/main" xmlns="" id="{DCEA841B-A8CB-41AE-89C6-A70AED4D14D0}"/>
              </a:ext>
            </a:extLst>
          </p:cNvPr>
          <p:cNvSpPr txBox="1"/>
          <p:nvPr/>
        </p:nvSpPr>
        <p:spPr>
          <a:xfrm>
            <a:off x="7200000" y="2443020"/>
            <a:ext cx="1852200" cy="246221"/>
          </a:xfrm>
          <a:prstGeom prst="rect">
            <a:avLst/>
          </a:prstGeom>
          <a:noFill/>
        </p:spPr>
        <p:txBody>
          <a:bodyPr wrap="square" rtlCol="0">
            <a:spAutoFit/>
          </a:bodyPr>
          <a:lstStyle/>
          <a:p>
            <a:r>
              <a:rPr lang="fr-FR" sz="1000" b="1" dirty="0">
                <a:solidFill>
                  <a:schemeClr val="accent2"/>
                </a:solidFill>
                <a:latin typeface="Century Gothic" panose="020B0502020202020204" pitchFamily="34" charset="0"/>
              </a:rPr>
              <a:t>RAP – Hip</a:t>
            </a:r>
            <a:r>
              <a:rPr lang="fr-FR" sz="1000" dirty="0">
                <a:solidFill>
                  <a:schemeClr val="accent2"/>
                </a:solidFill>
                <a:latin typeface="Century Gothic" panose="020B0502020202020204" pitchFamily="34" charset="0"/>
              </a:rPr>
              <a:t> </a:t>
            </a:r>
            <a:r>
              <a:rPr lang="fr-FR" sz="1000" b="1" dirty="0">
                <a:solidFill>
                  <a:schemeClr val="accent2"/>
                </a:solidFill>
                <a:latin typeface="Century Gothic" panose="020B0502020202020204" pitchFamily="34" charset="0"/>
              </a:rPr>
              <a:t>Hop</a:t>
            </a:r>
          </a:p>
        </p:txBody>
      </p:sp>
      <p:pic>
        <p:nvPicPr>
          <p:cNvPr id="48" name="Image 47">
            <a:extLst>
              <a:ext uri="{FF2B5EF4-FFF2-40B4-BE49-F238E27FC236}">
                <a16:creationId xmlns:a16="http://schemas.microsoft.com/office/drawing/2014/main" xmlns="" id="{9EFC0E30-8D34-400B-B297-13552A840E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123"/>
          <a:stretch/>
        </p:blipFill>
        <p:spPr>
          <a:xfrm>
            <a:off x="6556570" y="2880000"/>
            <a:ext cx="540000" cy="349523"/>
          </a:xfrm>
          <a:prstGeom prst="rect">
            <a:avLst/>
          </a:prstGeom>
        </p:spPr>
      </p:pic>
      <p:sp>
        <p:nvSpPr>
          <p:cNvPr id="49" name="ZoneTexte 48">
            <a:extLst>
              <a:ext uri="{FF2B5EF4-FFF2-40B4-BE49-F238E27FC236}">
                <a16:creationId xmlns:a16="http://schemas.microsoft.com/office/drawing/2014/main" xmlns="" id="{93DA143E-A2D9-4129-B171-ABAE8C54783E}"/>
              </a:ext>
            </a:extLst>
          </p:cNvPr>
          <p:cNvSpPr txBox="1"/>
          <p:nvPr/>
        </p:nvSpPr>
        <p:spPr>
          <a:xfrm>
            <a:off x="7200000" y="2983983"/>
            <a:ext cx="1600200" cy="246221"/>
          </a:xfrm>
          <a:prstGeom prst="rect">
            <a:avLst/>
          </a:prstGeom>
          <a:noFill/>
        </p:spPr>
        <p:txBody>
          <a:bodyPr wrap="square" rtlCol="0">
            <a:spAutoFit/>
          </a:bodyPr>
          <a:lstStyle/>
          <a:p>
            <a:r>
              <a:rPr lang="fr-FR" sz="1000" b="1" dirty="0">
                <a:solidFill>
                  <a:schemeClr val="accent2"/>
                </a:solidFill>
                <a:latin typeface="Century Gothic" panose="020B0502020202020204" pitchFamily="34" charset="0"/>
              </a:rPr>
              <a:t>Pop-Rock</a:t>
            </a:r>
          </a:p>
        </p:txBody>
      </p:sp>
      <p:pic>
        <p:nvPicPr>
          <p:cNvPr id="51" name="Image 50" descr="Une image contenant table&#10;&#10;Description générée automatiquement">
            <a:extLst>
              <a:ext uri="{FF2B5EF4-FFF2-40B4-BE49-F238E27FC236}">
                <a16:creationId xmlns:a16="http://schemas.microsoft.com/office/drawing/2014/main" xmlns="" id="{B065F0E3-898D-48E1-AE00-4619CB24B7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0000" y="1188000"/>
            <a:ext cx="592457" cy="360000"/>
          </a:xfrm>
          <a:prstGeom prst="rect">
            <a:avLst/>
          </a:prstGeom>
        </p:spPr>
      </p:pic>
      <p:sp>
        <p:nvSpPr>
          <p:cNvPr id="52" name="ZoneTexte 51">
            <a:extLst>
              <a:ext uri="{FF2B5EF4-FFF2-40B4-BE49-F238E27FC236}">
                <a16:creationId xmlns:a16="http://schemas.microsoft.com/office/drawing/2014/main" xmlns="" id="{3CE5F732-C844-4BEF-8216-4E170DB31097}"/>
              </a:ext>
            </a:extLst>
          </p:cNvPr>
          <p:cNvSpPr txBox="1"/>
          <p:nvPr/>
        </p:nvSpPr>
        <p:spPr>
          <a:xfrm>
            <a:off x="9518147" y="1316775"/>
            <a:ext cx="1852200" cy="246221"/>
          </a:xfrm>
          <a:prstGeom prst="rect">
            <a:avLst/>
          </a:prstGeom>
          <a:noFill/>
        </p:spPr>
        <p:txBody>
          <a:bodyPr wrap="square" rtlCol="0">
            <a:spAutoFit/>
          </a:bodyPr>
          <a:lstStyle>
            <a:defPPr>
              <a:defRPr lang="fr-FR"/>
            </a:defPPr>
            <a:lvl1pPr>
              <a:defRPr sz="900" b="1">
                <a:solidFill>
                  <a:schemeClr val="accent2"/>
                </a:solidFill>
                <a:latin typeface="Century Gothic" panose="020B0502020202020204" pitchFamily="34" charset="0"/>
              </a:defRPr>
            </a:lvl1pPr>
          </a:lstStyle>
          <a:p>
            <a:r>
              <a:rPr lang="fr-FR" sz="1000" dirty="0"/>
              <a:t>Musiques du monde</a:t>
            </a:r>
          </a:p>
        </p:txBody>
      </p:sp>
      <p:pic>
        <p:nvPicPr>
          <p:cNvPr id="54" name="Image 53" descr="Une image contenant texte&#10;&#10;Description générée automatiquement">
            <a:extLst>
              <a:ext uri="{FF2B5EF4-FFF2-40B4-BE49-F238E27FC236}">
                <a16:creationId xmlns:a16="http://schemas.microsoft.com/office/drawing/2014/main" xmlns="" id="{836552EE-2125-47A2-B28D-E100E4C92D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0000" y="2467629"/>
            <a:ext cx="592457" cy="360000"/>
          </a:xfrm>
          <a:prstGeom prst="rect">
            <a:avLst/>
          </a:prstGeom>
        </p:spPr>
      </p:pic>
      <p:sp>
        <p:nvSpPr>
          <p:cNvPr id="55" name="ZoneTexte 54">
            <a:extLst>
              <a:ext uri="{FF2B5EF4-FFF2-40B4-BE49-F238E27FC236}">
                <a16:creationId xmlns:a16="http://schemas.microsoft.com/office/drawing/2014/main" xmlns="" id="{4ED513FC-B273-4E91-A85F-789182C88787}"/>
              </a:ext>
            </a:extLst>
          </p:cNvPr>
          <p:cNvSpPr txBox="1"/>
          <p:nvPr/>
        </p:nvSpPr>
        <p:spPr>
          <a:xfrm>
            <a:off x="9504505" y="2558436"/>
            <a:ext cx="1999342" cy="230832"/>
          </a:xfrm>
          <a:prstGeom prst="rect">
            <a:avLst/>
          </a:prstGeom>
          <a:noFill/>
        </p:spPr>
        <p:txBody>
          <a:bodyPr wrap="square" rtlCol="0">
            <a:spAutoFit/>
          </a:bodyPr>
          <a:lstStyle/>
          <a:p>
            <a:r>
              <a:rPr lang="fr-FR" sz="900" b="1" dirty="0">
                <a:solidFill>
                  <a:schemeClr val="accent2"/>
                </a:solidFill>
                <a:latin typeface="Century Gothic" panose="020B0502020202020204" pitchFamily="34" charset="0"/>
              </a:rPr>
              <a:t>Attractions visuelles</a:t>
            </a:r>
          </a:p>
        </p:txBody>
      </p:sp>
      <p:pic>
        <p:nvPicPr>
          <p:cNvPr id="8" name="Image 7">
            <a:extLst>
              <a:ext uri="{FF2B5EF4-FFF2-40B4-BE49-F238E27FC236}">
                <a16:creationId xmlns:a16="http://schemas.microsoft.com/office/drawing/2014/main" xmlns="" id="{068717C6-C34C-445A-96C7-967BBB735D8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32203" y="3185668"/>
            <a:ext cx="454285" cy="360000"/>
          </a:xfrm>
          <a:prstGeom prst="rect">
            <a:avLst/>
          </a:prstGeom>
        </p:spPr>
      </p:pic>
      <p:sp>
        <p:nvSpPr>
          <p:cNvPr id="22" name="ZoneTexte 21">
            <a:extLst>
              <a:ext uri="{FF2B5EF4-FFF2-40B4-BE49-F238E27FC236}">
                <a16:creationId xmlns:a16="http://schemas.microsoft.com/office/drawing/2014/main" xmlns="" id="{7DB08239-A778-4B02-B652-EC84599E7EAA}"/>
              </a:ext>
            </a:extLst>
          </p:cNvPr>
          <p:cNvSpPr txBox="1"/>
          <p:nvPr/>
        </p:nvSpPr>
        <p:spPr>
          <a:xfrm>
            <a:off x="9518147" y="3198167"/>
            <a:ext cx="1852200" cy="400110"/>
          </a:xfrm>
          <a:prstGeom prst="rect">
            <a:avLst/>
          </a:prstGeom>
          <a:noFill/>
        </p:spPr>
        <p:txBody>
          <a:bodyPr wrap="square" rtlCol="0">
            <a:spAutoFit/>
          </a:bodyPr>
          <a:lstStyle/>
          <a:p>
            <a:r>
              <a:rPr lang="fr-FR" sz="1000" b="1" dirty="0">
                <a:solidFill>
                  <a:schemeClr val="accent2"/>
                </a:solidFill>
                <a:latin typeface="Century Gothic" panose="020B0502020202020204" pitchFamily="34" charset="0"/>
              </a:rPr>
              <a:t>Cabaret – comédies musicales</a:t>
            </a:r>
          </a:p>
        </p:txBody>
      </p:sp>
      <p:pic>
        <p:nvPicPr>
          <p:cNvPr id="11" name="Image 10">
            <a:extLst>
              <a:ext uri="{FF2B5EF4-FFF2-40B4-BE49-F238E27FC236}">
                <a16:creationId xmlns:a16="http://schemas.microsoft.com/office/drawing/2014/main" xmlns="" id="{A5434CD2-D4C1-4D3D-80D1-8BE0FC5649A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56570" y="3348000"/>
            <a:ext cx="540000" cy="328125"/>
          </a:xfrm>
          <a:prstGeom prst="rect">
            <a:avLst/>
          </a:prstGeom>
        </p:spPr>
      </p:pic>
      <p:sp>
        <p:nvSpPr>
          <p:cNvPr id="25" name="ZoneTexte 24">
            <a:extLst>
              <a:ext uri="{FF2B5EF4-FFF2-40B4-BE49-F238E27FC236}">
                <a16:creationId xmlns:a16="http://schemas.microsoft.com/office/drawing/2014/main" xmlns="" id="{53F9ED0C-6EBC-4356-B927-7CC6D6827861}"/>
              </a:ext>
            </a:extLst>
          </p:cNvPr>
          <p:cNvSpPr txBox="1"/>
          <p:nvPr/>
        </p:nvSpPr>
        <p:spPr>
          <a:xfrm>
            <a:off x="7200000" y="3401890"/>
            <a:ext cx="1452150" cy="400110"/>
          </a:xfrm>
          <a:prstGeom prst="rect">
            <a:avLst/>
          </a:prstGeom>
          <a:noFill/>
        </p:spPr>
        <p:txBody>
          <a:bodyPr wrap="square" rtlCol="0">
            <a:spAutoFit/>
          </a:bodyPr>
          <a:lstStyle/>
          <a:p>
            <a:r>
              <a:rPr lang="fr-FR" sz="1000" b="1" dirty="0">
                <a:solidFill>
                  <a:schemeClr val="accent2"/>
                </a:solidFill>
                <a:latin typeface="Century Gothic" panose="020B0502020202020204" pitchFamily="34" charset="0"/>
              </a:rPr>
              <a:t>Musiques</a:t>
            </a:r>
            <a:r>
              <a:rPr lang="fr-FR" sz="1000" dirty="0">
                <a:solidFill>
                  <a:schemeClr val="accent2"/>
                </a:solidFill>
                <a:latin typeface="Century Gothic" panose="020B0502020202020204" pitchFamily="34" charset="0"/>
              </a:rPr>
              <a:t> </a:t>
            </a:r>
            <a:r>
              <a:rPr lang="fr-FR" sz="1000" b="1" dirty="0">
                <a:solidFill>
                  <a:schemeClr val="accent2"/>
                </a:solidFill>
                <a:latin typeface="Century Gothic" panose="020B0502020202020204" pitchFamily="34" charset="0"/>
              </a:rPr>
              <a:t>électronique</a:t>
            </a:r>
          </a:p>
        </p:txBody>
      </p:sp>
      <p:pic>
        <p:nvPicPr>
          <p:cNvPr id="13" name="Image 12">
            <a:extLst>
              <a:ext uri="{FF2B5EF4-FFF2-40B4-BE49-F238E27FC236}">
                <a16:creationId xmlns:a16="http://schemas.microsoft.com/office/drawing/2014/main" xmlns="" id="{C47EA180-28C4-48C7-8EF2-32BB33E9195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20000" y="1764000"/>
            <a:ext cx="592457" cy="360000"/>
          </a:xfrm>
          <a:prstGeom prst="rect">
            <a:avLst/>
          </a:prstGeom>
        </p:spPr>
      </p:pic>
      <p:sp>
        <p:nvSpPr>
          <p:cNvPr id="28" name="ZoneTexte 27">
            <a:extLst>
              <a:ext uri="{FF2B5EF4-FFF2-40B4-BE49-F238E27FC236}">
                <a16:creationId xmlns:a16="http://schemas.microsoft.com/office/drawing/2014/main" xmlns="" id="{955CCBF5-8F1D-4A31-96D2-F1EF6BD03BEE}"/>
              </a:ext>
            </a:extLst>
          </p:cNvPr>
          <p:cNvSpPr txBox="1"/>
          <p:nvPr/>
        </p:nvSpPr>
        <p:spPr>
          <a:xfrm>
            <a:off x="9504505" y="1908600"/>
            <a:ext cx="1852200" cy="246221"/>
          </a:xfrm>
          <a:prstGeom prst="rect">
            <a:avLst/>
          </a:prstGeom>
          <a:noFill/>
        </p:spPr>
        <p:txBody>
          <a:bodyPr wrap="square" rtlCol="0">
            <a:spAutoFit/>
          </a:bodyPr>
          <a:lstStyle>
            <a:defPPr>
              <a:defRPr lang="fr-FR"/>
            </a:defPPr>
            <a:lvl1pPr>
              <a:defRPr sz="900" b="1">
                <a:solidFill>
                  <a:schemeClr val="accent2"/>
                </a:solidFill>
                <a:latin typeface="Century Gothic" panose="020B0502020202020204" pitchFamily="34" charset="0"/>
              </a:defRPr>
            </a:lvl1pPr>
          </a:lstStyle>
          <a:p>
            <a:r>
              <a:rPr lang="fr-FR" sz="1000" dirty="0"/>
              <a:t>Humour – Seul en scène</a:t>
            </a:r>
          </a:p>
        </p:txBody>
      </p:sp>
    </p:spTree>
    <p:extLst>
      <p:ext uri="{BB962C8B-B14F-4D97-AF65-F5344CB8AC3E}">
        <p14:creationId xmlns:p14="http://schemas.microsoft.com/office/powerpoint/2010/main" val="414768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806E8F-E9BD-FEDD-0CA8-8C5244F14025}"/>
              </a:ext>
            </a:extLst>
          </p:cNvPr>
          <p:cNvSpPr>
            <a:spLocks noGrp="1"/>
          </p:cNvSpPr>
          <p:nvPr>
            <p:ph type="ctrTitle"/>
          </p:nvPr>
        </p:nvSpPr>
        <p:spPr/>
        <p:txBody>
          <a:bodyPr>
            <a:normAutofit/>
          </a:bodyPr>
          <a:lstStyle/>
          <a:p>
            <a:r>
              <a:rPr lang="fr-FR" dirty="0"/>
              <a:t>Focus Diffusion </a:t>
            </a:r>
          </a:p>
        </p:txBody>
      </p:sp>
      <p:sp>
        <p:nvSpPr>
          <p:cNvPr id="3" name="Sous-titre 2">
            <a:extLst>
              <a:ext uri="{FF2B5EF4-FFF2-40B4-BE49-F238E27FC236}">
                <a16:creationId xmlns:a16="http://schemas.microsoft.com/office/drawing/2014/main" xmlns="" id="{F80B6A39-C403-7C58-7887-63D28679F481}"/>
              </a:ext>
            </a:extLst>
          </p:cNvPr>
          <p:cNvSpPr>
            <a:spLocks noGrp="1"/>
          </p:cNvSpPr>
          <p:nvPr>
            <p:ph type="body" sz="half" idx="15"/>
          </p:nvPr>
        </p:nvSpPr>
        <p:spPr/>
        <p:txBody>
          <a:bodyPr>
            <a:normAutofit/>
          </a:bodyPr>
          <a:lstStyle/>
          <a:p>
            <a:endParaRPr lang="fr-FR" dirty="0"/>
          </a:p>
        </p:txBody>
      </p:sp>
    </p:spTree>
    <p:extLst>
      <p:ext uri="{BB962C8B-B14F-4D97-AF65-F5344CB8AC3E}">
        <p14:creationId xmlns:p14="http://schemas.microsoft.com/office/powerpoint/2010/main" val="45928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3328D71-45F5-DAB8-BA7C-43F7B449BE5A}"/>
              </a:ext>
            </a:extLst>
          </p:cNvPr>
          <p:cNvSpPr>
            <a:spLocks noGrp="1"/>
          </p:cNvSpPr>
          <p:nvPr>
            <p:ph type="ctrTitle"/>
          </p:nvPr>
        </p:nvSpPr>
        <p:spPr/>
        <p:txBody>
          <a:bodyPr>
            <a:normAutofit fontScale="90000"/>
          </a:bodyPr>
          <a:lstStyle/>
          <a:p>
            <a:r>
              <a:rPr lang="fr-FR" dirty="0"/>
              <a:t>Production phonographique</a:t>
            </a:r>
          </a:p>
        </p:txBody>
      </p:sp>
      <p:sp>
        <p:nvSpPr>
          <p:cNvPr id="3" name="Sous-titre 2">
            <a:extLst>
              <a:ext uri="{FF2B5EF4-FFF2-40B4-BE49-F238E27FC236}">
                <a16:creationId xmlns:a16="http://schemas.microsoft.com/office/drawing/2014/main" xmlns="" id="{C618925C-0C0A-6A2C-4ACA-E47055E2AD6C}"/>
              </a:ext>
            </a:extLst>
          </p:cNvPr>
          <p:cNvSpPr>
            <a:spLocks noGrp="1"/>
          </p:cNvSpPr>
          <p:nvPr>
            <p:ph type="subTitle" idx="1"/>
          </p:nvPr>
        </p:nvSpPr>
        <p:spPr/>
        <p:txBody>
          <a:bodyPr>
            <a:normAutofit fontScale="92500" lnSpcReduction="10000"/>
          </a:bodyPr>
          <a:lstStyle/>
          <a:p>
            <a:endParaRPr lang="fr-FR" dirty="0"/>
          </a:p>
        </p:txBody>
      </p:sp>
    </p:spTree>
    <p:extLst>
      <p:ext uri="{BB962C8B-B14F-4D97-AF65-F5344CB8AC3E}">
        <p14:creationId xmlns:p14="http://schemas.microsoft.com/office/powerpoint/2010/main" val="201454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Une image contenant stade, plafond, gens, groupe&#10;&#10;Description générée automatiquement">
            <a:extLst>
              <a:ext uri="{FF2B5EF4-FFF2-40B4-BE49-F238E27FC236}">
                <a16:creationId xmlns:a16="http://schemas.microsoft.com/office/drawing/2014/main" xmlns="" id="{8FB9E62B-E75B-2FE2-9471-CFFF37C0A1A4}"/>
              </a:ext>
            </a:extLst>
          </p:cNvPr>
          <p:cNvPicPr>
            <a:picLocks noChangeAspect="1"/>
          </p:cNvPicPr>
          <p:nvPr/>
        </p:nvPicPr>
        <p:blipFill rotWithShape="1">
          <a:blip r:embed="rId3">
            <a:duotone>
              <a:schemeClr val="accent3">
                <a:shade val="45000"/>
                <a:satMod val="135000"/>
              </a:schemeClr>
              <a:prstClr val="white"/>
            </a:duotone>
            <a:alphaModFix amt="20000"/>
          </a:blip>
          <a:srcRect l="15013" t="23752" r="21427" b="31728"/>
          <a:stretch/>
        </p:blipFill>
        <p:spPr>
          <a:xfrm>
            <a:off x="1302791" y="1958177"/>
            <a:ext cx="9736560" cy="4034134"/>
          </a:xfrm>
          <a:custGeom>
            <a:avLst/>
            <a:gdLst>
              <a:gd name="connsiteX0" fmla="*/ 7478532 w 7744766"/>
              <a:gd name="connsiteY0" fmla="*/ 1350000 h 3600000"/>
              <a:gd name="connsiteX1" fmla="*/ 7744766 w 7744766"/>
              <a:gd name="connsiteY1" fmla="*/ 1616234 h 3600000"/>
              <a:gd name="connsiteX2" fmla="*/ 7744766 w 7744766"/>
              <a:gd name="connsiteY2" fmla="*/ 1834386 h 3600000"/>
              <a:gd name="connsiteX3" fmla="*/ 7478532 w 7744766"/>
              <a:gd name="connsiteY3" fmla="*/ 2100620 h 3600000"/>
              <a:gd name="connsiteX4" fmla="*/ 7212298 w 7744766"/>
              <a:gd name="connsiteY4" fmla="*/ 1834386 h 3600000"/>
              <a:gd name="connsiteX5" fmla="*/ 7212298 w 7744766"/>
              <a:gd name="connsiteY5" fmla="*/ 1616234 h 3600000"/>
              <a:gd name="connsiteX6" fmla="*/ 7478532 w 7744766"/>
              <a:gd name="connsiteY6" fmla="*/ 1350000 h 3600000"/>
              <a:gd name="connsiteX7" fmla="*/ 266234 w 7744766"/>
              <a:gd name="connsiteY7" fmla="*/ 1260000 h 3600000"/>
              <a:gd name="connsiteX8" fmla="*/ 532468 w 7744766"/>
              <a:gd name="connsiteY8" fmla="*/ 1526234 h 3600000"/>
              <a:gd name="connsiteX9" fmla="*/ 532468 w 7744766"/>
              <a:gd name="connsiteY9" fmla="*/ 2073766 h 3600000"/>
              <a:gd name="connsiteX10" fmla="*/ 266234 w 7744766"/>
              <a:gd name="connsiteY10" fmla="*/ 2340000 h 3600000"/>
              <a:gd name="connsiteX11" fmla="*/ 0 w 7744766"/>
              <a:gd name="connsiteY11" fmla="*/ 2073766 h 3600000"/>
              <a:gd name="connsiteX12" fmla="*/ 0 w 7744766"/>
              <a:gd name="connsiteY12" fmla="*/ 1526234 h 3600000"/>
              <a:gd name="connsiteX13" fmla="*/ 266234 w 7744766"/>
              <a:gd name="connsiteY13" fmla="*/ 1260000 h 3600000"/>
              <a:gd name="connsiteX14" fmla="*/ 6822873 w 7744766"/>
              <a:gd name="connsiteY14" fmla="*/ 1080000 h 3600000"/>
              <a:gd name="connsiteX15" fmla="*/ 7089107 w 7744766"/>
              <a:gd name="connsiteY15" fmla="*/ 1346234 h 3600000"/>
              <a:gd name="connsiteX16" fmla="*/ 7089107 w 7744766"/>
              <a:gd name="connsiteY16" fmla="*/ 1983766 h 3600000"/>
              <a:gd name="connsiteX17" fmla="*/ 6822873 w 7744766"/>
              <a:gd name="connsiteY17" fmla="*/ 2250000 h 3600000"/>
              <a:gd name="connsiteX18" fmla="*/ 6556639 w 7744766"/>
              <a:gd name="connsiteY18" fmla="*/ 1983766 h 3600000"/>
              <a:gd name="connsiteX19" fmla="*/ 6556639 w 7744766"/>
              <a:gd name="connsiteY19" fmla="*/ 1346234 h 3600000"/>
              <a:gd name="connsiteX20" fmla="*/ 6822873 w 7744766"/>
              <a:gd name="connsiteY20" fmla="*/ 1080000 h 3600000"/>
              <a:gd name="connsiteX21" fmla="*/ 921898 w 7744766"/>
              <a:gd name="connsiteY21" fmla="*/ 990000 h 3600000"/>
              <a:gd name="connsiteX22" fmla="*/ 1188132 w 7744766"/>
              <a:gd name="connsiteY22" fmla="*/ 1256234 h 3600000"/>
              <a:gd name="connsiteX23" fmla="*/ 1188132 w 7744766"/>
              <a:gd name="connsiteY23" fmla="*/ 2253766 h 3600000"/>
              <a:gd name="connsiteX24" fmla="*/ 921898 w 7744766"/>
              <a:gd name="connsiteY24" fmla="*/ 2520000 h 3600000"/>
              <a:gd name="connsiteX25" fmla="*/ 655664 w 7744766"/>
              <a:gd name="connsiteY25" fmla="*/ 2253766 h 3600000"/>
              <a:gd name="connsiteX26" fmla="*/ 655664 w 7744766"/>
              <a:gd name="connsiteY26" fmla="*/ 1256234 h 3600000"/>
              <a:gd name="connsiteX27" fmla="*/ 921898 w 7744766"/>
              <a:gd name="connsiteY27" fmla="*/ 990000 h 3600000"/>
              <a:gd name="connsiteX28" fmla="*/ 3544553 w 7744766"/>
              <a:gd name="connsiteY28" fmla="*/ 810000 h 3600000"/>
              <a:gd name="connsiteX29" fmla="*/ 3810787 w 7744766"/>
              <a:gd name="connsiteY29" fmla="*/ 1076234 h 3600000"/>
              <a:gd name="connsiteX30" fmla="*/ 3810787 w 7744766"/>
              <a:gd name="connsiteY30" fmla="*/ 2253766 h 3600000"/>
              <a:gd name="connsiteX31" fmla="*/ 3544553 w 7744766"/>
              <a:gd name="connsiteY31" fmla="*/ 2520000 h 3600000"/>
              <a:gd name="connsiteX32" fmla="*/ 3278319 w 7744766"/>
              <a:gd name="connsiteY32" fmla="*/ 2253766 h 3600000"/>
              <a:gd name="connsiteX33" fmla="*/ 3278319 w 7744766"/>
              <a:gd name="connsiteY33" fmla="*/ 1076234 h 3600000"/>
              <a:gd name="connsiteX34" fmla="*/ 3544553 w 7744766"/>
              <a:gd name="connsiteY34" fmla="*/ 810000 h 3600000"/>
              <a:gd name="connsiteX35" fmla="*/ 6167209 w 7744766"/>
              <a:gd name="connsiteY35" fmla="*/ 720000 h 3600000"/>
              <a:gd name="connsiteX36" fmla="*/ 6433443 w 7744766"/>
              <a:gd name="connsiteY36" fmla="*/ 986234 h 3600000"/>
              <a:gd name="connsiteX37" fmla="*/ 6433443 w 7744766"/>
              <a:gd name="connsiteY37" fmla="*/ 2253766 h 3600000"/>
              <a:gd name="connsiteX38" fmla="*/ 6167209 w 7744766"/>
              <a:gd name="connsiteY38" fmla="*/ 2520000 h 3600000"/>
              <a:gd name="connsiteX39" fmla="*/ 5900975 w 7744766"/>
              <a:gd name="connsiteY39" fmla="*/ 2253766 h 3600000"/>
              <a:gd name="connsiteX40" fmla="*/ 5900975 w 7744766"/>
              <a:gd name="connsiteY40" fmla="*/ 986234 h 3600000"/>
              <a:gd name="connsiteX41" fmla="*/ 6167209 w 7744766"/>
              <a:gd name="connsiteY41" fmla="*/ 720000 h 3600000"/>
              <a:gd name="connsiteX42" fmla="*/ 1577562 w 7744766"/>
              <a:gd name="connsiteY42" fmla="*/ 630000 h 3600000"/>
              <a:gd name="connsiteX43" fmla="*/ 1843796 w 7744766"/>
              <a:gd name="connsiteY43" fmla="*/ 896234 h 3600000"/>
              <a:gd name="connsiteX44" fmla="*/ 1843796 w 7744766"/>
              <a:gd name="connsiteY44" fmla="*/ 2523766 h 3600000"/>
              <a:gd name="connsiteX45" fmla="*/ 1577562 w 7744766"/>
              <a:gd name="connsiteY45" fmla="*/ 2790000 h 3600000"/>
              <a:gd name="connsiteX46" fmla="*/ 1311328 w 7744766"/>
              <a:gd name="connsiteY46" fmla="*/ 2523766 h 3600000"/>
              <a:gd name="connsiteX47" fmla="*/ 1311328 w 7744766"/>
              <a:gd name="connsiteY47" fmla="*/ 896234 h 3600000"/>
              <a:gd name="connsiteX48" fmla="*/ 1577562 w 7744766"/>
              <a:gd name="connsiteY48" fmla="*/ 630000 h 3600000"/>
              <a:gd name="connsiteX49" fmla="*/ 2888889 w 7744766"/>
              <a:gd name="connsiteY49" fmla="*/ 540000 h 3600000"/>
              <a:gd name="connsiteX50" fmla="*/ 3155123 w 7744766"/>
              <a:gd name="connsiteY50" fmla="*/ 806234 h 3600000"/>
              <a:gd name="connsiteX51" fmla="*/ 3155123 w 7744766"/>
              <a:gd name="connsiteY51" fmla="*/ 2613766 h 3600000"/>
              <a:gd name="connsiteX52" fmla="*/ 2888889 w 7744766"/>
              <a:gd name="connsiteY52" fmla="*/ 2880000 h 3600000"/>
              <a:gd name="connsiteX53" fmla="*/ 2622655 w 7744766"/>
              <a:gd name="connsiteY53" fmla="*/ 2613766 h 3600000"/>
              <a:gd name="connsiteX54" fmla="*/ 2622655 w 7744766"/>
              <a:gd name="connsiteY54" fmla="*/ 806234 h 3600000"/>
              <a:gd name="connsiteX55" fmla="*/ 2888889 w 7744766"/>
              <a:gd name="connsiteY55" fmla="*/ 540000 h 3600000"/>
              <a:gd name="connsiteX56" fmla="*/ 5511545 w 7744766"/>
              <a:gd name="connsiteY56" fmla="*/ 450000 h 3600000"/>
              <a:gd name="connsiteX57" fmla="*/ 5777779 w 7744766"/>
              <a:gd name="connsiteY57" fmla="*/ 716234 h 3600000"/>
              <a:gd name="connsiteX58" fmla="*/ 5777779 w 7744766"/>
              <a:gd name="connsiteY58" fmla="*/ 2523766 h 3600000"/>
              <a:gd name="connsiteX59" fmla="*/ 5511545 w 7744766"/>
              <a:gd name="connsiteY59" fmla="*/ 2790000 h 3600000"/>
              <a:gd name="connsiteX60" fmla="*/ 5245311 w 7744766"/>
              <a:gd name="connsiteY60" fmla="*/ 2523766 h 3600000"/>
              <a:gd name="connsiteX61" fmla="*/ 5245311 w 7744766"/>
              <a:gd name="connsiteY61" fmla="*/ 716234 h 3600000"/>
              <a:gd name="connsiteX62" fmla="*/ 5511545 w 7744766"/>
              <a:gd name="connsiteY62" fmla="*/ 450000 h 3600000"/>
              <a:gd name="connsiteX63" fmla="*/ 4200217 w 7744766"/>
              <a:gd name="connsiteY63" fmla="*/ 360000 h 3600000"/>
              <a:gd name="connsiteX64" fmla="*/ 4466451 w 7744766"/>
              <a:gd name="connsiteY64" fmla="*/ 626234 h 3600000"/>
              <a:gd name="connsiteX65" fmla="*/ 4466451 w 7744766"/>
              <a:gd name="connsiteY65" fmla="*/ 2973766 h 3600000"/>
              <a:gd name="connsiteX66" fmla="*/ 4200217 w 7744766"/>
              <a:gd name="connsiteY66" fmla="*/ 3240000 h 3600000"/>
              <a:gd name="connsiteX67" fmla="*/ 3933983 w 7744766"/>
              <a:gd name="connsiteY67" fmla="*/ 2973766 h 3600000"/>
              <a:gd name="connsiteX68" fmla="*/ 3933983 w 7744766"/>
              <a:gd name="connsiteY68" fmla="*/ 626234 h 3600000"/>
              <a:gd name="connsiteX69" fmla="*/ 4200217 w 7744766"/>
              <a:gd name="connsiteY69" fmla="*/ 360000 h 3600000"/>
              <a:gd name="connsiteX70" fmla="*/ 2233226 w 7744766"/>
              <a:gd name="connsiteY70" fmla="*/ 270000 h 3600000"/>
              <a:gd name="connsiteX71" fmla="*/ 2499460 w 7744766"/>
              <a:gd name="connsiteY71" fmla="*/ 536234 h 3600000"/>
              <a:gd name="connsiteX72" fmla="*/ 2499460 w 7744766"/>
              <a:gd name="connsiteY72" fmla="*/ 2883766 h 3600000"/>
              <a:gd name="connsiteX73" fmla="*/ 2233226 w 7744766"/>
              <a:gd name="connsiteY73" fmla="*/ 3150000 h 3600000"/>
              <a:gd name="connsiteX74" fmla="*/ 1966992 w 7744766"/>
              <a:gd name="connsiteY74" fmla="*/ 2883766 h 3600000"/>
              <a:gd name="connsiteX75" fmla="*/ 1966992 w 7744766"/>
              <a:gd name="connsiteY75" fmla="*/ 536234 h 3600000"/>
              <a:gd name="connsiteX76" fmla="*/ 2233226 w 7744766"/>
              <a:gd name="connsiteY76" fmla="*/ 270000 h 3600000"/>
              <a:gd name="connsiteX77" fmla="*/ 4855881 w 7744766"/>
              <a:gd name="connsiteY77" fmla="*/ 0 h 3600000"/>
              <a:gd name="connsiteX78" fmla="*/ 5122115 w 7744766"/>
              <a:gd name="connsiteY78" fmla="*/ 266234 h 3600000"/>
              <a:gd name="connsiteX79" fmla="*/ 5122115 w 7744766"/>
              <a:gd name="connsiteY79" fmla="*/ 3333766 h 3600000"/>
              <a:gd name="connsiteX80" fmla="*/ 4855881 w 7744766"/>
              <a:gd name="connsiteY80" fmla="*/ 3600000 h 3600000"/>
              <a:gd name="connsiteX81" fmla="*/ 4589647 w 7744766"/>
              <a:gd name="connsiteY81" fmla="*/ 3333766 h 3600000"/>
              <a:gd name="connsiteX82" fmla="*/ 4589647 w 7744766"/>
              <a:gd name="connsiteY82" fmla="*/ 266234 h 3600000"/>
              <a:gd name="connsiteX83" fmla="*/ 4855881 w 7744766"/>
              <a:gd name="connsiteY83"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44766" h="3600000">
                <a:moveTo>
                  <a:pt x="7478532" y="1350000"/>
                </a:moveTo>
                <a:cubicBezTo>
                  <a:pt x="7625569" y="1350000"/>
                  <a:pt x="7744766" y="1469197"/>
                  <a:pt x="7744766" y="1616234"/>
                </a:cubicBezTo>
                <a:lnTo>
                  <a:pt x="7744766" y="1834386"/>
                </a:lnTo>
                <a:cubicBezTo>
                  <a:pt x="7744766" y="1981423"/>
                  <a:pt x="7625569" y="2100620"/>
                  <a:pt x="7478532" y="2100620"/>
                </a:cubicBezTo>
                <a:cubicBezTo>
                  <a:pt x="7331495" y="2100620"/>
                  <a:pt x="7212298" y="1981423"/>
                  <a:pt x="7212298" y="1834386"/>
                </a:cubicBezTo>
                <a:lnTo>
                  <a:pt x="7212298" y="1616234"/>
                </a:lnTo>
                <a:cubicBezTo>
                  <a:pt x="7212298" y="1469197"/>
                  <a:pt x="7331495" y="1350000"/>
                  <a:pt x="7478532" y="1350000"/>
                </a:cubicBezTo>
                <a:close/>
                <a:moveTo>
                  <a:pt x="266234" y="1260000"/>
                </a:moveTo>
                <a:cubicBezTo>
                  <a:pt x="413271" y="1260000"/>
                  <a:pt x="532468" y="1379197"/>
                  <a:pt x="532468" y="1526234"/>
                </a:cubicBezTo>
                <a:lnTo>
                  <a:pt x="532468" y="2073766"/>
                </a:lnTo>
                <a:cubicBezTo>
                  <a:pt x="532468" y="2220803"/>
                  <a:pt x="413271" y="2340000"/>
                  <a:pt x="266234" y="2340000"/>
                </a:cubicBezTo>
                <a:cubicBezTo>
                  <a:pt x="119197" y="2340000"/>
                  <a:pt x="0" y="2220803"/>
                  <a:pt x="0" y="2073766"/>
                </a:cubicBezTo>
                <a:lnTo>
                  <a:pt x="0" y="1526234"/>
                </a:lnTo>
                <a:cubicBezTo>
                  <a:pt x="0" y="1379197"/>
                  <a:pt x="119197" y="1260000"/>
                  <a:pt x="266234" y="1260000"/>
                </a:cubicBezTo>
                <a:close/>
                <a:moveTo>
                  <a:pt x="6822873" y="1080000"/>
                </a:moveTo>
                <a:cubicBezTo>
                  <a:pt x="6969910" y="1080000"/>
                  <a:pt x="7089107" y="1199197"/>
                  <a:pt x="7089107" y="1346234"/>
                </a:cubicBezTo>
                <a:lnTo>
                  <a:pt x="7089107" y="1983766"/>
                </a:lnTo>
                <a:cubicBezTo>
                  <a:pt x="7089107" y="2130803"/>
                  <a:pt x="6969910" y="2250000"/>
                  <a:pt x="6822873" y="2250000"/>
                </a:cubicBezTo>
                <a:cubicBezTo>
                  <a:pt x="6675836" y="2250000"/>
                  <a:pt x="6556639" y="2130803"/>
                  <a:pt x="6556639" y="1983766"/>
                </a:cubicBezTo>
                <a:lnTo>
                  <a:pt x="6556639" y="1346234"/>
                </a:lnTo>
                <a:cubicBezTo>
                  <a:pt x="6556639" y="1199197"/>
                  <a:pt x="6675836" y="1080000"/>
                  <a:pt x="6822873" y="1080000"/>
                </a:cubicBezTo>
                <a:close/>
                <a:moveTo>
                  <a:pt x="921898" y="990000"/>
                </a:moveTo>
                <a:cubicBezTo>
                  <a:pt x="1068935" y="990000"/>
                  <a:pt x="1188132" y="1109197"/>
                  <a:pt x="1188132" y="1256234"/>
                </a:cubicBezTo>
                <a:lnTo>
                  <a:pt x="1188132" y="2253766"/>
                </a:lnTo>
                <a:cubicBezTo>
                  <a:pt x="1188132" y="2400803"/>
                  <a:pt x="1068935" y="2520000"/>
                  <a:pt x="921898" y="2520000"/>
                </a:cubicBezTo>
                <a:cubicBezTo>
                  <a:pt x="774861" y="2520000"/>
                  <a:pt x="655664" y="2400803"/>
                  <a:pt x="655664" y="2253766"/>
                </a:cubicBezTo>
                <a:lnTo>
                  <a:pt x="655664" y="1256234"/>
                </a:lnTo>
                <a:cubicBezTo>
                  <a:pt x="655664" y="1109197"/>
                  <a:pt x="774861" y="990000"/>
                  <a:pt x="921898" y="990000"/>
                </a:cubicBezTo>
                <a:close/>
                <a:moveTo>
                  <a:pt x="3544553" y="810000"/>
                </a:moveTo>
                <a:cubicBezTo>
                  <a:pt x="3691590" y="810000"/>
                  <a:pt x="3810787" y="929197"/>
                  <a:pt x="3810787" y="1076234"/>
                </a:cubicBezTo>
                <a:lnTo>
                  <a:pt x="3810787" y="2253766"/>
                </a:lnTo>
                <a:cubicBezTo>
                  <a:pt x="3810787" y="2400803"/>
                  <a:pt x="3691590" y="2520000"/>
                  <a:pt x="3544553" y="2520000"/>
                </a:cubicBezTo>
                <a:cubicBezTo>
                  <a:pt x="3397516" y="2520000"/>
                  <a:pt x="3278319" y="2400803"/>
                  <a:pt x="3278319" y="2253766"/>
                </a:cubicBezTo>
                <a:lnTo>
                  <a:pt x="3278319" y="1076234"/>
                </a:lnTo>
                <a:cubicBezTo>
                  <a:pt x="3278319" y="929197"/>
                  <a:pt x="3397516" y="810000"/>
                  <a:pt x="3544553" y="810000"/>
                </a:cubicBezTo>
                <a:close/>
                <a:moveTo>
                  <a:pt x="6167209" y="720000"/>
                </a:moveTo>
                <a:cubicBezTo>
                  <a:pt x="6314246" y="720000"/>
                  <a:pt x="6433443" y="839197"/>
                  <a:pt x="6433443" y="986234"/>
                </a:cubicBezTo>
                <a:lnTo>
                  <a:pt x="6433443" y="2253766"/>
                </a:lnTo>
                <a:cubicBezTo>
                  <a:pt x="6433443" y="2400803"/>
                  <a:pt x="6314246" y="2520000"/>
                  <a:pt x="6167209" y="2520000"/>
                </a:cubicBezTo>
                <a:cubicBezTo>
                  <a:pt x="6020172" y="2520000"/>
                  <a:pt x="5900975" y="2400803"/>
                  <a:pt x="5900975" y="2253766"/>
                </a:cubicBezTo>
                <a:lnTo>
                  <a:pt x="5900975" y="986234"/>
                </a:lnTo>
                <a:cubicBezTo>
                  <a:pt x="5900975" y="839197"/>
                  <a:pt x="6020172" y="720000"/>
                  <a:pt x="6167209" y="720000"/>
                </a:cubicBezTo>
                <a:close/>
                <a:moveTo>
                  <a:pt x="1577562" y="630000"/>
                </a:moveTo>
                <a:cubicBezTo>
                  <a:pt x="1724599" y="630000"/>
                  <a:pt x="1843796" y="749197"/>
                  <a:pt x="1843796" y="896234"/>
                </a:cubicBezTo>
                <a:lnTo>
                  <a:pt x="1843796" y="2523766"/>
                </a:lnTo>
                <a:cubicBezTo>
                  <a:pt x="1843796" y="2670803"/>
                  <a:pt x="1724599" y="2790000"/>
                  <a:pt x="1577562" y="2790000"/>
                </a:cubicBezTo>
                <a:cubicBezTo>
                  <a:pt x="1430525" y="2790000"/>
                  <a:pt x="1311328" y="2670803"/>
                  <a:pt x="1311328" y="2523766"/>
                </a:cubicBezTo>
                <a:lnTo>
                  <a:pt x="1311328" y="896234"/>
                </a:lnTo>
                <a:cubicBezTo>
                  <a:pt x="1311328" y="749197"/>
                  <a:pt x="1430525" y="630000"/>
                  <a:pt x="1577562" y="630000"/>
                </a:cubicBezTo>
                <a:close/>
                <a:moveTo>
                  <a:pt x="2888889" y="540000"/>
                </a:moveTo>
                <a:cubicBezTo>
                  <a:pt x="3035926" y="540000"/>
                  <a:pt x="3155123" y="659197"/>
                  <a:pt x="3155123" y="806234"/>
                </a:cubicBezTo>
                <a:lnTo>
                  <a:pt x="3155123" y="2613766"/>
                </a:lnTo>
                <a:cubicBezTo>
                  <a:pt x="3155123" y="2760803"/>
                  <a:pt x="3035926" y="2880000"/>
                  <a:pt x="2888889" y="2880000"/>
                </a:cubicBezTo>
                <a:cubicBezTo>
                  <a:pt x="2741852" y="2880000"/>
                  <a:pt x="2622655" y="2760803"/>
                  <a:pt x="2622655" y="2613766"/>
                </a:cubicBezTo>
                <a:lnTo>
                  <a:pt x="2622655" y="806234"/>
                </a:lnTo>
                <a:cubicBezTo>
                  <a:pt x="2622655" y="659197"/>
                  <a:pt x="2741852" y="540000"/>
                  <a:pt x="2888889" y="540000"/>
                </a:cubicBezTo>
                <a:close/>
                <a:moveTo>
                  <a:pt x="5511545" y="450000"/>
                </a:moveTo>
                <a:cubicBezTo>
                  <a:pt x="5658582" y="450000"/>
                  <a:pt x="5777779" y="569197"/>
                  <a:pt x="5777779" y="716234"/>
                </a:cubicBezTo>
                <a:lnTo>
                  <a:pt x="5777779" y="2523766"/>
                </a:lnTo>
                <a:cubicBezTo>
                  <a:pt x="5777779" y="2670803"/>
                  <a:pt x="5658582" y="2790000"/>
                  <a:pt x="5511545" y="2790000"/>
                </a:cubicBezTo>
                <a:cubicBezTo>
                  <a:pt x="5364508" y="2790000"/>
                  <a:pt x="5245311" y="2670803"/>
                  <a:pt x="5245311" y="2523766"/>
                </a:cubicBezTo>
                <a:lnTo>
                  <a:pt x="5245311" y="716234"/>
                </a:lnTo>
                <a:cubicBezTo>
                  <a:pt x="5245311" y="569197"/>
                  <a:pt x="5364508" y="450000"/>
                  <a:pt x="5511545" y="450000"/>
                </a:cubicBezTo>
                <a:close/>
                <a:moveTo>
                  <a:pt x="4200217" y="360000"/>
                </a:moveTo>
                <a:cubicBezTo>
                  <a:pt x="4347254" y="360000"/>
                  <a:pt x="4466451" y="479197"/>
                  <a:pt x="4466451" y="626234"/>
                </a:cubicBezTo>
                <a:lnTo>
                  <a:pt x="4466451" y="2973766"/>
                </a:lnTo>
                <a:cubicBezTo>
                  <a:pt x="4466451" y="3120803"/>
                  <a:pt x="4347254" y="3240000"/>
                  <a:pt x="4200217" y="3240000"/>
                </a:cubicBezTo>
                <a:cubicBezTo>
                  <a:pt x="4053180" y="3240000"/>
                  <a:pt x="3933983" y="3120803"/>
                  <a:pt x="3933983" y="2973766"/>
                </a:cubicBezTo>
                <a:lnTo>
                  <a:pt x="3933983" y="626234"/>
                </a:lnTo>
                <a:cubicBezTo>
                  <a:pt x="3933983" y="479197"/>
                  <a:pt x="4053180" y="360000"/>
                  <a:pt x="4200217" y="360000"/>
                </a:cubicBezTo>
                <a:close/>
                <a:moveTo>
                  <a:pt x="2233226" y="270000"/>
                </a:moveTo>
                <a:cubicBezTo>
                  <a:pt x="2380263" y="270000"/>
                  <a:pt x="2499460" y="389197"/>
                  <a:pt x="2499460" y="536234"/>
                </a:cubicBezTo>
                <a:lnTo>
                  <a:pt x="2499460" y="2883766"/>
                </a:lnTo>
                <a:cubicBezTo>
                  <a:pt x="2499460" y="3030803"/>
                  <a:pt x="2380263" y="3150000"/>
                  <a:pt x="2233226" y="3150000"/>
                </a:cubicBezTo>
                <a:cubicBezTo>
                  <a:pt x="2086189" y="3150000"/>
                  <a:pt x="1966992" y="3030803"/>
                  <a:pt x="1966992" y="2883766"/>
                </a:cubicBezTo>
                <a:lnTo>
                  <a:pt x="1966992" y="536234"/>
                </a:lnTo>
                <a:cubicBezTo>
                  <a:pt x="1966992" y="389197"/>
                  <a:pt x="2086189" y="270000"/>
                  <a:pt x="2233226" y="270000"/>
                </a:cubicBezTo>
                <a:close/>
                <a:moveTo>
                  <a:pt x="4855881" y="0"/>
                </a:moveTo>
                <a:cubicBezTo>
                  <a:pt x="5002918" y="0"/>
                  <a:pt x="5122115" y="119197"/>
                  <a:pt x="5122115" y="266234"/>
                </a:cubicBezTo>
                <a:lnTo>
                  <a:pt x="5122115" y="3333766"/>
                </a:lnTo>
                <a:cubicBezTo>
                  <a:pt x="5122115" y="3480803"/>
                  <a:pt x="5002918" y="3600000"/>
                  <a:pt x="4855881" y="3600000"/>
                </a:cubicBezTo>
                <a:cubicBezTo>
                  <a:pt x="4708844" y="3600000"/>
                  <a:pt x="4589647" y="3480803"/>
                  <a:pt x="4589647" y="3333766"/>
                </a:cubicBezTo>
                <a:lnTo>
                  <a:pt x="4589647" y="266234"/>
                </a:lnTo>
                <a:cubicBezTo>
                  <a:pt x="4589647" y="119197"/>
                  <a:pt x="4708844" y="0"/>
                  <a:pt x="4855881" y="0"/>
                </a:cubicBezTo>
                <a:close/>
              </a:path>
            </a:pathLst>
          </a:custGeom>
        </p:spPr>
      </p:pic>
      <p:sp>
        <p:nvSpPr>
          <p:cNvPr id="13" name="ZoneTexte 12">
            <a:extLst>
              <a:ext uri="{FF2B5EF4-FFF2-40B4-BE49-F238E27FC236}">
                <a16:creationId xmlns:a16="http://schemas.microsoft.com/office/drawing/2014/main" xmlns="" id="{7300A712-355D-FB0A-3921-D25CAC61AAD7}"/>
              </a:ext>
            </a:extLst>
          </p:cNvPr>
          <p:cNvSpPr txBox="1"/>
          <p:nvPr/>
        </p:nvSpPr>
        <p:spPr>
          <a:xfrm>
            <a:off x="541592" y="6092952"/>
            <a:ext cx="1106303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CNM, </a:t>
            </a:r>
            <a:r>
              <a:rPr kumimoji="0" lang="fr-FR" sz="14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Diversité musicale 2023, Production Phonographique</a:t>
            </a: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2024 (à paraître)</a:t>
            </a:r>
          </a:p>
        </p:txBody>
      </p:sp>
      <p:sp>
        <p:nvSpPr>
          <p:cNvPr id="16" name="ZoneTexte 15">
            <a:extLst>
              <a:ext uri="{FF2B5EF4-FFF2-40B4-BE49-F238E27FC236}">
                <a16:creationId xmlns:a16="http://schemas.microsoft.com/office/drawing/2014/main" xmlns="" id="{18907C6E-898E-DBA5-7D87-869F2A8AF187}"/>
              </a:ext>
            </a:extLst>
          </p:cNvPr>
          <p:cNvSpPr txBox="1"/>
          <p:nvPr/>
        </p:nvSpPr>
        <p:spPr>
          <a:xfrm>
            <a:off x="898806" y="2099239"/>
            <a:ext cx="5472112" cy="212365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800" b="1" i="0" u="none" strike="noStrike" kern="1200" cap="none" spc="0" normalizeH="0" baseline="0" noProof="0">
                <a:ln>
                  <a:noFill/>
                </a:ln>
                <a:solidFill>
                  <a:srgbClr val="00364B"/>
                </a:solidFill>
                <a:effectLst/>
                <a:uLnTx/>
                <a:uFillTx/>
                <a:latin typeface="Century Gothic"/>
                <a:ea typeface="+mn-ea"/>
                <a:cs typeface="+mn-cs"/>
              </a:rPr>
              <a:t>169 452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0364B"/>
                </a:solidFill>
                <a:effectLst/>
                <a:uLnTx/>
                <a:uFillTx/>
                <a:latin typeface="Century Gothic"/>
                <a:ea typeface="+mn-ea"/>
                <a:cs typeface="+mn-cs"/>
              </a:rPr>
              <a:t>Nouveaux titres déclarés en 2023 </a:t>
            </a:r>
            <a:endParaRPr kumimoji="0" lang="fr-FR" sz="2400" b="0" i="0" u="none" strike="noStrike" kern="1200" cap="none" spc="0" normalizeH="0" baseline="0" noProof="0">
              <a:ln>
                <a:noFill/>
              </a:ln>
              <a:solidFill>
                <a:srgbClr val="00364B"/>
              </a:solidFill>
              <a:effectLst/>
              <a:uLnTx/>
              <a:uFillTx/>
              <a:latin typeface="Century Gothic"/>
              <a:ea typeface="+mn-ea"/>
              <a:cs typeface="+mn-cs"/>
            </a:endParaRPr>
          </a:p>
        </p:txBody>
      </p:sp>
      <p:sp>
        <p:nvSpPr>
          <p:cNvPr id="19" name="ZoneTexte 18">
            <a:extLst>
              <a:ext uri="{FF2B5EF4-FFF2-40B4-BE49-F238E27FC236}">
                <a16:creationId xmlns:a16="http://schemas.microsoft.com/office/drawing/2014/main" xmlns="" id="{2EAD3868-5A31-6EA6-2C5E-5136C466A890}"/>
              </a:ext>
            </a:extLst>
          </p:cNvPr>
          <p:cNvSpPr txBox="1"/>
          <p:nvPr/>
        </p:nvSpPr>
        <p:spPr>
          <a:xfrm>
            <a:off x="7576027" y="2493042"/>
            <a:ext cx="4028597" cy="218521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a:ln>
                  <a:noFill/>
                </a:ln>
                <a:solidFill>
                  <a:srgbClr val="DC8C00"/>
                </a:solidFill>
                <a:effectLst/>
                <a:uLnTx/>
                <a:uFillTx/>
                <a:latin typeface="Century Gothic"/>
                <a:ea typeface="+mn-ea"/>
                <a:cs typeface="+mn-cs"/>
              </a:rPr>
              <a:t>33 831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DC8C00"/>
                </a:solidFill>
                <a:effectLst/>
                <a:uLnTx/>
                <a:uFillTx/>
                <a:latin typeface="Century Gothic"/>
                <a:ea typeface="+mn-ea"/>
                <a:cs typeface="+mn-cs"/>
              </a:rPr>
              <a:t>Nouveaux titres produits et enregistrés en France</a:t>
            </a:r>
            <a:endParaRPr kumimoji="0" lang="fr-FR" sz="2000" b="0" i="0" u="none" strike="noStrike" kern="1200" cap="none" spc="0" normalizeH="0" baseline="0" noProof="0">
              <a:ln>
                <a:noFill/>
              </a:ln>
              <a:solidFill>
                <a:srgbClr val="DC8C00"/>
              </a:solidFill>
              <a:effectLst/>
              <a:uLnTx/>
              <a:uFillTx/>
              <a:latin typeface="Century Gothic"/>
              <a:ea typeface="+mn-ea"/>
              <a:cs typeface="+mn-cs"/>
            </a:endParaRPr>
          </a:p>
        </p:txBody>
      </p:sp>
      <p:sp>
        <p:nvSpPr>
          <p:cNvPr id="26" name="Espace réservé du numéro de diapositive 2">
            <a:extLst>
              <a:ext uri="{FF2B5EF4-FFF2-40B4-BE49-F238E27FC236}">
                <a16:creationId xmlns:a16="http://schemas.microsoft.com/office/drawing/2014/main" xmlns="" id="{78D9DB95-914B-55AC-95ED-8177D8749C38}"/>
              </a:ext>
            </a:extLst>
          </p:cNvPr>
          <p:cNvSpPr txBox="1">
            <a:spLocks/>
          </p:cNvSpPr>
          <p:nvPr/>
        </p:nvSpPr>
        <p:spPr>
          <a:xfrm>
            <a:off x="9167813" y="640072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5ECA6-78DB-4B8A-8C3B-37CDD03C95FC}" type="slidenum">
              <a:rPr kumimoji="0" lang="fr-FR" sz="1200" b="0" i="0" u="none" strike="noStrike" kern="1200" cap="none" spc="0" normalizeH="0" baseline="0" noProof="0" smtClean="0">
                <a:ln>
                  <a:noFill/>
                </a:ln>
                <a:solidFill>
                  <a:srgbClr val="00557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005577"/>
              </a:solidFill>
              <a:effectLst/>
              <a:uLnTx/>
              <a:uFillTx/>
              <a:latin typeface="Century Gothic" panose="020B0502020202020204" pitchFamily="34" charset="0"/>
              <a:ea typeface="+mn-ea"/>
              <a:cs typeface="+mn-cs"/>
            </a:endParaRPr>
          </a:p>
        </p:txBody>
      </p:sp>
      <p:sp>
        <p:nvSpPr>
          <p:cNvPr id="5" name="Titre 1">
            <a:extLst>
              <a:ext uri="{FF2B5EF4-FFF2-40B4-BE49-F238E27FC236}">
                <a16:creationId xmlns:a16="http://schemas.microsoft.com/office/drawing/2014/main" xmlns="" id="{820F2DAC-7546-507F-36F8-6B9F6ED34957}"/>
              </a:ext>
            </a:extLst>
          </p:cNvPr>
          <p:cNvSpPr>
            <a:spLocks noGrp="1"/>
          </p:cNvSpPr>
          <p:nvPr>
            <p:ph type="title"/>
          </p:nvPr>
        </p:nvSpPr>
        <p:spPr>
          <a:xfrm>
            <a:off x="496048" y="549275"/>
            <a:ext cx="11108576" cy="663949"/>
          </a:xfrm>
        </p:spPr>
        <p:txBody>
          <a:bodyPr>
            <a:normAutofit/>
          </a:bodyPr>
          <a:lstStyle/>
          <a:p>
            <a:r>
              <a:rPr lang="fr-FR" sz="2600" b="1" cap="small">
                <a:solidFill>
                  <a:srgbClr val="DC8C00"/>
                </a:solidFill>
                <a:latin typeface="Century Gothic"/>
              </a:rPr>
              <a:t>La production locale représente </a:t>
            </a:r>
            <a:r>
              <a:rPr lang="fr-FR" sz="2600" b="1" cap="small">
                <a:solidFill>
                  <a:srgbClr val="00364B"/>
                </a:solidFill>
                <a:latin typeface="Century Gothic"/>
              </a:rPr>
              <a:t>20 % des nouveaux titres déclarés</a:t>
            </a:r>
            <a:endParaRPr lang="fr-FR" sz="2600">
              <a:solidFill>
                <a:srgbClr val="00364B"/>
              </a:solidFill>
            </a:endParaRPr>
          </a:p>
        </p:txBody>
      </p:sp>
      <p:sp>
        <p:nvSpPr>
          <p:cNvPr id="2" name="ZoneTexte 1">
            <a:extLst>
              <a:ext uri="{FF2B5EF4-FFF2-40B4-BE49-F238E27FC236}">
                <a16:creationId xmlns:a16="http://schemas.microsoft.com/office/drawing/2014/main" xmlns="" id="{7A05F496-AD0B-2A9F-1A74-C6450FC36C13}"/>
              </a:ext>
            </a:extLst>
          </p:cNvPr>
          <p:cNvSpPr txBox="1"/>
          <p:nvPr/>
        </p:nvSpPr>
        <p:spPr>
          <a:xfrm>
            <a:off x="7962343" y="4930766"/>
            <a:ext cx="3480993" cy="70788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00364B"/>
                </a:solidFill>
                <a:effectLst/>
                <a:uLnTx/>
                <a:uFillTx/>
                <a:latin typeface="Century Gothic" panose="020B0502020202020204" pitchFamily="34" charset="0"/>
                <a:ea typeface="+mn-ea"/>
                <a:cs typeface="+mn-cs"/>
              </a:rPr>
              <a:t>Une part en augmentation de +3 pts </a:t>
            </a:r>
            <a:r>
              <a:rPr kumimoji="0" lang="fr-FR" sz="20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vs 2022</a:t>
            </a:r>
            <a:endParaRPr kumimoji="0" lang="en-US" sz="2000" b="0" i="0" u="none" strike="noStrike" kern="1200" cap="none" spc="0" normalizeH="0" baseline="0" noProof="0">
              <a:ln>
                <a:noFill/>
              </a:ln>
              <a:solidFill>
                <a:srgbClr val="DC8C00"/>
              </a:solidFill>
              <a:effectLst/>
              <a:uLnTx/>
              <a:uFillTx/>
              <a:latin typeface="Century Gothic"/>
              <a:ea typeface="+mn-ea"/>
              <a:cs typeface="+mn-cs"/>
            </a:endParaRPr>
          </a:p>
        </p:txBody>
      </p:sp>
      <p:sp>
        <p:nvSpPr>
          <p:cNvPr id="4" name="ZoneTexte 3">
            <a:extLst>
              <a:ext uri="{FF2B5EF4-FFF2-40B4-BE49-F238E27FC236}">
                <a16:creationId xmlns:a16="http://schemas.microsoft.com/office/drawing/2014/main" xmlns="" id="{D4A023E4-8698-1002-D9C1-CF1EAF0F709A}"/>
              </a:ext>
            </a:extLst>
          </p:cNvPr>
          <p:cNvSpPr txBox="1"/>
          <p:nvPr/>
        </p:nvSpPr>
        <p:spPr>
          <a:xfrm>
            <a:off x="6774903" y="3382211"/>
            <a:ext cx="1047889" cy="461665"/>
          </a:xfrm>
          <a:prstGeom prst="rect">
            <a:avLst/>
          </a:prstGeom>
          <a:noFill/>
        </p:spPr>
        <p:txBody>
          <a:bodyPr wrap="square">
            <a:spAutoFit/>
          </a:bodyPr>
          <a:lstStyle/>
          <a:p>
            <a:r>
              <a:rPr lang="fr-FR" sz="2400" b="1">
                <a:solidFill>
                  <a:srgbClr val="DC8C00"/>
                </a:solidFill>
                <a:latin typeface="Century Gothic"/>
              </a:rPr>
              <a:t>d</a:t>
            </a:r>
            <a:r>
              <a:rPr kumimoji="0" lang="fr-FR" sz="2400" b="1" i="0" u="none" strike="noStrike" kern="1200" cap="none" spc="0" normalizeH="0" baseline="0" noProof="0">
                <a:ln>
                  <a:noFill/>
                </a:ln>
                <a:solidFill>
                  <a:srgbClr val="DC8C00"/>
                </a:solidFill>
                <a:effectLst/>
                <a:uLnTx/>
                <a:uFillTx/>
                <a:latin typeface="Century Gothic"/>
                <a:ea typeface="+mn-ea"/>
                <a:cs typeface="+mn-cs"/>
              </a:rPr>
              <a:t>ont</a:t>
            </a:r>
            <a:endParaRPr lang="fr-FR" sz="2400"/>
          </a:p>
        </p:txBody>
      </p:sp>
    </p:spTree>
    <p:extLst>
      <p:ext uri="{BB962C8B-B14F-4D97-AF65-F5344CB8AC3E}">
        <p14:creationId xmlns:p14="http://schemas.microsoft.com/office/powerpoint/2010/main" val="1581091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stade, plafond, gens, groupe&#10;&#10;Description générée automatiquement">
            <a:extLst>
              <a:ext uri="{FF2B5EF4-FFF2-40B4-BE49-F238E27FC236}">
                <a16:creationId xmlns:a16="http://schemas.microsoft.com/office/drawing/2014/main" xmlns="" id="{39AE1A4D-CBD0-F1A2-36C5-ED7A97A88A81}"/>
              </a:ext>
            </a:extLst>
          </p:cNvPr>
          <p:cNvPicPr>
            <a:picLocks noChangeAspect="1"/>
          </p:cNvPicPr>
          <p:nvPr/>
        </p:nvPicPr>
        <p:blipFill rotWithShape="1">
          <a:blip r:embed="rId3">
            <a:duotone>
              <a:schemeClr val="accent1">
                <a:shade val="45000"/>
                <a:satMod val="135000"/>
              </a:schemeClr>
              <a:prstClr val="white"/>
            </a:duotone>
            <a:alphaModFix amt="20000"/>
          </a:blip>
          <a:srcRect l="15013" t="23752" r="21427" b="31728"/>
          <a:stretch/>
        </p:blipFill>
        <p:spPr>
          <a:xfrm>
            <a:off x="1302791" y="1958177"/>
            <a:ext cx="9736560" cy="4034134"/>
          </a:xfrm>
          <a:custGeom>
            <a:avLst/>
            <a:gdLst>
              <a:gd name="connsiteX0" fmla="*/ 7478532 w 7744766"/>
              <a:gd name="connsiteY0" fmla="*/ 1350000 h 3600000"/>
              <a:gd name="connsiteX1" fmla="*/ 7744766 w 7744766"/>
              <a:gd name="connsiteY1" fmla="*/ 1616234 h 3600000"/>
              <a:gd name="connsiteX2" fmla="*/ 7744766 w 7744766"/>
              <a:gd name="connsiteY2" fmla="*/ 1834386 h 3600000"/>
              <a:gd name="connsiteX3" fmla="*/ 7478532 w 7744766"/>
              <a:gd name="connsiteY3" fmla="*/ 2100620 h 3600000"/>
              <a:gd name="connsiteX4" fmla="*/ 7212298 w 7744766"/>
              <a:gd name="connsiteY4" fmla="*/ 1834386 h 3600000"/>
              <a:gd name="connsiteX5" fmla="*/ 7212298 w 7744766"/>
              <a:gd name="connsiteY5" fmla="*/ 1616234 h 3600000"/>
              <a:gd name="connsiteX6" fmla="*/ 7478532 w 7744766"/>
              <a:gd name="connsiteY6" fmla="*/ 1350000 h 3600000"/>
              <a:gd name="connsiteX7" fmla="*/ 266234 w 7744766"/>
              <a:gd name="connsiteY7" fmla="*/ 1260000 h 3600000"/>
              <a:gd name="connsiteX8" fmla="*/ 532468 w 7744766"/>
              <a:gd name="connsiteY8" fmla="*/ 1526234 h 3600000"/>
              <a:gd name="connsiteX9" fmla="*/ 532468 w 7744766"/>
              <a:gd name="connsiteY9" fmla="*/ 2073766 h 3600000"/>
              <a:gd name="connsiteX10" fmla="*/ 266234 w 7744766"/>
              <a:gd name="connsiteY10" fmla="*/ 2340000 h 3600000"/>
              <a:gd name="connsiteX11" fmla="*/ 0 w 7744766"/>
              <a:gd name="connsiteY11" fmla="*/ 2073766 h 3600000"/>
              <a:gd name="connsiteX12" fmla="*/ 0 w 7744766"/>
              <a:gd name="connsiteY12" fmla="*/ 1526234 h 3600000"/>
              <a:gd name="connsiteX13" fmla="*/ 266234 w 7744766"/>
              <a:gd name="connsiteY13" fmla="*/ 1260000 h 3600000"/>
              <a:gd name="connsiteX14" fmla="*/ 6822873 w 7744766"/>
              <a:gd name="connsiteY14" fmla="*/ 1080000 h 3600000"/>
              <a:gd name="connsiteX15" fmla="*/ 7089107 w 7744766"/>
              <a:gd name="connsiteY15" fmla="*/ 1346234 h 3600000"/>
              <a:gd name="connsiteX16" fmla="*/ 7089107 w 7744766"/>
              <a:gd name="connsiteY16" fmla="*/ 1983766 h 3600000"/>
              <a:gd name="connsiteX17" fmla="*/ 6822873 w 7744766"/>
              <a:gd name="connsiteY17" fmla="*/ 2250000 h 3600000"/>
              <a:gd name="connsiteX18" fmla="*/ 6556639 w 7744766"/>
              <a:gd name="connsiteY18" fmla="*/ 1983766 h 3600000"/>
              <a:gd name="connsiteX19" fmla="*/ 6556639 w 7744766"/>
              <a:gd name="connsiteY19" fmla="*/ 1346234 h 3600000"/>
              <a:gd name="connsiteX20" fmla="*/ 6822873 w 7744766"/>
              <a:gd name="connsiteY20" fmla="*/ 1080000 h 3600000"/>
              <a:gd name="connsiteX21" fmla="*/ 921898 w 7744766"/>
              <a:gd name="connsiteY21" fmla="*/ 990000 h 3600000"/>
              <a:gd name="connsiteX22" fmla="*/ 1188132 w 7744766"/>
              <a:gd name="connsiteY22" fmla="*/ 1256234 h 3600000"/>
              <a:gd name="connsiteX23" fmla="*/ 1188132 w 7744766"/>
              <a:gd name="connsiteY23" fmla="*/ 2253766 h 3600000"/>
              <a:gd name="connsiteX24" fmla="*/ 921898 w 7744766"/>
              <a:gd name="connsiteY24" fmla="*/ 2520000 h 3600000"/>
              <a:gd name="connsiteX25" fmla="*/ 655664 w 7744766"/>
              <a:gd name="connsiteY25" fmla="*/ 2253766 h 3600000"/>
              <a:gd name="connsiteX26" fmla="*/ 655664 w 7744766"/>
              <a:gd name="connsiteY26" fmla="*/ 1256234 h 3600000"/>
              <a:gd name="connsiteX27" fmla="*/ 921898 w 7744766"/>
              <a:gd name="connsiteY27" fmla="*/ 990000 h 3600000"/>
              <a:gd name="connsiteX28" fmla="*/ 3544553 w 7744766"/>
              <a:gd name="connsiteY28" fmla="*/ 810000 h 3600000"/>
              <a:gd name="connsiteX29" fmla="*/ 3810787 w 7744766"/>
              <a:gd name="connsiteY29" fmla="*/ 1076234 h 3600000"/>
              <a:gd name="connsiteX30" fmla="*/ 3810787 w 7744766"/>
              <a:gd name="connsiteY30" fmla="*/ 2253766 h 3600000"/>
              <a:gd name="connsiteX31" fmla="*/ 3544553 w 7744766"/>
              <a:gd name="connsiteY31" fmla="*/ 2520000 h 3600000"/>
              <a:gd name="connsiteX32" fmla="*/ 3278319 w 7744766"/>
              <a:gd name="connsiteY32" fmla="*/ 2253766 h 3600000"/>
              <a:gd name="connsiteX33" fmla="*/ 3278319 w 7744766"/>
              <a:gd name="connsiteY33" fmla="*/ 1076234 h 3600000"/>
              <a:gd name="connsiteX34" fmla="*/ 3544553 w 7744766"/>
              <a:gd name="connsiteY34" fmla="*/ 810000 h 3600000"/>
              <a:gd name="connsiteX35" fmla="*/ 6167209 w 7744766"/>
              <a:gd name="connsiteY35" fmla="*/ 720000 h 3600000"/>
              <a:gd name="connsiteX36" fmla="*/ 6433443 w 7744766"/>
              <a:gd name="connsiteY36" fmla="*/ 986234 h 3600000"/>
              <a:gd name="connsiteX37" fmla="*/ 6433443 w 7744766"/>
              <a:gd name="connsiteY37" fmla="*/ 2253766 h 3600000"/>
              <a:gd name="connsiteX38" fmla="*/ 6167209 w 7744766"/>
              <a:gd name="connsiteY38" fmla="*/ 2520000 h 3600000"/>
              <a:gd name="connsiteX39" fmla="*/ 5900975 w 7744766"/>
              <a:gd name="connsiteY39" fmla="*/ 2253766 h 3600000"/>
              <a:gd name="connsiteX40" fmla="*/ 5900975 w 7744766"/>
              <a:gd name="connsiteY40" fmla="*/ 986234 h 3600000"/>
              <a:gd name="connsiteX41" fmla="*/ 6167209 w 7744766"/>
              <a:gd name="connsiteY41" fmla="*/ 720000 h 3600000"/>
              <a:gd name="connsiteX42" fmla="*/ 1577562 w 7744766"/>
              <a:gd name="connsiteY42" fmla="*/ 630000 h 3600000"/>
              <a:gd name="connsiteX43" fmla="*/ 1843796 w 7744766"/>
              <a:gd name="connsiteY43" fmla="*/ 896234 h 3600000"/>
              <a:gd name="connsiteX44" fmla="*/ 1843796 w 7744766"/>
              <a:gd name="connsiteY44" fmla="*/ 2523766 h 3600000"/>
              <a:gd name="connsiteX45" fmla="*/ 1577562 w 7744766"/>
              <a:gd name="connsiteY45" fmla="*/ 2790000 h 3600000"/>
              <a:gd name="connsiteX46" fmla="*/ 1311328 w 7744766"/>
              <a:gd name="connsiteY46" fmla="*/ 2523766 h 3600000"/>
              <a:gd name="connsiteX47" fmla="*/ 1311328 w 7744766"/>
              <a:gd name="connsiteY47" fmla="*/ 896234 h 3600000"/>
              <a:gd name="connsiteX48" fmla="*/ 1577562 w 7744766"/>
              <a:gd name="connsiteY48" fmla="*/ 630000 h 3600000"/>
              <a:gd name="connsiteX49" fmla="*/ 2888889 w 7744766"/>
              <a:gd name="connsiteY49" fmla="*/ 540000 h 3600000"/>
              <a:gd name="connsiteX50" fmla="*/ 3155123 w 7744766"/>
              <a:gd name="connsiteY50" fmla="*/ 806234 h 3600000"/>
              <a:gd name="connsiteX51" fmla="*/ 3155123 w 7744766"/>
              <a:gd name="connsiteY51" fmla="*/ 2613766 h 3600000"/>
              <a:gd name="connsiteX52" fmla="*/ 2888889 w 7744766"/>
              <a:gd name="connsiteY52" fmla="*/ 2880000 h 3600000"/>
              <a:gd name="connsiteX53" fmla="*/ 2622655 w 7744766"/>
              <a:gd name="connsiteY53" fmla="*/ 2613766 h 3600000"/>
              <a:gd name="connsiteX54" fmla="*/ 2622655 w 7744766"/>
              <a:gd name="connsiteY54" fmla="*/ 806234 h 3600000"/>
              <a:gd name="connsiteX55" fmla="*/ 2888889 w 7744766"/>
              <a:gd name="connsiteY55" fmla="*/ 540000 h 3600000"/>
              <a:gd name="connsiteX56" fmla="*/ 5511545 w 7744766"/>
              <a:gd name="connsiteY56" fmla="*/ 450000 h 3600000"/>
              <a:gd name="connsiteX57" fmla="*/ 5777779 w 7744766"/>
              <a:gd name="connsiteY57" fmla="*/ 716234 h 3600000"/>
              <a:gd name="connsiteX58" fmla="*/ 5777779 w 7744766"/>
              <a:gd name="connsiteY58" fmla="*/ 2523766 h 3600000"/>
              <a:gd name="connsiteX59" fmla="*/ 5511545 w 7744766"/>
              <a:gd name="connsiteY59" fmla="*/ 2790000 h 3600000"/>
              <a:gd name="connsiteX60" fmla="*/ 5245311 w 7744766"/>
              <a:gd name="connsiteY60" fmla="*/ 2523766 h 3600000"/>
              <a:gd name="connsiteX61" fmla="*/ 5245311 w 7744766"/>
              <a:gd name="connsiteY61" fmla="*/ 716234 h 3600000"/>
              <a:gd name="connsiteX62" fmla="*/ 5511545 w 7744766"/>
              <a:gd name="connsiteY62" fmla="*/ 450000 h 3600000"/>
              <a:gd name="connsiteX63" fmla="*/ 4200217 w 7744766"/>
              <a:gd name="connsiteY63" fmla="*/ 360000 h 3600000"/>
              <a:gd name="connsiteX64" fmla="*/ 4466451 w 7744766"/>
              <a:gd name="connsiteY64" fmla="*/ 626234 h 3600000"/>
              <a:gd name="connsiteX65" fmla="*/ 4466451 w 7744766"/>
              <a:gd name="connsiteY65" fmla="*/ 2973766 h 3600000"/>
              <a:gd name="connsiteX66" fmla="*/ 4200217 w 7744766"/>
              <a:gd name="connsiteY66" fmla="*/ 3240000 h 3600000"/>
              <a:gd name="connsiteX67" fmla="*/ 3933983 w 7744766"/>
              <a:gd name="connsiteY67" fmla="*/ 2973766 h 3600000"/>
              <a:gd name="connsiteX68" fmla="*/ 3933983 w 7744766"/>
              <a:gd name="connsiteY68" fmla="*/ 626234 h 3600000"/>
              <a:gd name="connsiteX69" fmla="*/ 4200217 w 7744766"/>
              <a:gd name="connsiteY69" fmla="*/ 360000 h 3600000"/>
              <a:gd name="connsiteX70" fmla="*/ 2233226 w 7744766"/>
              <a:gd name="connsiteY70" fmla="*/ 270000 h 3600000"/>
              <a:gd name="connsiteX71" fmla="*/ 2499460 w 7744766"/>
              <a:gd name="connsiteY71" fmla="*/ 536234 h 3600000"/>
              <a:gd name="connsiteX72" fmla="*/ 2499460 w 7744766"/>
              <a:gd name="connsiteY72" fmla="*/ 2883766 h 3600000"/>
              <a:gd name="connsiteX73" fmla="*/ 2233226 w 7744766"/>
              <a:gd name="connsiteY73" fmla="*/ 3150000 h 3600000"/>
              <a:gd name="connsiteX74" fmla="*/ 1966992 w 7744766"/>
              <a:gd name="connsiteY74" fmla="*/ 2883766 h 3600000"/>
              <a:gd name="connsiteX75" fmla="*/ 1966992 w 7744766"/>
              <a:gd name="connsiteY75" fmla="*/ 536234 h 3600000"/>
              <a:gd name="connsiteX76" fmla="*/ 2233226 w 7744766"/>
              <a:gd name="connsiteY76" fmla="*/ 270000 h 3600000"/>
              <a:gd name="connsiteX77" fmla="*/ 4855881 w 7744766"/>
              <a:gd name="connsiteY77" fmla="*/ 0 h 3600000"/>
              <a:gd name="connsiteX78" fmla="*/ 5122115 w 7744766"/>
              <a:gd name="connsiteY78" fmla="*/ 266234 h 3600000"/>
              <a:gd name="connsiteX79" fmla="*/ 5122115 w 7744766"/>
              <a:gd name="connsiteY79" fmla="*/ 3333766 h 3600000"/>
              <a:gd name="connsiteX80" fmla="*/ 4855881 w 7744766"/>
              <a:gd name="connsiteY80" fmla="*/ 3600000 h 3600000"/>
              <a:gd name="connsiteX81" fmla="*/ 4589647 w 7744766"/>
              <a:gd name="connsiteY81" fmla="*/ 3333766 h 3600000"/>
              <a:gd name="connsiteX82" fmla="*/ 4589647 w 7744766"/>
              <a:gd name="connsiteY82" fmla="*/ 266234 h 3600000"/>
              <a:gd name="connsiteX83" fmla="*/ 4855881 w 7744766"/>
              <a:gd name="connsiteY83"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44766" h="3600000">
                <a:moveTo>
                  <a:pt x="7478532" y="1350000"/>
                </a:moveTo>
                <a:cubicBezTo>
                  <a:pt x="7625569" y="1350000"/>
                  <a:pt x="7744766" y="1469197"/>
                  <a:pt x="7744766" y="1616234"/>
                </a:cubicBezTo>
                <a:lnTo>
                  <a:pt x="7744766" y="1834386"/>
                </a:lnTo>
                <a:cubicBezTo>
                  <a:pt x="7744766" y="1981423"/>
                  <a:pt x="7625569" y="2100620"/>
                  <a:pt x="7478532" y="2100620"/>
                </a:cubicBezTo>
                <a:cubicBezTo>
                  <a:pt x="7331495" y="2100620"/>
                  <a:pt x="7212298" y="1981423"/>
                  <a:pt x="7212298" y="1834386"/>
                </a:cubicBezTo>
                <a:lnTo>
                  <a:pt x="7212298" y="1616234"/>
                </a:lnTo>
                <a:cubicBezTo>
                  <a:pt x="7212298" y="1469197"/>
                  <a:pt x="7331495" y="1350000"/>
                  <a:pt x="7478532" y="1350000"/>
                </a:cubicBezTo>
                <a:close/>
                <a:moveTo>
                  <a:pt x="266234" y="1260000"/>
                </a:moveTo>
                <a:cubicBezTo>
                  <a:pt x="413271" y="1260000"/>
                  <a:pt x="532468" y="1379197"/>
                  <a:pt x="532468" y="1526234"/>
                </a:cubicBezTo>
                <a:lnTo>
                  <a:pt x="532468" y="2073766"/>
                </a:lnTo>
                <a:cubicBezTo>
                  <a:pt x="532468" y="2220803"/>
                  <a:pt x="413271" y="2340000"/>
                  <a:pt x="266234" y="2340000"/>
                </a:cubicBezTo>
                <a:cubicBezTo>
                  <a:pt x="119197" y="2340000"/>
                  <a:pt x="0" y="2220803"/>
                  <a:pt x="0" y="2073766"/>
                </a:cubicBezTo>
                <a:lnTo>
                  <a:pt x="0" y="1526234"/>
                </a:lnTo>
                <a:cubicBezTo>
                  <a:pt x="0" y="1379197"/>
                  <a:pt x="119197" y="1260000"/>
                  <a:pt x="266234" y="1260000"/>
                </a:cubicBezTo>
                <a:close/>
                <a:moveTo>
                  <a:pt x="6822873" y="1080000"/>
                </a:moveTo>
                <a:cubicBezTo>
                  <a:pt x="6969910" y="1080000"/>
                  <a:pt x="7089107" y="1199197"/>
                  <a:pt x="7089107" y="1346234"/>
                </a:cubicBezTo>
                <a:lnTo>
                  <a:pt x="7089107" y="1983766"/>
                </a:lnTo>
                <a:cubicBezTo>
                  <a:pt x="7089107" y="2130803"/>
                  <a:pt x="6969910" y="2250000"/>
                  <a:pt x="6822873" y="2250000"/>
                </a:cubicBezTo>
                <a:cubicBezTo>
                  <a:pt x="6675836" y="2250000"/>
                  <a:pt x="6556639" y="2130803"/>
                  <a:pt x="6556639" y="1983766"/>
                </a:cubicBezTo>
                <a:lnTo>
                  <a:pt x="6556639" y="1346234"/>
                </a:lnTo>
                <a:cubicBezTo>
                  <a:pt x="6556639" y="1199197"/>
                  <a:pt x="6675836" y="1080000"/>
                  <a:pt x="6822873" y="1080000"/>
                </a:cubicBezTo>
                <a:close/>
                <a:moveTo>
                  <a:pt x="921898" y="990000"/>
                </a:moveTo>
                <a:cubicBezTo>
                  <a:pt x="1068935" y="990000"/>
                  <a:pt x="1188132" y="1109197"/>
                  <a:pt x="1188132" y="1256234"/>
                </a:cubicBezTo>
                <a:lnTo>
                  <a:pt x="1188132" y="2253766"/>
                </a:lnTo>
                <a:cubicBezTo>
                  <a:pt x="1188132" y="2400803"/>
                  <a:pt x="1068935" y="2520000"/>
                  <a:pt x="921898" y="2520000"/>
                </a:cubicBezTo>
                <a:cubicBezTo>
                  <a:pt x="774861" y="2520000"/>
                  <a:pt x="655664" y="2400803"/>
                  <a:pt x="655664" y="2253766"/>
                </a:cubicBezTo>
                <a:lnTo>
                  <a:pt x="655664" y="1256234"/>
                </a:lnTo>
                <a:cubicBezTo>
                  <a:pt x="655664" y="1109197"/>
                  <a:pt x="774861" y="990000"/>
                  <a:pt x="921898" y="990000"/>
                </a:cubicBezTo>
                <a:close/>
                <a:moveTo>
                  <a:pt x="3544553" y="810000"/>
                </a:moveTo>
                <a:cubicBezTo>
                  <a:pt x="3691590" y="810000"/>
                  <a:pt x="3810787" y="929197"/>
                  <a:pt x="3810787" y="1076234"/>
                </a:cubicBezTo>
                <a:lnTo>
                  <a:pt x="3810787" y="2253766"/>
                </a:lnTo>
                <a:cubicBezTo>
                  <a:pt x="3810787" y="2400803"/>
                  <a:pt x="3691590" y="2520000"/>
                  <a:pt x="3544553" y="2520000"/>
                </a:cubicBezTo>
                <a:cubicBezTo>
                  <a:pt x="3397516" y="2520000"/>
                  <a:pt x="3278319" y="2400803"/>
                  <a:pt x="3278319" y="2253766"/>
                </a:cubicBezTo>
                <a:lnTo>
                  <a:pt x="3278319" y="1076234"/>
                </a:lnTo>
                <a:cubicBezTo>
                  <a:pt x="3278319" y="929197"/>
                  <a:pt x="3397516" y="810000"/>
                  <a:pt x="3544553" y="810000"/>
                </a:cubicBezTo>
                <a:close/>
                <a:moveTo>
                  <a:pt x="6167209" y="720000"/>
                </a:moveTo>
                <a:cubicBezTo>
                  <a:pt x="6314246" y="720000"/>
                  <a:pt x="6433443" y="839197"/>
                  <a:pt x="6433443" y="986234"/>
                </a:cubicBezTo>
                <a:lnTo>
                  <a:pt x="6433443" y="2253766"/>
                </a:lnTo>
                <a:cubicBezTo>
                  <a:pt x="6433443" y="2400803"/>
                  <a:pt x="6314246" y="2520000"/>
                  <a:pt x="6167209" y="2520000"/>
                </a:cubicBezTo>
                <a:cubicBezTo>
                  <a:pt x="6020172" y="2520000"/>
                  <a:pt x="5900975" y="2400803"/>
                  <a:pt x="5900975" y="2253766"/>
                </a:cubicBezTo>
                <a:lnTo>
                  <a:pt x="5900975" y="986234"/>
                </a:lnTo>
                <a:cubicBezTo>
                  <a:pt x="5900975" y="839197"/>
                  <a:pt x="6020172" y="720000"/>
                  <a:pt x="6167209" y="720000"/>
                </a:cubicBezTo>
                <a:close/>
                <a:moveTo>
                  <a:pt x="1577562" y="630000"/>
                </a:moveTo>
                <a:cubicBezTo>
                  <a:pt x="1724599" y="630000"/>
                  <a:pt x="1843796" y="749197"/>
                  <a:pt x="1843796" y="896234"/>
                </a:cubicBezTo>
                <a:lnTo>
                  <a:pt x="1843796" y="2523766"/>
                </a:lnTo>
                <a:cubicBezTo>
                  <a:pt x="1843796" y="2670803"/>
                  <a:pt x="1724599" y="2790000"/>
                  <a:pt x="1577562" y="2790000"/>
                </a:cubicBezTo>
                <a:cubicBezTo>
                  <a:pt x="1430525" y="2790000"/>
                  <a:pt x="1311328" y="2670803"/>
                  <a:pt x="1311328" y="2523766"/>
                </a:cubicBezTo>
                <a:lnTo>
                  <a:pt x="1311328" y="896234"/>
                </a:lnTo>
                <a:cubicBezTo>
                  <a:pt x="1311328" y="749197"/>
                  <a:pt x="1430525" y="630000"/>
                  <a:pt x="1577562" y="630000"/>
                </a:cubicBezTo>
                <a:close/>
                <a:moveTo>
                  <a:pt x="2888889" y="540000"/>
                </a:moveTo>
                <a:cubicBezTo>
                  <a:pt x="3035926" y="540000"/>
                  <a:pt x="3155123" y="659197"/>
                  <a:pt x="3155123" y="806234"/>
                </a:cubicBezTo>
                <a:lnTo>
                  <a:pt x="3155123" y="2613766"/>
                </a:lnTo>
                <a:cubicBezTo>
                  <a:pt x="3155123" y="2760803"/>
                  <a:pt x="3035926" y="2880000"/>
                  <a:pt x="2888889" y="2880000"/>
                </a:cubicBezTo>
                <a:cubicBezTo>
                  <a:pt x="2741852" y="2880000"/>
                  <a:pt x="2622655" y="2760803"/>
                  <a:pt x="2622655" y="2613766"/>
                </a:cubicBezTo>
                <a:lnTo>
                  <a:pt x="2622655" y="806234"/>
                </a:lnTo>
                <a:cubicBezTo>
                  <a:pt x="2622655" y="659197"/>
                  <a:pt x="2741852" y="540000"/>
                  <a:pt x="2888889" y="540000"/>
                </a:cubicBezTo>
                <a:close/>
                <a:moveTo>
                  <a:pt x="5511545" y="450000"/>
                </a:moveTo>
                <a:cubicBezTo>
                  <a:pt x="5658582" y="450000"/>
                  <a:pt x="5777779" y="569197"/>
                  <a:pt x="5777779" y="716234"/>
                </a:cubicBezTo>
                <a:lnTo>
                  <a:pt x="5777779" y="2523766"/>
                </a:lnTo>
                <a:cubicBezTo>
                  <a:pt x="5777779" y="2670803"/>
                  <a:pt x="5658582" y="2790000"/>
                  <a:pt x="5511545" y="2790000"/>
                </a:cubicBezTo>
                <a:cubicBezTo>
                  <a:pt x="5364508" y="2790000"/>
                  <a:pt x="5245311" y="2670803"/>
                  <a:pt x="5245311" y="2523766"/>
                </a:cubicBezTo>
                <a:lnTo>
                  <a:pt x="5245311" y="716234"/>
                </a:lnTo>
                <a:cubicBezTo>
                  <a:pt x="5245311" y="569197"/>
                  <a:pt x="5364508" y="450000"/>
                  <a:pt x="5511545" y="450000"/>
                </a:cubicBezTo>
                <a:close/>
                <a:moveTo>
                  <a:pt x="4200217" y="360000"/>
                </a:moveTo>
                <a:cubicBezTo>
                  <a:pt x="4347254" y="360000"/>
                  <a:pt x="4466451" y="479197"/>
                  <a:pt x="4466451" y="626234"/>
                </a:cubicBezTo>
                <a:lnTo>
                  <a:pt x="4466451" y="2973766"/>
                </a:lnTo>
                <a:cubicBezTo>
                  <a:pt x="4466451" y="3120803"/>
                  <a:pt x="4347254" y="3240000"/>
                  <a:pt x="4200217" y="3240000"/>
                </a:cubicBezTo>
                <a:cubicBezTo>
                  <a:pt x="4053180" y="3240000"/>
                  <a:pt x="3933983" y="3120803"/>
                  <a:pt x="3933983" y="2973766"/>
                </a:cubicBezTo>
                <a:lnTo>
                  <a:pt x="3933983" y="626234"/>
                </a:lnTo>
                <a:cubicBezTo>
                  <a:pt x="3933983" y="479197"/>
                  <a:pt x="4053180" y="360000"/>
                  <a:pt x="4200217" y="360000"/>
                </a:cubicBezTo>
                <a:close/>
                <a:moveTo>
                  <a:pt x="2233226" y="270000"/>
                </a:moveTo>
                <a:cubicBezTo>
                  <a:pt x="2380263" y="270000"/>
                  <a:pt x="2499460" y="389197"/>
                  <a:pt x="2499460" y="536234"/>
                </a:cubicBezTo>
                <a:lnTo>
                  <a:pt x="2499460" y="2883766"/>
                </a:lnTo>
                <a:cubicBezTo>
                  <a:pt x="2499460" y="3030803"/>
                  <a:pt x="2380263" y="3150000"/>
                  <a:pt x="2233226" y="3150000"/>
                </a:cubicBezTo>
                <a:cubicBezTo>
                  <a:pt x="2086189" y="3150000"/>
                  <a:pt x="1966992" y="3030803"/>
                  <a:pt x="1966992" y="2883766"/>
                </a:cubicBezTo>
                <a:lnTo>
                  <a:pt x="1966992" y="536234"/>
                </a:lnTo>
                <a:cubicBezTo>
                  <a:pt x="1966992" y="389197"/>
                  <a:pt x="2086189" y="270000"/>
                  <a:pt x="2233226" y="270000"/>
                </a:cubicBezTo>
                <a:close/>
                <a:moveTo>
                  <a:pt x="4855881" y="0"/>
                </a:moveTo>
                <a:cubicBezTo>
                  <a:pt x="5002918" y="0"/>
                  <a:pt x="5122115" y="119197"/>
                  <a:pt x="5122115" y="266234"/>
                </a:cubicBezTo>
                <a:lnTo>
                  <a:pt x="5122115" y="3333766"/>
                </a:lnTo>
                <a:cubicBezTo>
                  <a:pt x="5122115" y="3480803"/>
                  <a:pt x="5002918" y="3600000"/>
                  <a:pt x="4855881" y="3600000"/>
                </a:cubicBezTo>
                <a:cubicBezTo>
                  <a:pt x="4708844" y="3600000"/>
                  <a:pt x="4589647" y="3480803"/>
                  <a:pt x="4589647" y="3333766"/>
                </a:cubicBezTo>
                <a:lnTo>
                  <a:pt x="4589647" y="266234"/>
                </a:lnTo>
                <a:cubicBezTo>
                  <a:pt x="4589647" y="119197"/>
                  <a:pt x="4708844" y="0"/>
                  <a:pt x="4855881" y="0"/>
                </a:cubicBezTo>
                <a:close/>
              </a:path>
            </a:pathLst>
          </a:custGeom>
        </p:spPr>
      </p:pic>
      <p:sp>
        <p:nvSpPr>
          <p:cNvPr id="13" name="ZoneTexte 12">
            <a:extLst>
              <a:ext uri="{FF2B5EF4-FFF2-40B4-BE49-F238E27FC236}">
                <a16:creationId xmlns:a16="http://schemas.microsoft.com/office/drawing/2014/main" xmlns="" id="{7300A712-355D-FB0A-3921-D25CAC61AAD7}"/>
              </a:ext>
            </a:extLst>
          </p:cNvPr>
          <p:cNvSpPr txBox="1"/>
          <p:nvPr/>
        </p:nvSpPr>
        <p:spPr>
          <a:xfrm>
            <a:off x="541592" y="6092952"/>
            <a:ext cx="11063033" cy="307777"/>
          </a:xfrm>
          <a:prstGeom prst="rect">
            <a:avLst/>
          </a:prstGeom>
          <a:noFill/>
        </p:spPr>
        <p:txBody>
          <a:bodyPr wrap="square" rtlCol="0">
            <a:spAutoFit/>
          </a:bodyPr>
          <a:lstStyle/>
          <a:p>
            <a:pPr algn="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CNM, </a:t>
            </a:r>
            <a:r>
              <a:rPr kumimoji="0" lang="fr-FR" sz="14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Diversité musicale 2023, Production Phonographique</a:t>
            </a: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2024 (à paraître)</a:t>
            </a:r>
          </a:p>
        </p:txBody>
      </p:sp>
      <p:sp>
        <p:nvSpPr>
          <p:cNvPr id="26" name="Espace réservé du numéro de diapositive 2">
            <a:extLst>
              <a:ext uri="{FF2B5EF4-FFF2-40B4-BE49-F238E27FC236}">
                <a16:creationId xmlns:a16="http://schemas.microsoft.com/office/drawing/2014/main" xmlns="" id="{78D9DB95-914B-55AC-95ED-8177D8749C38}"/>
              </a:ext>
            </a:extLst>
          </p:cNvPr>
          <p:cNvSpPr txBox="1">
            <a:spLocks/>
          </p:cNvSpPr>
          <p:nvPr/>
        </p:nvSpPr>
        <p:spPr>
          <a:xfrm>
            <a:off x="9167813" y="640072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5ECA6-78DB-4B8A-8C3B-37CDD03C95FC}" type="slidenum">
              <a:rPr kumimoji="0" lang="fr-FR" sz="1200" b="0" i="0" u="none" strike="noStrike" kern="1200" cap="none" spc="0" normalizeH="0" baseline="0" noProof="0" smtClean="0">
                <a:ln>
                  <a:noFill/>
                </a:ln>
                <a:solidFill>
                  <a:srgbClr val="00557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005577"/>
              </a:solidFill>
              <a:effectLst/>
              <a:uLnTx/>
              <a:uFillTx/>
              <a:latin typeface="Century Gothic" panose="020B0502020202020204" pitchFamily="34" charset="0"/>
              <a:ea typeface="+mn-ea"/>
              <a:cs typeface="+mn-cs"/>
            </a:endParaRPr>
          </a:p>
        </p:txBody>
      </p:sp>
      <p:grpSp>
        <p:nvGrpSpPr>
          <p:cNvPr id="4" name="Groupe 3">
            <a:extLst>
              <a:ext uri="{FF2B5EF4-FFF2-40B4-BE49-F238E27FC236}">
                <a16:creationId xmlns:a16="http://schemas.microsoft.com/office/drawing/2014/main" xmlns="" id="{3B394679-F5C0-5574-D8DC-8EC834DB49D4}"/>
              </a:ext>
            </a:extLst>
          </p:cNvPr>
          <p:cNvGrpSpPr/>
          <p:nvPr/>
        </p:nvGrpSpPr>
        <p:grpSpPr>
          <a:xfrm>
            <a:off x="1302791" y="1328141"/>
            <a:ext cx="7675176" cy="4764811"/>
            <a:chOff x="692592" y="1857827"/>
            <a:chExt cx="7994208" cy="4695373"/>
          </a:xfrm>
        </p:grpSpPr>
        <p:graphicFrame>
          <p:nvGraphicFramePr>
            <p:cNvPr id="5" name="Graphique 4">
              <a:extLst>
                <a:ext uri="{FF2B5EF4-FFF2-40B4-BE49-F238E27FC236}">
                  <a16:creationId xmlns:a16="http://schemas.microsoft.com/office/drawing/2014/main" xmlns="" id="{6A1DCA33-27FC-3352-EAA8-839C41BCA64F}"/>
                </a:ext>
              </a:extLst>
            </p:cNvPr>
            <p:cNvGraphicFramePr/>
            <p:nvPr/>
          </p:nvGraphicFramePr>
          <p:xfrm>
            <a:off x="692592" y="1857827"/>
            <a:ext cx="7994208" cy="4695373"/>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Connecteur droit 5">
              <a:extLst>
                <a:ext uri="{FF2B5EF4-FFF2-40B4-BE49-F238E27FC236}">
                  <a16:creationId xmlns:a16="http://schemas.microsoft.com/office/drawing/2014/main" xmlns="" id="{2E7B033B-BDE9-1652-AE0D-B019BD3B4970}"/>
                </a:ext>
              </a:extLst>
            </p:cNvPr>
            <p:cNvCxnSpPr>
              <a:cxnSpLocks/>
            </p:cNvCxnSpPr>
            <p:nvPr/>
          </p:nvCxnSpPr>
          <p:spPr>
            <a:xfrm>
              <a:off x="2335550" y="2417443"/>
              <a:ext cx="54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1EC0983E-6325-0C56-6EC8-453195707697}"/>
                </a:ext>
              </a:extLst>
            </p:cNvPr>
            <p:cNvCxnSpPr>
              <a:cxnSpLocks/>
            </p:cNvCxnSpPr>
            <p:nvPr/>
          </p:nvCxnSpPr>
          <p:spPr>
            <a:xfrm>
              <a:off x="2335550" y="2758828"/>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BC88F0AE-AA1D-E7E7-B16E-34AE449EBD53}"/>
                </a:ext>
              </a:extLst>
            </p:cNvPr>
            <p:cNvCxnSpPr>
              <a:cxnSpLocks/>
            </p:cNvCxnSpPr>
            <p:nvPr/>
          </p:nvCxnSpPr>
          <p:spPr>
            <a:xfrm>
              <a:off x="2335550" y="3096179"/>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08C1FE24-D5EA-351B-8B4B-E63878347B34}"/>
                </a:ext>
              </a:extLst>
            </p:cNvPr>
            <p:cNvCxnSpPr/>
            <p:nvPr/>
          </p:nvCxnSpPr>
          <p:spPr>
            <a:xfrm>
              <a:off x="2335550" y="5874652"/>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A0A9BBD6-E698-AA53-1D14-0DB8221F5171}"/>
                </a:ext>
              </a:extLst>
            </p:cNvPr>
            <p:cNvCxnSpPr>
              <a:cxnSpLocks/>
            </p:cNvCxnSpPr>
            <p:nvPr/>
          </p:nvCxnSpPr>
          <p:spPr>
            <a:xfrm>
              <a:off x="2335550" y="5520036"/>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464FCD93-BDAB-D22A-C187-3F8762AAFCF4}"/>
                </a:ext>
              </a:extLst>
            </p:cNvPr>
            <p:cNvCxnSpPr>
              <a:cxnSpLocks/>
            </p:cNvCxnSpPr>
            <p:nvPr/>
          </p:nvCxnSpPr>
          <p:spPr>
            <a:xfrm>
              <a:off x="2335550" y="3436824"/>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xmlns="" id="{A092B2A8-D376-FA27-0E5D-E7C94057881F}"/>
                </a:ext>
              </a:extLst>
            </p:cNvPr>
            <p:cNvCxnSpPr>
              <a:cxnSpLocks/>
            </p:cNvCxnSpPr>
            <p:nvPr/>
          </p:nvCxnSpPr>
          <p:spPr>
            <a:xfrm>
              <a:off x="2335550" y="4474577"/>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306EB359-A345-C85A-1233-6CF896958C66}"/>
                </a:ext>
              </a:extLst>
            </p:cNvPr>
            <p:cNvCxnSpPr>
              <a:cxnSpLocks/>
            </p:cNvCxnSpPr>
            <p:nvPr/>
          </p:nvCxnSpPr>
          <p:spPr>
            <a:xfrm>
              <a:off x="2335550" y="5163851"/>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05DEE45E-4F74-2D33-4D68-106F810BFD93}"/>
                </a:ext>
              </a:extLst>
            </p:cNvPr>
            <p:cNvCxnSpPr>
              <a:cxnSpLocks/>
            </p:cNvCxnSpPr>
            <p:nvPr/>
          </p:nvCxnSpPr>
          <p:spPr>
            <a:xfrm>
              <a:off x="2335550" y="4843527"/>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8" name="Titre 1">
            <a:extLst>
              <a:ext uri="{FF2B5EF4-FFF2-40B4-BE49-F238E27FC236}">
                <a16:creationId xmlns:a16="http://schemas.microsoft.com/office/drawing/2014/main" xmlns="" id="{E4272A75-787D-645B-7E4F-714A43464B79}"/>
              </a:ext>
            </a:extLst>
          </p:cNvPr>
          <p:cNvSpPr>
            <a:spLocks noGrp="1"/>
          </p:cNvSpPr>
          <p:nvPr>
            <p:ph type="title"/>
          </p:nvPr>
        </p:nvSpPr>
        <p:spPr>
          <a:xfrm>
            <a:off x="541593" y="365125"/>
            <a:ext cx="10937834" cy="1052195"/>
          </a:xfrm>
        </p:spPr>
        <p:txBody>
          <a:bodyPr>
            <a:normAutofit/>
          </a:bodyPr>
          <a:lstStyle/>
          <a:p>
            <a:r>
              <a:rPr lang="fr-FR" sz="2800" b="1" cap="small">
                <a:solidFill>
                  <a:srgbClr val="DC8C00"/>
                </a:solidFill>
                <a:latin typeface="Century Gothic"/>
              </a:rPr>
              <a:t>Une </a:t>
            </a:r>
            <a:r>
              <a:rPr lang="fr-FR" sz="2800" b="1" cap="small">
                <a:solidFill>
                  <a:srgbClr val="00364B"/>
                </a:solidFill>
                <a:latin typeface="Century Gothic"/>
              </a:rPr>
              <a:t>diversité de genres représentée </a:t>
            </a:r>
            <a:r>
              <a:rPr lang="fr-FR" sz="2800" b="1" cap="small">
                <a:solidFill>
                  <a:srgbClr val="DC8C00"/>
                </a:solidFill>
                <a:latin typeface="Century Gothic"/>
              </a:rPr>
              <a:t>en production française</a:t>
            </a:r>
            <a:endParaRPr lang="fr-FR">
              <a:solidFill>
                <a:srgbClr val="00364B"/>
              </a:solidFill>
            </a:endParaRPr>
          </a:p>
        </p:txBody>
      </p:sp>
    </p:spTree>
    <p:extLst>
      <p:ext uri="{BB962C8B-B14F-4D97-AF65-F5344CB8AC3E}">
        <p14:creationId xmlns:p14="http://schemas.microsoft.com/office/powerpoint/2010/main" val="234750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3328D71-45F5-DAB8-BA7C-43F7B449BE5A}"/>
              </a:ext>
            </a:extLst>
          </p:cNvPr>
          <p:cNvSpPr>
            <a:spLocks noGrp="1"/>
          </p:cNvSpPr>
          <p:nvPr>
            <p:ph type="ctrTitle"/>
          </p:nvPr>
        </p:nvSpPr>
        <p:spPr/>
        <p:txBody>
          <a:bodyPr>
            <a:normAutofit fontScale="90000"/>
          </a:bodyPr>
          <a:lstStyle/>
          <a:p>
            <a:r>
              <a:rPr lang="fr-FR" dirty="0"/>
              <a:t>Spectacles de musiques actuelles et de variétés</a:t>
            </a:r>
          </a:p>
        </p:txBody>
      </p:sp>
      <p:sp>
        <p:nvSpPr>
          <p:cNvPr id="3" name="Sous-titre 2">
            <a:extLst>
              <a:ext uri="{FF2B5EF4-FFF2-40B4-BE49-F238E27FC236}">
                <a16:creationId xmlns:a16="http://schemas.microsoft.com/office/drawing/2014/main" xmlns="" id="{C618925C-0C0A-6A2C-4ACA-E47055E2AD6C}"/>
              </a:ext>
            </a:extLst>
          </p:cNvPr>
          <p:cNvSpPr>
            <a:spLocks noGrp="1"/>
          </p:cNvSpPr>
          <p:nvPr>
            <p:ph type="subTitle" idx="1"/>
          </p:nvPr>
        </p:nvSpPr>
        <p:spPr/>
        <p:txBody>
          <a:bodyPr>
            <a:normAutofit fontScale="92500" lnSpcReduction="10000"/>
          </a:bodyPr>
          <a:lstStyle/>
          <a:p>
            <a:endParaRPr lang="fr-FR" dirty="0"/>
          </a:p>
        </p:txBody>
      </p:sp>
    </p:spTree>
    <p:extLst>
      <p:ext uri="{BB962C8B-B14F-4D97-AF65-F5344CB8AC3E}">
        <p14:creationId xmlns:p14="http://schemas.microsoft.com/office/powerpoint/2010/main" val="66008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
            <a:extLst>
              <a:ext uri="{FF2B5EF4-FFF2-40B4-BE49-F238E27FC236}">
                <a16:creationId xmlns:a16="http://schemas.microsoft.com/office/drawing/2014/main" xmlns="" id="{78D9DB95-914B-55AC-95ED-8177D8749C38}"/>
              </a:ext>
            </a:extLst>
          </p:cNvPr>
          <p:cNvSpPr txBox="1">
            <a:spLocks/>
          </p:cNvSpPr>
          <p:nvPr/>
        </p:nvSpPr>
        <p:spPr>
          <a:xfrm>
            <a:off x="9167813" y="640072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5ECA6-78DB-4B8A-8C3B-37CDD03C95FC}" type="slidenum">
              <a:rPr kumimoji="0" lang="fr-FR" sz="1200" b="0" i="0" u="none" strike="noStrike" kern="1200" cap="none" spc="0" normalizeH="0" baseline="0" noProof="0" smtClean="0">
                <a:ln>
                  <a:noFill/>
                </a:ln>
                <a:solidFill>
                  <a:srgbClr val="00557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rgbClr val="005577"/>
              </a:solidFill>
              <a:effectLst/>
              <a:uLnTx/>
              <a:uFillTx/>
              <a:latin typeface="Century Gothic" panose="020B0502020202020204" pitchFamily="34" charset="0"/>
              <a:ea typeface="+mn-ea"/>
              <a:cs typeface="+mn-cs"/>
            </a:endParaRPr>
          </a:p>
        </p:txBody>
      </p:sp>
      <p:pic>
        <p:nvPicPr>
          <p:cNvPr id="5" name="Image 4" descr="Une image contenant concert, musique, spectacle, événement&#10;&#10;Description générée automatiquement">
            <a:extLst>
              <a:ext uri="{FF2B5EF4-FFF2-40B4-BE49-F238E27FC236}">
                <a16:creationId xmlns:a16="http://schemas.microsoft.com/office/drawing/2014/main" xmlns="" id="{57B55311-60A2-4C1C-7C70-60D1026AED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2" t="20312" r="29786" b="1"/>
          <a:stretch/>
        </p:blipFill>
        <p:spPr>
          <a:xfrm>
            <a:off x="-5110" y="1392993"/>
            <a:ext cx="5147735" cy="5465006"/>
          </a:xfrm>
          <a:prstGeom prst="rect">
            <a:avLst/>
          </a:prstGeom>
        </p:spPr>
      </p:pic>
      <p:sp>
        <p:nvSpPr>
          <p:cNvPr id="6" name="Rectangle 5">
            <a:extLst>
              <a:ext uri="{FF2B5EF4-FFF2-40B4-BE49-F238E27FC236}">
                <a16:creationId xmlns:a16="http://schemas.microsoft.com/office/drawing/2014/main" xmlns="" id="{377AFF05-FB64-EFF3-4525-A66FB9CBD3CE}"/>
              </a:ext>
            </a:extLst>
          </p:cNvPr>
          <p:cNvSpPr/>
          <p:nvPr/>
        </p:nvSpPr>
        <p:spPr>
          <a:xfrm flipH="1">
            <a:off x="-19670" y="1340708"/>
            <a:ext cx="5205045" cy="5517292"/>
          </a:xfrm>
          <a:prstGeom prst="rect">
            <a:avLst/>
          </a:prstGeom>
          <a:gradFill flip="none" rotWithShape="1">
            <a:gsLst>
              <a:gs pos="56000">
                <a:schemeClr val="bg1">
                  <a:alpha val="50000"/>
                </a:schemeClr>
              </a:gs>
              <a:gs pos="86000">
                <a:srgbClr val="FFFFFF"/>
              </a:gs>
              <a:gs pos="0">
                <a:schemeClr val="bg1">
                  <a:alpha val="49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ZoneTexte 7">
            <a:extLst>
              <a:ext uri="{FF2B5EF4-FFF2-40B4-BE49-F238E27FC236}">
                <a16:creationId xmlns:a16="http://schemas.microsoft.com/office/drawing/2014/main" xmlns="" id="{CD97614C-4E27-F2DE-CCFE-60C428A1C46C}"/>
              </a:ext>
            </a:extLst>
          </p:cNvPr>
          <p:cNvSpPr txBox="1"/>
          <p:nvPr/>
        </p:nvSpPr>
        <p:spPr>
          <a:xfrm>
            <a:off x="7256458" y="2303331"/>
            <a:ext cx="3697897" cy="1200329"/>
          </a:xfrm>
          <a:prstGeom prst="rect">
            <a:avLst/>
          </a:prstGeom>
          <a:noFill/>
        </p:spPr>
        <p:txBody>
          <a:bodyPr wrap="squar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1435"/>
                </a:solidFill>
                <a:effectLst/>
                <a:uLnTx/>
                <a:uFillTx/>
                <a:latin typeface="Century Gothic" panose="020B0502020202020204" pitchFamily="34" charset="0"/>
                <a:ea typeface="+mn-ea"/>
                <a:cs typeface="+mn-cs"/>
              </a:rPr>
              <a:t>des Français qui écoutent de la musique sont allés à </a:t>
            </a:r>
            <a:r>
              <a:rPr kumimoji="0" lang="fr-FR" sz="18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un concert </a:t>
            </a:r>
            <a:r>
              <a:rPr kumimoji="0" lang="fr-FR" sz="1800" b="1" i="0" u="none" strike="noStrike" kern="1200" cap="none" spc="0" normalizeH="0" baseline="0" noProof="0">
                <a:ln>
                  <a:noFill/>
                </a:ln>
                <a:solidFill>
                  <a:srgbClr val="441435"/>
                </a:solidFill>
                <a:effectLst/>
                <a:uLnTx/>
                <a:uFillTx/>
                <a:latin typeface="Century Gothic" panose="020B0502020202020204" pitchFamily="34" charset="0"/>
                <a:ea typeface="+mn-ea"/>
                <a:cs typeface="+mn-cs"/>
              </a:rPr>
              <a:t>entre mai 2022 et 2023, </a:t>
            </a:r>
            <a:r>
              <a:rPr kumimoji="0" lang="fr-FR" sz="18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dont 39% de 15-34 ans.</a:t>
            </a:r>
          </a:p>
        </p:txBody>
      </p:sp>
      <p:sp>
        <p:nvSpPr>
          <p:cNvPr id="10" name="ZoneTexte 12">
            <a:extLst>
              <a:ext uri="{FF2B5EF4-FFF2-40B4-BE49-F238E27FC236}">
                <a16:creationId xmlns:a16="http://schemas.microsoft.com/office/drawing/2014/main" xmlns="" id="{5EE517AD-B947-2699-6C77-DB5F0A3C6C8A}"/>
              </a:ext>
            </a:extLst>
          </p:cNvPr>
          <p:cNvSpPr txBox="1"/>
          <p:nvPr/>
        </p:nvSpPr>
        <p:spPr>
          <a:xfrm>
            <a:off x="623888" y="6075355"/>
            <a:ext cx="11063033"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CNM, Ipsos et Sopra Steria, </a:t>
            </a:r>
            <a:r>
              <a:rPr kumimoji="0" lang="fr-FR" sz="14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Baromètre des Usages de la Musique en France</a:t>
            </a: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Octobre 2023 </a:t>
            </a:r>
          </a:p>
        </p:txBody>
      </p:sp>
      <p:sp>
        <p:nvSpPr>
          <p:cNvPr id="11" name="Titre 1">
            <a:extLst>
              <a:ext uri="{FF2B5EF4-FFF2-40B4-BE49-F238E27FC236}">
                <a16:creationId xmlns:a16="http://schemas.microsoft.com/office/drawing/2014/main" xmlns="" id="{2F360509-C61D-4B16-3940-D0D1892AD58D}"/>
              </a:ext>
            </a:extLst>
          </p:cNvPr>
          <p:cNvSpPr>
            <a:spLocks noGrp="1"/>
          </p:cNvSpPr>
          <p:nvPr/>
        </p:nvSpPr>
        <p:spPr>
          <a:xfrm>
            <a:off x="554704" y="343571"/>
            <a:ext cx="10515600" cy="581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small" spc="0" normalizeH="0" baseline="0" noProof="0">
              <a:ln>
                <a:noFill/>
              </a:ln>
              <a:solidFill>
                <a:srgbClr val="005577"/>
              </a:solidFill>
              <a:effectLst/>
              <a:uLnTx/>
              <a:uFillTx/>
              <a:latin typeface="Century Gothic" panose="020B0502020202020204" pitchFamily="34" charset="0"/>
              <a:ea typeface="+mj-ea"/>
              <a:cs typeface="+mj-cs"/>
            </a:endParaRPr>
          </a:p>
        </p:txBody>
      </p:sp>
      <p:sp>
        <p:nvSpPr>
          <p:cNvPr id="12" name="Titre 1">
            <a:extLst>
              <a:ext uri="{FF2B5EF4-FFF2-40B4-BE49-F238E27FC236}">
                <a16:creationId xmlns:a16="http://schemas.microsoft.com/office/drawing/2014/main" xmlns="" id="{EAC51F1F-77D0-98DF-20EF-4E996CDE645F}"/>
              </a:ext>
            </a:extLst>
          </p:cNvPr>
          <p:cNvSpPr>
            <a:spLocks noGrp="1"/>
          </p:cNvSpPr>
          <p:nvPr/>
        </p:nvSpPr>
        <p:spPr>
          <a:xfrm>
            <a:off x="493909" y="583010"/>
            <a:ext cx="10699400" cy="581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small" spc="0" normalizeH="0" baseline="0" noProof="0">
                <a:ln>
                  <a:noFill/>
                </a:ln>
                <a:solidFill>
                  <a:srgbClr val="DC8C00"/>
                </a:solidFill>
                <a:effectLst/>
                <a:uLnTx/>
                <a:uFillTx/>
                <a:latin typeface="Century Gothic" panose="020B0502020202020204" pitchFamily="34" charset="0"/>
                <a:ea typeface="+mj-ea"/>
                <a:cs typeface="+mj-cs"/>
              </a:rPr>
              <a:t>Les Français entretiennent un lien fort avec la </a:t>
            </a:r>
            <a:r>
              <a:rPr kumimoji="0" lang="fr-FR" sz="2800" b="1" i="0" u="none" strike="noStrike" kern="1200" cap="small" spc="0" normalizeH="0" baseline="0" noProof="0">
                <a:ln>
                  <a:noFill/>
                </a:ln>
                <a:solidFill>
                  <a:srgbClr val="441435"/>
                </a:solidFill>
                <a:effectLst/>
                <a:uLnTx/>
                <a:uFillTx/>
                <a:latin typeface="Century Gothic" panose="020B0502020202020204" pitchFamily="34" charset="0"/>
                <a:ea typeface="+mj-ea"/>
                <a:cs typeface="+mj-cs"/>
              </a:rPr>
              <a:t>musique </a:t>
            </a:r>
            <a:r>
              <a:rPr lang="fr-FR" sz="2800" b="1" cap="small">
                <a:solidFill>
                  <a:srgbClr val="441435"/>
                </a:solidFill>
              </a:rPr>
              <a:t>« </a:t>
            </a:r>
            <a:r>
              <a:rPr kumimoji="0" lang="fr-FR" sz="2800" b="1" i="0" u="none" strike="noStrike" kern="1200" cap="small" spc="0" normalizeH="0" baseline="0" noProof="0">
                <a:ln>
                  <a:noFill/>
                </a:ln>
                <a:solidFill>
                  <a:srgbClr val="441435"/>
                </a:solidFill>
                <a:effectLst/>
                <a:uLnTx/>
                <a:uFillTx/>
                <a:latin typeface="Century Gothic" panose="020B0502020202020204" pitchFamily="34" charset="0"/>
                <a:ea typeface="+mj-ea"/>
                <a:cs typeface="+mj-cs"/>
              </a:rPr>
              <a:t>live »</a:t>
            </a:r>
          </a:p>
        </p:txBody>
      </p:sp>
      <p:sp>
        <p:nvSpPr>
          <p:cNvPr id="15" name="ZoneTexte 6">
            <a:extLst>
              <a:ext uri="{FF2B5EF4-FFF2-40B4-BE49-F238E27FC236}">
                <a16:creationId xmlns:a16="http://schemas.microsoft.com/office/drawing/2014/main" xmlns="" id="{6FB40D59-B301-364A-243B-BA50A92DDCDD}"/>
              </a:ext>
            </a:extLst>
          </p:cNvPr>
          <p:cNvSpPr txBox="1"/>
          <p:nvPr/>
        </p:nvSpPr>
        <p:spPr>
          <a:xfrm>
            <a:off x="4796836" y="3334939"/>
            <a:ext cx="2636535" cy="264687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30</a:t>
            </a:r>
            <a:r>
              <a:rPr kumimoji="0" lang="fr-FR" sz="60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a:t>
            </a:r>
            <a:r>
              <a:rPr kumimoji="0" lang="fr-FR" sz="166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a:t>
            </a:r>
          </a:p>
        </p:txBody>
      </p:sp>
      <p:sp>
        <p:nvSpPr>
          <p:cNvPr id="17" name="ZoneTexte 7">
            <a:extLst>
              <a:ext uri="{FF2B5EF4-FFF2-40B4-BE49-F238E27FC236}">
                <a16:creationId xmlns:a16="http://schemas.microsoft.com/office/drawing/2014/main" xmlns="" id="{14F8B989-F1B7-FA75-189B-6FD456410A17}"/>
              </a:ext>
            </a:extLst>
          </p:cNvPr>
          <p:cNvSpPr txBox="1"/>
          <p:nvPr/>
        </p:nvSpPr>
        <p:spPr>
          <a:xfrm>
            <a:off x="7256458" y="4360394"/>
            <a:ext cx="3473046" cy="1200329"/>
          </a:xfrm>
          <a:prstGeom prst="rect">
            <a:avLst/>
          </a:prstGeom>
          <a:noFill/>
        </p:spPr>
        <p:txBody>
          <a:bodyPr wrap="squar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1435"/>
                </a:solidFill>
                <a:effectLst/>
                <a:uLnTx/>
                <a:uFillTx/>
                <a:latin typeface="Century Gothic" panose="020B0502020202020204" pitchFamily="34" charset="0"/>
                <a:ea typeface="+mn-ea"/>
                <a:cs typeface="+mn-cs"/>
              </a:rPr>
              <a:t>des Français qui écoutent de la musique sont allés à </a:t>
            </a:r>
            <a:r>
              <a:rPr kumimoji="0" lang="fr-FR" sz="18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un festival </a:t>
            </a:r>
            <a:r>
              <a:rPr kumimoji="0" lang="fr-FR" sz="1800" b="1" i="0" u="none" strike="noStrike" kern="1200" cap="none" spc="0" normalizeH="0" baseline="0" noProof="0">
                <a:ln>
                  <a:noFill/>
                </a:ln>
                <a:solidFill>
                  <a:srgbClr val="441435"/>
                </a:solidFill>
                <a:effectLst/>
                <a:uLnTx/>
                <a:uFillTx/>
                <a:latin typeface="Century Gothic" panose="020B0502020202020204" pitchFamily="34" charset="0"/>
                <a:ea typeface="+mn-ea"/>
                <a:cs typeface="+mn-cs"/>
              </a:rPr>
              <a:t>entre mai 2022 et 2023, </a:t>
            </a:r>
            <a:r>
              <a:rPr kumimoji="0" lang="fr-FR" sz="18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dont 43% 15-34 ans.</a:t>
            </a:r>
          </a:p>
        </p:txBody>
      </p:sp>
      <p:sp>
        <p:nvSpPr>
          <p:cNvPr id="20" name="ZoneTexte 6">
            <a:extLst>
              <a:ext uri="{FF2B5EF4-FFF2-40B4-BE49-F238E27FC236}">
                <a16:creationId xmlns:a16="http://schemas.microsoft.com/office/drawing/2014/main" xmlns="" id="{7905C59E-776A-A0EC-6876-E0FEAE5D6A29}"/>
              </a:ext>
            </a:extLst>
          </p:cNvPr>
          <p:cNvSpPr txBox="1"/>
          <p:nvPr/>
        </p:nvSpPr>
        <p:spPr>
          <a:xfrm>
            <a:off x="4796836" y="1297277"/>
            <a:ext cx="2636535" cy="264687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47</a:t>
            </a:r>
            <a:r>
              <a:rPr kumimoji="0" lang="fr-FR" sz="60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a:t>
            </a:r>
            <a:r>
              <a:rPr kumimoji="0" lang="fr-FR" sz="166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92184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stade, plafond, gens, groupe&#10;&#10;Description générée automatiquement">
            <a:extLst>
              <a:ext uri="{FF2B5EF4-FFF2-40B4-BE49-F238E27FC236}">
                <a16:creationId xmlns:a16="http://schemas.microsoft.com/office/drawing/2014/main" xmlns="" id="{72C53FB5-2673-9A77-DE84-B57138432DAE}"/>
              </a:ext>
            </a:extLst>
          </p:cNvPr>
          <p:cNvPicPr>
            <a:picLocks noChangeAspect="1"/>
          </p:cNvPicPr>
          <p:nvPr/>
        </p:nvPicPr>
        <p:blipFill rotWithShape="1">
          <a:blip r:embed="rId2">
            <a:duotone>
              <a:schemeClr val="accent3">
                <a:shade val="45000"/>
                <a:satMod val="135000"/>
              </a:schemeClr>
              <a:prstClr val="white"/>
            </a:duotone>
            <a:alphaModFix amt="20000"/>
          </a:blip>
          <a:srcRect l="15013" t="23752" r="21427" b="31728"/>
          <a:stretch/>
        </p:blipFill>
        <p:spPr>
          <a:xfrm>
            <a:off x="1302791" y="1958177"/>
            <a:ext cx="9736560" cy="4034134"/>
          </a:xfrm>
          <a:custGeom>
            <a:avLst/>
            <a:gdLst>
              <a:gd name="connsiteX0" fmla="*/ 7478532 w 7744766"/>
              <a:gd name="connsiteY0" fmla="*/ 1350000 h 3600000"/>
              <a:gd name="connsiteX1" fmla="*/ 7744766 w 7744766"/>
              <a:gd name="connsiteY1" fmla="*/ 1616234 h 3600000"/>
              <a:gd name="connsiteX2" fmla="*/ 7744766 w 7744766"/>
              <a:gd name="connsiteY2" fmla="*/ 1834386 h 3600000"/>
              <a:gd name="connsiteX3" fmla="*/ 7478532 w 7744766"/>
              <a:gd name="connsiteY3" fmla="*/ 2100620 h 3600000"/>
              <a:gd name="connsiteX4" fmla="*/ 7212298 w 7744766"/>
              <a:gd name="connsiteY4" fmla="*/ 1834386 h 3600000"/>
              <a:gd name="connsiteX5" fmla="*/ 7212298 w 7744766"/>
              <a:gd name="connsiteY5" fmla="*/ 1616234 h 3600000"/>
              <a:gd name="connsiteX6" fmla="*/ 7478532 w 7744766"/>
              <a:gd name="connsiteY6" fmla="*/ 1350000 h 3600000"/>
              <a:gd name="connsiteX7" fmla="*/ 266234 w 7744766"/>
              <a:gd name="connsiteY7" fmla="*/ 1260000 h 3600000"/>
              <a:gd name="connsiteX8" fmla="*/ 532468 w 7744766"/>
              <a:gd name="connsiteY8" fmla="*/ 1526234 h 3600000"/>
              <a:gd name="connsiteX9" fmla="*/ 532468 w 7744766"/>
              <a:gd name="connsiteY9" fmla="*/ 2073766 h 3600000"/>
              <a:gd name="connsiteX10" fmla="*/ 266234 w 7744766"/>
              <a:gd name="connsiteY10" fmla="*/ 2340000 h 3600000"/>
              <a:gd name="connsiteX11" fmla="*/ 0 w 7744766"/>
              <a:gd name="connsiteY11" fmla="*/ 2073766 h 3600000"/>
              <a:gd name="connsiteX12" fmla="*/ 0 w 7744766"/>
              <a:gd name="connsiteY12" fmla="*/ 1526234 h 3600000"/>
              <a:gd name="connsiteX13" fmla="*/ 266234 w 7744766"/>
              <a:gd name="connsiteY13" fmla="*/ 1260000 h 3600000"/>
              <a:gd name="connsiteX14" fmla="*/ 6822873 w 7744766"/>
              <a:gd name="connsiteY14" fmla="*/ 1080000 h 3600000"/>
              <a:gd name="connsiteX15" fmla="*/ 7089107 w 7744766"/>
              <a:gd name="connsiteY15" fmla="*/ 1346234 h 3600000"/>
              <a:gd name="connsiteX16" fmla="*/ 7089107 w 7744766"/>
              <a:gd name="connsiteY16" fmla="*/ 1983766 h 3600000"/>
              <a:gd name="connsiteX17" fmla="*/ 6822873 w 7744766"/>
              <a:gd name="connsiteY17" fmla="*/ 2250000 h 3600000"/>
              <a:gd name="connsiteX18" fmla="*/ 6556639 w 7744766"/>
              <a:gd name="connsiteY18" fmla="*/ 1983766 h 3600000"/>
              <a:gd name="connsiteX19" fmla="*/ 6556639 w 7744766"/>
              <a:gd name="connsiteY19" fmla="*/ 1346234 h 3600000"/>
              <a:gd name="connsiteX20" fmla="*/ 6822873 w 7744766"/>
              <a:gd name="connsiteY20" fmla="*/ 1080000 h 3600000"/>
              <a:gd name="connsiteX21" fmla="*/ 921898 w 7744766"/>
              <a:gd name="connsiteY21" fmla="*/ 990000 h 3600000"/>
              <a:gd name="connsiteX22" fmla="*/ 1188132 w 7744766"/>
              <a:gd name="connsiteY22" fmla="*/ 1256234 h 3600000"/>
              <a:gd name="connsiteX23" fmla="*/ 1188132 w 7744766"/>
              <a:gd name="connsiteY23" fmla="*/ 2253766 h 3600000"/>
              <a:gd name="connsiteX24" fmla="*/ 921898 w 7744766"/>
              <a:gd name="connsiteY24" fmla="*/ 2520000 h 3600000"/>
              <a:gd name="connsiteX25" fmla="*/ 655664 w 7744766"/>
              <a:gd name="connsiteY25" fmla="*/ 2253766 h 3600000"/>
              <a:gd name="connsiteX26" fmla="*/ 655664 w 7744766"/>
              <a:gd name="connsiteY26" fmla="*/ 1256234 h 3600000"/>
              <a:gd name="connsiteX27" fmla="*/ 921898 w 7744766"/>
              <a:gd name="connsiteY27" fmla="*/ 990000 h 3600000"/>
              <a:gd name="connsiteX28" fmla="*/ 3544553 w 7744766"/>
              <a:gd name="connsiteY28" fmla="*/ 810000 h 3600000"/>
              <a:gd name="connsiteX29" fmla="*/ 3810787 w 7744766"/>
              <a:gd name="connsiteY29" fmla="*/ 1076234 h 3600000"/>
              <a:gd name="connsiteX30" fmla="*/ 3810787 w 7744766"/>
              <a:gd name="connsiteY30" fmla="*/ 2253766 h 3600000"/>
              <a:gd name="connsiteX31" fmla="*/ 3544553 w 7744766"/>
              <a:gd name="connsiteY31" fmla="*/ 2520000 h 3600000"/>
              <a:gd name="connsiteX32" fmla="*/ 3278319 w 7744766"/>
              <a:gd name="connsiteY32" fmla="*/ 2253766 h 3600000"/>
              <a:gd name="connsiteX33" fmla="*/ 3278319 w 7744766"/>
              <a:gd name="connsiteY33" fmla="*/ 1076234 h 3600000"/>
              <a:gd name="connsiteX34" fmla="*/ 3544553 w 7744766"/>
              <a:gd name="connsiteY34" fmla="*/ 810000 h 3600000"/>
              <a:gd name="connsiteX35" fmla="*/ 6167209 w 7744766"/>
              <a:gd name="connsiteY35" fmla="*/ 720000 h 3600000"/>
              <a:gd name="connsiteX36" fmla="*/ 6433443 w 7744766"/>
              <a:gd name="connsiteY36" fmla="*/ 986234 h 3600000"/>
              <a:gd name="connsiteX37" fmla="*/ 6433443 w 7744766"/>
              <a:gd name="connsiteY37" fmla="*/ 2253766 h 3600000"/>
              <a:gd name="connsiteX38" fmla="*/ 6167209 w 7744766"/>
              <a:gd name="connsiteY38" fmla="*/ 2520000 h 3600000"/>
              <a:gd name="connsiteX39" fmla="*/ 5900975 w 7744766"/>
              <a:gd name="connsiteY39" fmla="*/ 2253766 h 3600000"/>
              <a:gd name="connsiteX40" fmla="*/ 5900975 w 7744766"/>
              <a:gd name="connsiteY40" fmla="*/ 986234 h 3600000"/>
              <a:gd name="connsiteX41" fmla="*/ 6167209 w 7744766"/>
              <a:gd name="connsiteY41" fmla="*/ 720000 h 3600000"/>
              <a:gd name="connsiteX42" fmla="*/ 1577562 w 7744766"/>
              <a:gd name="connsiteY42" fmla="*/ 630000 h 3600000"/>
              <a:gd name="connsiteX43" fmla="*/ 1843796 w 7744766"/>
              <a:gd name="connsiteY43" fmla="*/ 896234 h 3600000"/>
              <a:gd name="connsiteX44" fmla="*/ 1843796 w 7744766"/>
              <a:gd name="connsiteY44" fmla="*/ 2523766 h 3600000"/>
              <a:gd name="connsiteX45" fmla="*/ 1577562 w 7744766"/>
              <a:gd name="connsiteY45" fmla="*/ 2790000 h 3600000"/>
              <a:gd name="connsiteX46" fmla="*/ 1311328 w 7744766"/>
              <a:gd name="connsiteY46" fmla="*/ 2523766 h 3600000"/>
              <a:gd name="connsiteX47" fmla="*/ 1311328 w 7744766"/>
              <a:gd name="connsiteY47" fmla="*/ 896234 h 3600000"/>
              <a:gd name="connsiteX48" fmla="*/ 1577562 w 7744766"/>
              <a:gd name="connsiteY48" fmla="*/ 630000 h 3600000"/>
              <a:gd name="connsiteX49" fmla="*/ 2888889 w 7744766"/>
              <a:gd name="connsiteY49" fmla="*/ 540000 h 3600000"/>
              <a:gd name="connsiteX50" fmla="*/ 3155123 w 7744766"/>
              <a:gd name="connsiteY50" fmla="*/ 806234 h 3600000"/>
              <a:gd name="connsiteX51" fmla="*/ 3155123 w 7744766"/>
              <a:gd name="connsiteY51" fmla="*/ 2613766 h 3600000"/>
              <a:gd name="connsiteX52" fmla="*/ 2888889 w 7744766"/>
              <a:gd name="connsiteY52" fmla="*/ 2880000 h 3600000"/>
              <a:gd name="connsiteX53" fmla="*/ 2622655 w 7744766"/>
              <a:gd name="connsiteY53" fmla="*/ 2613766 h 3600000"/>
              <a:gd name="connsiteX54" fmla="*/ 2622655 w 7744766"/>
              <a:gd name="connsiteY54" fmla="*/ 806234 h 3600000"/>
              <a:gd name="connsiteX55" fmla="*/ 2888889 w 7744766"/>
              <a:gd name="connsiteY55" fmla="*/ 540000 h 3600000"/>
              <a:gd name="connsiteX56" fmla="*/ 5511545 w 7744766"/>
              <a:gd name="connsiteY56" fmla="*/ 450000 h 3600000"/>
              <a:gd name="connsiteX57" fmla="*/ 5777779 w 7744766"/>
              <a:gd name="connsiteY57" fmla="*/ 716234 h 3600000"/>
              <a:gd name="connsiteX58" fmla="*/ 5777779 w 7744766"/>
              <a:gd name="connsiteY58" fmla="*/ 2523766 h 3600000"/>
              <a:gd name="connsiteX59" fmla="*/ 5511545 w 7744766"/>
              <a:gd name="connsiteY59" fmla="*/ 2790000 h 3600000"/>
              <a:gd name="connsiteX60" fmla="*/ 5245311 w 7744766"/>
              <a:gd name="connsiteY60" fmla="*/ 2523766 h 3600000"/>
              <a:gd name="connsiteX61" fmla="*/ 5245311 w 7744766"/>
              <a:gd name="connsiteY61" fmla="*/ 716234 h 3600000"/>
              <a:gd name="connsiteX62" fmla="*/ 5511545 w 7744766"/>
              <a:gd name="connsiteY62" fmla="*/ 450000 h 3600000"/>
              <a:gd name="connsiteX63" fmla="*/ 4200217 w 7744766"/>
              <a:gd name="connsiteY63" fmla="*/ 360000 h 3600000"/>
              <a:gd name="connsiteX64" fmla="*/ 4466451 w 7744766"/>
              <a:gd name="connsiteY64" fmla="*/ 626234 h 3600000"/>
              <a:gd name="connsiteX65" fmla="*/ 4466451 w 7744766"/>
              <a:gd name="connsiteY65" fmla="*/ 2973766 h 3600000"/>
              <a:gd name="connsiteX66" fmla="*/ 4200217 w 7744766"/>
              <a:gd name="connsiteY66" fmla="*/ 3240000 h 3600000"/>
              <a:gd name="connsiteX67" fmla="*/ 3933983 w 7744766"/>
              <a:gd name="connsiteY67" fmla="*/ 2973766 h 3600000"/>
              <a:gd name="connsiteX68" fmla="*/ 3933983 w 7744766"/>
              <a:gd name="connsiteY68" fmla="*/ 626234 h 3600000"/>
              <a:gd name="connsiteX69" fmla="*/ 4200217 w 7744766"/>
              <a:gd name="connsiteY69" fmla="*/ 360000 h 3600000"/>
              <a:gd name="connsiteX70" fmla="*/ 2233226 w 7744766"/>
              <a:gd name="connsiteY70" fmla="*/ 270000 h 3600000"/>
              <a:gd name="connsiteX71" fmla="*/ 2499460 w 7744766"/>
              <a:gd name="connsiteY71" fmla="*/ 536234 h 3600000"/>
              <a:gd name="connsiteX72" fmla="*/ 2499460 w 7744766"/>
              <a:gd name="connsiteY72" fmla="*/ 2883766 h 3600000"/>
              <a:gd name="connsiteX73" fmla="*/ 2233226 w 7744766"/>
              <a:gd name="connsiteY73" fmla="*/ 3150000 h 3600000"/>
              <a:gd name="connsiteX74" fmla="*/ 1966992 w 7744766"/>
              <a:gd name="connsiteY74" fmla="*/ 2883766 h 3600000"/>
              <a:gd name="connsiteX75" fmla="*/ 1966992 w 7744766"/>
              <a:gd name="connsiteY75" fmla="*/ 536234 h 3600000"/>
              <a:gd name="connsiteX76" fmla="*/ 2233226 w 7744766"/>
              <a:gd name="connsiteY76" fmla="*/ 270000 h 3600000"/>
              <a:gd name="connsiteX77" fmla="*/ 4855881 w 7744766"/>
              <a:gd name="connsiteY77" fmla="*/ 0 h 3600000"/>
              <a:gd name="connsiteX78" fmla="*/ 5122115 w 7744766"/>
              <a:gd name="connsiteY78" fmla="*/ 266234 h 3600000"/>
              <a:gd name="connsiteX79" fmla="*/ 5122115 w 7744766"/>
              <a:gd name="connsiteY79" fmla="*/ 3333766 h 3600000"/>
              <a:gd name="connsiteX80" fmla="*/ 4855881 w 7744766"/>
              <a:gd name="connsiteY80" fmla="*/ 3600000 h 3600000"/>
              <a:gd name="connsiteX81" fmla="*/ 4589647 w 7744766"/>
              <a:gd name="connsiteY81" fmla="*/ 3333766 h 3600000"/>
              <a:gd name="connsiteX82" fmla="*/ 4589647 w 7744766"/>
              <a:gd name="connsiteY82" fmla="*/ 266234 h 3600000"/>
              <a:gd name="connsiteX83" fmla="*/ 4855881 w 7744766"/>
              <a:gd name="connsiteY83"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44766" h="3600000">
                <a:moveTo>
                  <a:pt x="7478532" y="1350000"/>
                </a:moveTo>
                <a:cubicBezTo>
                  <a:pt x="7625569" y="1350000"/>
                  <a:pt x="7744766" y="1469197"/>
                  <a:pt x="7744766" y="1616234"/>
                </a:cubicBezTo>
                <a:lnTo>
                  <a:pt x="7744766" y="1834386"/>
                </a:lnTo>
                <a:cubicBezTo>
                  <a:pt x="7744766" y="1981423"/>
                  <a:pt x="7625569" y="2100620"/>
                  <a:pt x="7478532" y="2100620"/>
                </a:cubicBezTo>
                <a:cubicBezTo>
                  <a:pt x="7331495" y="2100620"/>
                  <a:pt x="7212298" y="1981423"/>
                  <a:pt x="7212298" y="1834386"/>
                </a:cubicBezTo>
                <a:lnTo>
                  <a:pt x="7212298" y="1616234"/>
                </a:lnTo>
                <a:cubicBezTo>
                  <a:pt x="7212298" y="1469197"/>
                  <a:pt x="7331495" y="1350000"/>
                  <a:pt x="7478532" y="1350000"/>
                </a:cubicBezTo>
                <a:close/>
                <a:moveTo>
                  <a:pt x="266234" y="1260000"/>
                </a:moveTo>
                <a:cubicBezTo>
                  <a:pt x="413271" y="1260000"/>
                  <a:pt x="532468" y="1379197"/>
                  <a:pt x="532468" y="1526234"/>
                </a:cubicBezTo>
                <a:lnTo>
                  <a:pt x="532468" y="2073766"/>
                </a:lnTo>
                <a:cubicBezTo>
                  <a:pt x="532468" y="2220803"/>
                  <a:pt x="413271" y="2340000"/>
                  <a:pt x="266234" y="2340000"/>
                </a:cubicBezTo>
                <a:cubicBezTo>
                  <a:pt x="119197" y="2340000"/>
                  <a:pt x="0" y="2220803"/>
                  <a:pt x="0" y="2073766"/>
                </a:cubicBezTo>
                <a:lnTo>
                  <a:pt x="0" y="1526234"/>
                </a:lnTo>
                <a:cubicBezTo>
                  <a:pt x="0" y="1379197"/>
                  <a:pt x="119197" y="1260000"/>
                  <a:pt x="266234" y="1260000"/>
                </a:cubicBezTo>
                <a:close/>
                <a:moveTo>
                  <a:pt x="6822873" y="1080000"/>
                </a:moveTo>
                <a:cubicBezTo>
                  <a:pt x="6969910" y="1080000"/>
                  <a:pt x="7089107" y="1199197"/>
                  <a:pt x="7089107" y="1346234"/>
                </a:cubicBezTo>
                <a:lnTo>
                  <a:pt x="7089107" y="1983766"/>
                </a:lnTo>
                <a:cubicBezTo>
                  <a:pt x="7089107" y="2130803"/>
                  <a:pt x="6969910" y="2250000"/>
                  <a:pt x="6822873" y="2250000"/>
                </a:cubicBezTo>
                <a:cubicBezTo>
                  <a:pt x="6675836" y="2250000"/>
                  <a:pt x="6556639" y="2130803"/>
                  <a:pt x="6556639" y="1983766"/>
                </a:cubicBezTo>
                <a:lnTo>
                  <a:pt x="6556639" y="1346234"/>
                </a:lnTo>
                <a:cubicBezTo>
                  <a:pt x="6556639" y="1199197"/>
                  <a:pt x="6675836" y="1080000"/>
                  <a:pt x="6822873" y="1080000"/>
                </a:cubicBezTo>
                <a:close/>
                <a:moveTo>
                  <a:pt x="921898" y="990000"/>
                </a:moveTo>
                <a:cubicBezTo>
                  <a:pt x="1068935" y="990000"/>
                  <a:pt x="1188132" y="1109197"/>
                  <a:pt x="1188132" y="1256234"/>
                </a:cubicBezTo>
                <a:lnTo>
                  <a:pt x="1188132" y="2253766"/>
                </a:lnTo>
                <a:cubicBezTo>
                  <a:pt x="1188132" y="2400803"/>
                  <a:pt x="1068935" y="2520000"/>
                  <a:pt x="921898" y="2520000"/>
                </a:cubicBezTo>
                <a:cubicBezTo>
                  <a:pt x="774861" y="2520000"/>
                  <a:pt x="655664" y="2400803"/>
                  <a:pt x="655664" y="2253766"/>
                </a:cubicBezTo>
                <a:lnTo>
                  <a:pt x="655664" y="1256234"/>
                </a:lnTo>
                <a:cubicBezTo>
                  <a:pt x="655664" y="1109197"/>
                  <a:pt x="774861" y="990000"/>
                  <a:pt x="921898" y="990000"/>
                </a:cubicBezTo>
                <a:close/>
                <a:moveTo>
                  <a:pt x="3544553" y="810000"/>
                </a:moveTo>
                <a:cubicBezTo>
                  <a:pt x="3691590" y="810000"/>
                  <a:pt x="3810787" y="929197"/>
                  <a:pt x="3810787" y="1076234"/>
                </a:cubicBezTo>
                <a:lnTo>
                  <a:pt x="3810787" y="2253766"/>
                </a:lnTo>
                <a:cubicBezTo>
                  <a:pt x="3810787" y="2400803"/>
                  <a:pt x="3691590" y="2520000"/>
                  <a:pt x="3544553" y="2520000"/>
                </a:cubicBezTo>
                <a:cubicBezTo>
                  <a:pt x="3397516" y="2520000"/>
                  <a:pt x="3278319" y="2400803"/>
                  <a:pt x="3278319" y="2253766"/>
                </a:cubicBezTo>
                <a:lnTo>
                  <a:pt x="3278319" y="1076234"/>
                </a:lnTo>
                <a:cubicBezTo>
                  <a:pt x="3278319" y="929197"/>
                  <a:pt x="3397516" y="810000"/>
                  <a:pt x="3544553" y="810000"/>
                </a:cubicBezTo>
                <a:close/>
                <a:moveTo>
                  <a:pt x="6167209" y="720000"/>
                </a:moveTo>
                <a:cubicBezTo>
                  <a:pt x="6314246" y="720000"/>
                  <a:pt x="6433443" y="839197"/>
                  <a:pt x="6433443" y="986234"/>
                </a:cubicBezTo>
                <a:lnTo>
                  <a:pt x="6433443" y="2253766"/>
                </a:lnTo>
                <a:cubicBezTo>
                  <a:pt x="6433443" y="2400803"/>
                  <a:pt x="6314246" y="2520000"/>
                  <a:pt x="6167209" y="2520000"/>
                </a:cubicBezTo>
                <a:cubicBezTo>
                  <a:pt x="6020172" y="2520000"/>
                  <a:pt x="5900975" y="2400803"/>
                  <a:pt x="5900975" y="2253766"/>
                </a:cubicBezTo>
                <a:lnTo>
                  <a:pt x="5900975" y="986234"/>
                </a:lnTo>
                <a:cubicBezTo>
                  <a:pt x="5900975" y="839197"/>
                  <a:pt x="6020172" y="720000"/>
                  <a:pt x="6167209" y="720000"/>
                </a:cubicBezTo>
                <a:close/>
                <a:moveTo>
                  <a:pt x="1577562" y="630000"/>
                </a:moveTo>
                <a:cubicBezTo>
                  <a:pt x="1724599" y="630000"/>
                  <a:pt x="1843796" y="749197"/>
                  <a:pt x="1843796" y="896234"/>
                </a:cubicBezTo>
                <a:lnTo>
                  <a:pt x="1843796" y="2523766"/>
                </a:lnTo>
                <a:cubicBezTo>
                  <a:pt x="1843796" y="2670803"/>
                  <a:pt x="1724599" y="2790000"/>
                  <a:pt x="1577562" y="2790000"/>
                </a:cubicBezTo>
                <a:cubicBezTo>
                  <a:pt x="1430525" y="2790000"/>
                  <a:pt x="1311328" y="2670803"/>
                  <a:pt x="1311328" y="2523766"/>
                </a:cubicBezTo>
                <a:lnTo>
                  <a:pt x="1311328" y="896234"/>
                </a:lnTo>
                <a:cubicBezTo>
                  <a:pt x="1311328" y="749197"/>
                  <a:pt x="1430525" y="630000"/>
                  <a:pt x="1577562" y="630000"/>
                </a:cubicBezTo>
                <a:close/>
                <a:moveTo>
                  <a:pt x="2888889" y="540000"/>
                </a:moveTo>
                <a:cubicBezTo>
                  <a:pt x="3035926" y="540000"/>
                  <a:pt x="3155123" y="659197"/>
                  <a:pt x="3155123" y="806234"/>
                </a:cubicBezTo>
                <a:lnTo>
                  <a:pt x="3155123" y="2613766"/>
                </a:lnTo>
                <a:cubicBezTo>
                  <a:pt x="3155123" y="2760803"/>
                  <a:pt x="3035926" y="2880000"/>
                  <a:pt x="2888889" y="2880000"/>
                </a:cubicBezTo>
                <a:cubicBezTo>
                  <a:pt x="2741852" y="2880000"/>
                  <a:pt x="2622655" y="2760803"/>
                  <a:pt x="2622655" y="2613766"/>
                </a:cubicBezTo>
                <a:lnTo>
                  <a:pt x="2622655" y="806234"/>
                </a:lnTo>
                <a:cubicBezTo>
                  <a:pt x="2622655" y="659197"/>
                  <a:pt x="2741852" y="540000"/>
                  <a:pt x="2888889" y="540000"/>
                </a:cubicBezTo>
                <a:close/>
                <a:moveTo>
                  <a:pt x="5511545" y="450000"/>
                </a:moveTo>
                <a:cubicBezTo>
                  <a:pt x="5658582" y="450000"/>
                  <a:pt x="5777779" y="569197"/>
                  <a:pt x="5777779" y="716234"/>
                </a:cubicBezTo>
                <a:lnTo>
                  <a:pt x="5777779" y="2523766"/>
                </a:lnTo>
                <a:cubicBezTo>
                  <a:pt x="5777779" y="2670803"/>
                  <a:pt x="5658582" y="2790000"/>
                  <a:pt x="5511545" y="2790000"/>
                </a:cubicBezTo>
                <a:cubicBezTo>
                  <a:pt x="5364508" y="2790000"/>
                  <a:pt x="5245311" y="2670803"/>
                  <a:pt x="5245311" y="2523766"/>
                </a:cubicBezTo>
                <a:lnTo>
                  <a:pt x="5245311" y="716234"/>
                </a:lnTo>
                <a:cubicBezTo>
                  <a:pt x="5245311" y="569197"/>
                  <a:pt x="5364508" y="450000"/>
                  <a:pt x="5511545" y="450000"/>
                </a:cubicBezTo>
                <a:close/>
                <a:moveTo>
                  <a:pt x="4200217" y="360000"/>
                </a:moveTo>
                <a:cubicBezTo>
                  <a:pt x="4347254" y="360000"/>
                  <a:pt x="4466451" y="479197"/>
                  <a:pt x="4466451" y="626234"/>
                </a:cubicBezTo>
                <a:lnTo>
                  <a:pt x="4466451" y="2973766"/>
                </a:lnTo>
                <a:cubicBezTo>
                  <a:pt x="4466451" y="3120803"/>
                  <a:pt x="4347254" y="3240000"/>
                  <a:pt x="4200217" y="3240000"/>
                </a:cubicBezTo>
                <a:cubicBezTo>
                  <a:pt x="4053180" y="3240000"/>
                  <a:pt x="3933983" y="3120803"/>
                  <a:pt x="3933983" y="2973766"/>
                </a:cubicBezTo>
                <a:lnTo>
                  <a:pt x="3933983" y="626234"/>
                </a:lnTo>
                <a:cubicBezTo>
                  <a:pt x="3933983" y="479197"/>
                  <a:pt x="4053180" y="360000"/>
                  <a:pt x="4200217" y="360000"/>
                </a:cubicBezTo>
                <a:close/>
                <a:moveTo>
                  <a:pt x="2233226" y="270000"/>
                </a:moveTo>
                <a:cubicBezTo>
                  <a:pt x="2380263" y="270000"/>
                  <a:pt x="2499460" y="389197"/>
                  <a:pt x="2499460" y="536234"/>
                </a:cubicBezTo>
                <a:lnTo>
                  <a:pt x="2499460" y="2883766"/>
                </a:lnTo>
                <a:cubicBezTo>
                  <a:pt x="2499460" y="3030803"/>
                  <a:pt x="2380263" y="3150000"/>
                  <a:pt x="2233226" y="3150000"/>
                </a:cubicBezTo>
                <a:cubicBezTo>
                  <a:pt x="2086189" y="3150000"/>
                  <a:pt x="1966992" y="3030803"/>
                  <a:pt x="1966992" y="2883766"/>
                </a:cubicBezTo>
                <a:lnTo>
                  <a:pt x="1966992" y="536234"/>
                </a:lnTo>
                <a:cubicBezTo>
                  <a:pt x="1966992" y="389197"/>
                  <a:pt x="2086189" y="270000"/>
                  <a:pt x="2233226" y="270000"/>
                </a:cubicBezTo>
                <a:close/>
                <a:moveTo>
                  <a:pt x="4855881" y="0"/>
                </a:moveTo>
                <a:cubicBezTo>
                  <a:pt x="5002918" y="0"/>
                  <a:pt x="5122115" y="119197"/>
                  <a:pt x="5122115" y="266234"/>
                </a:cubicBezTo>
                <a:lnTo>
                  <a:pt x="5122115" y="3333766"/>
                </a:lnTo>
                <a:cubicBezTo>
                  <a:pt x="5122115" y="3480803"/>
                  <a:pt x="5002918" y="3600000"/>
                  <a:pt x="4855881" y="3600000"/>
                </a:cubicBezTo>
                <a:cubicBezTo>
                  <a:pt x="4708844" y="3600000"/>
                  <a:pt x="4589647" y="3480803"/>
                  <a:pt x="4589647" y="3333766"/>
                </a:cubicBezTo>
                <a:lnTo>
                  <a:pt x="4589647" y="266234"/>
                </a:lnTo>
                <a:cubicBezTo>
                  <a:pt x="4589647" y="119197"/>
                  <a:pt x="4708844" y="0"/>
                  <a:pt x="4855881" y="0"/>
                </a:cubicBezTo>
                <a:close/>
              </a:path>
            </a:pathLst>
          </a:custGeom>
          <a:solidFill>
            <a:schemeClr val="tx2">
              <a:lumMod val="10000"/>
              <a:lumOff val="90000"/>
            </a:schemeClr>
          </a:solidFill>
        </p:spPr>
      </p:pic>
      <p:sp>
        <p:nvSpPr>
          <p:cNvPr id="2" name="Titre 1">
            <a:extLst>
              <a:ext uri="{FF2B5EF4-FFF2-40B4-BE49-F238E27FC236}">
                <a16:creationId xmlns:a16="http://schemas.microsoft.com/office/drawing/2014/main" xmlns="" id="{72832BBC-8D63-E57B-293C-FC61143AEC74}"/>
              </a:ext>
            </a:extLst>
          </p:cNvPr>
          <p:cNvSpPr>
            <a:spLocks noGrp="1"/>
          </p:cNvSpPr>
          <p:nvPr>
            <p:ph type="title"/>
          </p:nvPr>
        </p:nvSpPr>
        <p:spPr>
          <a:xfrm>
            <a:off x="553065" y="365125"/>
            <a:ext cx="10515600" cy="1052195"/>
          </a:xfrm>
        </p:spPr>
        <p:txBody>
          <a:bodyPr>
            <a:normAutofit/>
          </a:bodyPr>
          <a:lstStyle/>
          <a:p>
            <a:r>
              <a:rPr lang="fr-FR" sz="2800" b="1" cap="small">
                <a:solidFill>
                  <a:srgbClr val="DC8C00"/>
                </a:solidFill>
                <a:latin typeface="Century Gothic" panose="020B0502020202020204" pitchFamily="34" charset="0"/>
              </a:rPr>
              <a:t>Le </a:t>
            </a:r>
            <a:r>
              <a:rPr lang="fr-FR" sz="2800" b="1" cap="small">
                <a:solidFill>
                  <a:srgbClr val="00364B"/>
                </a:solidFill>
                <a:latin typeface="Century Gothic" panose="020B0502020202020204" pitchFamily="34" charset="0"/>
              </a:rPr>
              <a:t>secteur du live </a:t>
            </a:r>
            <a:r>
              <a:rPr lang="fr-FR" sz="2800" b="1" cap="small">
                <a:solidFill>
                  <a:srgbClr val="DC8C00"/>
                </a:solidFill>
                <a:latin typeface="Century Gothic" panose="020B0502020202020204" pitchFamily="34" charset="0"/>
              </a:rPr>
              <a:t>est porté par la croissance de la demande </a:t>
            </a:r>
            <a:endParaRPr lang="fr-FR" sz="2800" b="1" cap="small">
              <a:solidFill>
                <a:srgbClr val="00364B"/>
              </a:solidFill>
              <a:latin typeface="Century Gothic" panose="020B0502020202020204" pitchFamily="34" charset="0"/>
            </a:endParaRPr>
          </a:p>
        </p:txBody>
      </p:sp>
      <p:sp>
        <p:nvSpPr>
          <p:cNvPr id="14" name="ZoneTexte 13">
            <a:extLst>
              <a:ext uri="{FF2B5EF4-FFF2-40B4-BE49-F238E27FC236}">
                <a16:creationId xmlns:a16="http://schemas.microsoft.com/office/drawing/2014/main" xmlns="" id="{9ABDE0FE-B22F-53A5-A86A-A483C7EF80E4}"/>
              </a:ext>
            </a:extLst>
          </p:cNvPr>
          <p:cNvSpPr txBox="1"/>
          <p:nvPr/>
        </p:nvSpPr>
        <p:spPr>
          <a:xfrm>
            <a:off x="6887635" y="3095930"/>
            <a:ext cx="3925353" cy="1015663"/>
          </a:xfrm>
          <a:prstGeom prst="rect">
            <a:avLst/>
          </a:prstGeom>
          <a:ln>
            <a:solidFill>
              <a:srgbClr val="44143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a:ln>
                  <a:noFill/>
                </a:ln>
                <a:solidFill>
                  <a:srgbClr val="441435"/>
                </a:solidFill>
                <a:effectLst/>
                <a:uLnTx/>
                <a:uFillTx/>
                <a:latin typeface="Century Gothic" panose="020B0502020202020204" pitchFamily="34" charset="0"/>
                <a:ea typeface="+mn-ea"/>
                <a:cs typeface="+mn-cs"/>
              </a:rPr>
              <a:t>65 800 </a:t>
            </a:r>
            <a:r>
              <a:rPr kumimoji="0" lang="fr-FR" sz="2000" b="0" i="0" u="none" strike="noStrike" kern="1200" cap="none" spc="0" normalizeH="0" baseline="0">
                <a:ln>
                  <a:noFill/>
                </a:ln>
                <a:solidFill>
                  <a:srgbClr val="441435"/>
                </a:solidFill>
                <a:effectLst/>
                <a:uLnTx/>
                <a:uFillTx/>
                <a:latin typeface="Century Gothic" panose="020B0502020202020204" pitchFamily="34" charset="0"/>
                <a:ea typeface="+mn-ea"/>
                <a:cs typeface="+mn-cs"/>
              </a:rPr>
              <a:t>rep. payantes</a:t>
            </a:r>
            <a:r>
              <a:rPr kumimoji="0" lang="fr-FR" sz="2000" b="1" i="0" u="none" strike="noStrike" kern="1200" cap="none" spc="0" normalizeH="0" baseline="0">
                <a:ln>
                  <a:noFill/>
                </a:ln>
                <a:solidFill>
                  <a:srgbClr val="441435"/>
                </a:solidFill>
                <a:effectLst/>
                <a:uLnTx/>
                <a:uFillTx/>
                <a:latin typeface="Century Gothic" panose="020B0502020202020204" pitchFamily="34" charset="0"/>
                <a:ea typeface="+mn-ea"/>
                <a:cs typeface="+mn-cs"/>
              </a:rPr>
              <a:t> </a:t>
            </a:r>
            <a:r>
              <a:rPr kumimoji="0" lang="fr-FR" sz="1200" b="0" i="0" u="none" strike="noStrike" kern="1200" cap="none" spc="0" normalizeH="0" baseline="0">
                <a:ln>
                  <a:noFill/>
                </a:ln>
                <a:solidFill>
                  <a:srgbClr val="441435"/>
                </a:solidFill>
                <a:effectLst/>
                <a:uLnTx/>
                <a:uFillTx/>
                <a:latin typeface="Century Gothic" panose="020B0502020202020204" pitchFamily="34" charset="0"/>
                <a:ea typeface="+mn-ea"/>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a:ln>
                  <a:noFill/>
                </a:ln>
                <a:solidFill>
                  <a:srgbClr val="441435"/>
                </a:solidFill>
                <a:effectLst/>
                <a:uLnTx/>
                <a:uFillTx/>
                <a:latin typeface="Century Gothic" panose="020B0502020202020204" pitchFamily="34" charset="0"/>
                <a:ea typeface="+mn-ea"/>
                <a:cs typeface="+mn-cs"/>
              </a:rPr>
              <a:t>36 M </a:t>
            </a:r>
            <a:r>
              <a:rPr kumimoji="0" lang="fr-FR" sz="2000" b="0" i="0" u="none" strike="noStrike" kern="1200" cap="none" spc="0" normalizeH="0" baseline="0">
                <a:ln>
                  <a:noFill/>
                </a:ln>
                <a:solidFill>
                  <a:srgbClr val="441435"/>
                </a:solidFill>
                <a:effectLst/>
                <a:uLnTx/>
                <a:uFillTx/>
                <a:latin typeface="Century Gothic" panose="020B0502020202020204" pitchFamily="34" charset="0"/>
                <a:ea typeface="+mn-ea"/>
                <a:cs typeface="+mn-cs"/>
              </a:rPr>
              <a:t>d’entrées </a:t>
            </a:r>
            <a:r>
              <a:rPr kumimoji="0" lang="fr-FR" sz="1200" b="0" i="0" u="none" strike="noStrike" kern="1200" cap="none" spc="0" normalizeH="0" baseline="0">
                <a:ln>
                  <a:noFill/>
                </a:ln>
                <a:solidFill>
                  <a:srgbClr val="441435"/>
                </a:solidFill>
                <a:effectLst/>
                <a:uLnTx/>
                <a:uFillTx/>
                <a:latin typeface="Century Gothic" panose="020B0502020202020204" pitchFamily="34" charset="0"/>
                <a:ea typeface="+mn-ea"/>
                <a:cs typeface="+mn-cs"/>
              </a:rPr>
              <a:t>(+11%)</a:t>
            </a:r>
            <a:endParaRPr kumimoji="0" lang="fr-FR" sz="1600" b="0" i="0" u="none" strike="noStrike" kern="1200" cap="none" spc="0" normalizeH="0" baseline="0">
              <a:ln>
                <a:noFill/>
              </a:ln>
              <a:solidFill>
                <a:srgbClr val="441435"/>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a:ln>
                  <a:noFill/>
                </a:ln>
                <a:solidFill>
                  <a:srgbClr val="441435"/>
                </a:solidFill>
                <a:effectLst/>
                <a:uLnTx/>
                <a:uFillTx/>
                <a:latin typeface="Century Gothic" panose="020B0502020202020204" pitchFamily="34" charset="0"/>
                <a:ea typeface="+mn-ea"/>
                <a:cs typeface="+mn-cs"/>
              </a:rPr>
              <a:t>3 630 </a:t>
            </a:r>
            <a:r>
              <a:rPr kumimoji="0" lang="fr-FR" sz="2000" b="0" i="0" u="none" strike="noStrike" kern="1200" cap="none" spc="0" normalizeH="0" baseline="0">
                <a:ln>
                  <a:noFill/>
                </a:ln>
                <a:solidFill>
                  <a:srgbClr val="441435"/>
                </a:solidFill>
                <a:effectLst/>
                <a:uLnTx/>
                <a:uFillTx/>
                <a:latin typeface="Century Gothic" panose="020B0502020202020204" pitchFamily="34" charset="0"/>
                <a:ea typeface="+mn-ea"/>
                <a:cs typeface="+mn-cs"/>
              </a:rPr>
              <a:t>déclarants </a:t>
            </a:r>
            <a:r>
              <a:rPr kumimoji="0" lang="fr-FR" sz="1200" b="0" i="0" u="none" strike="noStrike" kern="1200" cap="none" spc="0" normalizeH="0" baseline="0">
                <a:ln>
                  <a:noFill/>
                </a:ln>
                <a:solidFill>
                  <a:srgbClr val="441435"/>
                </a:solidFill>
                <a:effectLst/>
                <a:uLnTx/>
                <a:uFillTx/>
                <a:latin typeface="Century Gothic" panose="020B0502020202020204" pitchFamily="34" charset="0"/>
                <a:ea typeface="+mn-ea"/>
                <a:cs typeface="+mn-cs"/>
              </a:rPr>
              <a:t>(+4%)</a:t>
            </a:r>
          </a:p>
        </p:txBody>
      </p:sp>
      <p:sp>
        <p:nvSpPr>
          <p:cNvPr id="16" name="ZoneTexte 15">
            <a:extLst>
              <a:ext uri="{FF2B5EF4-FFF2-40B4-BE49-F238E27FC236}">
                <a16:creationId xmlns:a16="http://schemas.microsoft.com/office/drawing/2014/main" xmlns="" id="{18907C6E-898E-DBA5-7D87-869F2A8AF187}"/>
              </a:ext>
            </a:extLst>
          </p:cNvPr>
          <p:cNvSpPr txBox="1"/>
          <p:nvPr/>
        </p:nvSpPr>
        <p:spPr>
          <a:xfrm>
            <a:off x="623888" y="3382727"/>
            <a:ext cx="5472112" cy="193899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800" b="1" i="0" u="none" strike="noStrike" kern="1200" cap="none" spc="0" normalizeH="0" baseline="0" noProof="0">
                <a:ln>
                  <a:noFill/>
                </a:ln>
                <a:solidFill>
                  <a:srgbClr val="00364B"/>
                </a:solidFill>
                <a:effectLst/>
                <a:uLnTx/>
                <a:uFillTx/>
                <a:latin typeface="Century Gothic"/>
                <a:ea typeface="+mn-ea"/>
                <a:cs typeface="+mn-cs"/>
              </a:rPr>
              <a:t>1,4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364B"/>
                </a:solidFill>
                <a:effectLst/>
                <a:uLnTx/>
                <a:uFillTx/>
                <a:latin typeface="Century Gothic"/>
                <a:ea typeface="+mn-ea"/>
                <a:cs typeface="+mn-cs"/>
              </a:rPr>
              <a:t>d’euros de recettes de billetterie pour les spectacles de musique actuelle </a:t>
            </a:r>
            <a:r>
              <a:rPr lang="fr-FR" sz="1600" b="1">
                <a:solidFill>
                  <a:srgbClr val="00364B"/>
                </a:solidFill>
                <a:latin typeface="Century Gothic"/>
              </a:rPr>
              <a:t>et</a:t>
            </a:r>
            <a:r>
              <a:rPr kumimoji="0" lang="fr-FR" sz="1600" b="1" i="0" u="none" strike="noStrike" kern="1200" cap="none" spc="0" normalizeH="0" baseline="0" noProof="0">
                <a:ln>
                  <a:noFill/>
                </a:ln>
                <a:solidFill>
                  <a:srgbClr val="00364B"/>
                </a:solidFill>
                <a:effectLst/>
                <a:uLnTx/>
                <a:uFillTx/>
                <a:latin typeface="Century Gothic"/>
                <a:ea typeface="+mn-ea"/>
                <a:cs typeface="+mn-cs"/>
              </a:rPr>
              <a:t> de variété</a:t>
            </a:r>
          </a:p>
        </p:txBody>
      </p:sp>
      <p:sp>
        <p:nvSpPr>
          <p:cNvPr id="18" name="Ellipse 17">
            <a:extLst>
              <a:ext uri="{FF2B5EF4-FFF2-40B4-BE49-F238E27FC236}">
                <a16:creationId xmlns:a16="http://schemas.microsoft.com/office/drawing/2014/main" xmlns="" id="{8CB0B1DC-EE3F-13B6-3A91-DA0D7D9B047E}"/>
              </a:ext>
            </a:extLst>
          </p:cNvPr>
          <p:cNvSpPr/>
          <p:nvPr/>
        </p:nvSpPr>
        <p:spPr>
          <a:xfrm>
            <a:off x="4763554" y="1928805"/>
            <a:ext cx="1713395" cy="167102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fr-FR"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21</a:t>
            </a:r>
            <a:r>
              <a:rPr kumimoji="0" lang="fr-FR"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endParaRPr kumimoji="0" lang="fr-FR"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vs 2022</a:t>
            </a:r>
          </a:p>
        </p:txBody>
      </p:sp>
      <p:sp>
        <p:nvSpPr>
          <p:cNvPr id="19" name="ZoneTexte 18">
            <a:extLst>
              <a:ext uri="{FF2B5EF4-FFF2-40B4-BE49-F238E27FC236}">
                <a16:creationId xmlns:a16="http://schemas.microsoft.com/office/drawing/2014/main" xmlns="" id="{2EAD3868-5A31-6EA6-2C5E-5136C466A890}"/>
              </a:ext>
            </a:extLst>
          </p:cNvPr>
          <p:cNvSpPr txBox="1"/>
          <p:nvPr/>
        </p:nvSpPr>
        <p:spPr>
          <a:xfrm>
            <a:off x="6096000" y="1517961"/>
            <a:ext cx="5508625" cy="147732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a:ln>
                  <a:noFill/>
                </a:ln>
                <a:solidFill>
                  <a:srgbClr val="441435"/>
                </a:solidFill>
                <a:effectLst/>
                <a:uLnTx/>
                <a:uFillTx/>
                <a:latin typeface="Century Gothic"/>
                <a:ea typeface="+mn-ea"/>
                <a:cs typeface="+mn-cs"/>
              </a:rPr>
              <a:t>41€</a:t>
            </a:r>
            <a:endParaRPr kumimoji="0" lang="fr-FR" sz="4800" b="1" i="0" u="none" strike="noStrike" kern="1200" cap="none" spc="0" normalizeH="0" baseline="0" noProof="0">
              <a:ln>
                <a:noFill/>
              </a:ln>
              <a:solidFill>
                <a:srgbClr val="44143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441435"/>
                </a:solidFill>
                <a:effectLst/>
                <a:uLnTx/>
                <a:uFillTx/>
                <a:latin typeface="Century Gothic"/>
                <a:ea typeface="+mn-ea"/>
                <a:cs typeface="+mn-cs"/>
              </a:rPr>
              <a:t>Prix moyen du billet</a:t>
            </a:r>
            <a:endParaRPr kumimoji="0" lang="fr-FR" sz="1600" b="0" i="0" u="none" strike="noStrike" kern="1200" cap="none" spc="0" normalizeH="0" baseline="0" noProof="0">
              <a:ln>
                <a:noFill/>
              </a:ln>
              <a:solidFill>
                <a:srgbClr val="441435"/>
              </a:solidFill>
              <a:effectLst/>
              <a:uLnTx/>
              <a:uFillTx/>
              <a:latin typeface="Century Gothic"/>
              <a:ea typeface="+mn-ea"/>
              <a:cs typeface="+mn-cs"/>
            </a:endParaRPr>
          </a:p>
        </p:txBody>
      </p:sp>
      <p:sp>
        <p:nvSpPr>
          <p:cNvPr id="26" name="Espace réservé du numéro de diapositive 2">
            <a:extLst>
              <a:ext uri="{FF2B5EF4-FFF2-40B4-BE49-F238E27FC236}">
                <a16:creationId xmlns:a16="http://schemas.microsoft.com/office/drawing/2014/main" xmlns="" id="{78D9DB95-914B-55AC-95ED-8177D8749C38}"/>
              </a:ext>
            </a:extLst>
          </p:cNvPr>
          <p:cNvSpPr txBox="1">
            <a:spLocks/>
          </p:cNvSpPr>
          <p:nvPr/>
        </p:nvSpPr>
        <p:spPr>
          <a:xfrm>
            <a:off x="9167813" y="640072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5ECA6-78DB-4B8A-8C3B-37CDD03C95FC}" type="slidenum">
              <a:rPr kumimoji="0" lang="fr-FR" sz="1200" b="0" i="0" u="none" strike="noStrike" kern="1200" cap="none" spc="0" normalizeH="0" baseline="0" noProof="0" smtClean="0">
                <a:ln>
                  <a:noFill/>
                </a:ln>
                <a:solidFill>
                  <a:srgbClr val="00557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rgbClr val="005577"/>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xmlns="" id="{29BD1C22-A81F-09C8-7810-C00F713A51C4}"/>
              </a:ext>
            </a:extLst>
          </p:cNvPr>
          <p:cNvSpPr txBox="1"/>
          <p:nvPr/>
        </p:nvSpPr>
        <p:spPr>
          <a:xfrm>
            <a:off x="541592" y="6092952"/>
            <a:ext cx="1106303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CNM, </a:t>
            </a:r>
            <a:r>
              <a:rPr kumimoji="0" lang="fr-FR" sz="14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Diffusion des spectacles de musiques actuelles et de variétés en 2023</a:t>
            </a: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2024 (à paraître)</a:t>
            </a:r>
          </a:p>
        </p:txBody>
      </p:sp>
    </p:spTree>
    <p:extLst>
      <p:ext uri="{BB962C8B-B14F-4D97-AF65-F5344CB8AC3E}">
        <p14:creationId xmlns:p14="http://schemas.microsoft.com/office/powerpoint/2010/main" val="1275266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stade, plafond, gens, groupe&#10;&#10;Description générée automatiquement">
            <a:extLst>
              <a:ext uri="{FF2B5EF4-FFF2-40B4-BE49-F238E27FC236}">
                <a16:creationId xmlns:a16="http://schemas.microsoft.com/office/drawing/2014/main" xmlns="" id="{72C53FB5-2673-9A77-DE84-B57138432DAE}"/>
              </a:ext>
            </a:extLst>
          </p:cNvPr>
          <p:cNvPicPr>
            <a:picLocks noChangeAspect="1"/>
          </p:cNvPicPr>
          <p:nvPr/>
        </p:nvPicPr>
        <p:blipFill rotWithShape="1">
          <a:blip r:embed="rId2">
            <a:duotone>
              <a:schemeClr val="accent3">
                <a:shade val="45000"/>
                <a:satMod val="135000"/>
              </a:schemeClr>
              <a:prstClr val="white"/>
            </a:duotone>
            <a:alphaModFix amt="21000"/>
          </a:blip>
          <a:srcRect l="15013" t="23752" r="21427" b="31728"/>
          <a:stretch/>
        </p:blipFill>
        <p:spPr>
          <a:xfrm>
            <a:off x="1302791" y="1958177"/>
            <a:ext cx="9736560" cy="4034134"/>
          </a:xfrm>
          <a:custGeom>
            <a:avLst/>
            <a:gdLst>
              <a:gd name="connsiteX0" fmla="*/ 7478532 w 7744766"/>
              <a:gd name="connsiteY0" fmla="*/ 1350000 h 3600000"/>
              <a:gd name="connsiteX1" fmla="*/ 7744766 w 7744766"/>
              <a:gd name="connsiteY1" fmla="*/ 1616234 h 3600000"/>
              <a:gd name="connsiteX2" fmla="*/ 7744766 w 7744766"/>
              <a:gd name="connsiteY2" fmla="*/ 1834386 h 3600000"/>
              <a:gd name="connsiteX3" fmla="*/ 7478532 w 7744766"/>
              <a:gd name="connsiteY3" fmla="*/ 2100620 h 3600000"/>
              <a:gd name="connsiteX4" fmla="*/ 7212298 w 7744766"/>
              <a:gd name="connsiteY4" fmla="*/ 1834386 h 3600000"/>
              <a:gd name="connsiteX5" fmla="*/ 7212298 w 7744766"/>
              <a:gd name="connsiteY5" fmla="*/ 1616234 h 3600000"/>
              <a:gd name="connsiteX6" fmla="*/ 7478532 w 7744766"/>
              <a:gd name="connsiteY6" fmla="*/ 1350000 h 3600000"/>
              <a:gd name="connsiteX7" fmla="*/ 266234 w 7744766"/>
              <a:gd name="connsiteY7" fmla="*/ 1260000 h 3600000"/>
              <a:gd name="connsiteX8" fmla="*/ 532468 w 7744766"/>
              <a:gd name="connsiteY8" fmla="*/ 1526234 h 3600000"/>
              <a:gd name="connsiteX9" fmla="*/ 532468 w 7744766"/>
              <a:gd name="connsiteY9" fmla="*/ 2073766 h 3600000"/>
              <a:gd name="connsiteX10" fmla="*/ 266234 w 7744766"/>
              <a:gd name="connsiteY10" fmla="*/ 2340000 h 3600000"/>
              <a:gd name="connsiteX11" fmla="*/ 0 w 7744766"/>
              <a:gd name="connsiteY11" fmla="*/ 2073766 h 3600000"/>
              <a:gd name="connsiteX12" fmla="*/ 0 w 7744766"/>
              <a:gd name="connsiteY12" fmla="*/ 1526234 h 3600000"/>
              <a:gd name="connsiteX13" fmla="*/ 266234 w 7744766"/>
              <a:gd name="connsiteY13" fmla="*/ 1260000 h 3600000"/>
              <a:gd name="connsiteX14" fmla="*/ 6822873 w 7744766"/>
              <a:gd name="connsiteY14" fmla="*/ 1080000 h 3600000"/>
              <a:gd name="connsiteX15" fmla="*/ 7089107 w 7744766"/>
              <a:gd name="connsiteY15" fmla="*/ 1346234 h 3600000"/>
              <a:gd name="connsiteX16" fmla="*/ 7089107 w 7744766"/>
              <a:gd name="connsiteY16" fmla="*/ 1983766 h 3600000"/>
              <a:gd name="connsiteX17" fmla="*/ 6822873 w 7744766"/>
              <a:gd name="connsiteY17" fmla="*/ 2250000 h 3600000"/>
              <a:gd name="connsiteX18" fmla="*/ 6556639 w 7744766"/>
              <a:gd name="connsiteY18" fmla="*/ 1983766 h 3600000"/>
              <a:gd name="connsiteX19" fmla="*/ 6556639 w 7744766"/>
              <a:gd name="connsiteY19" fmla="*/ 1346234 h 3600000"/>
              <a:gd name="connsiteX20" fmla="*/ 6822873 w 7744766"/>
              <a:gd name="connsiteY20" fmla="*/ 1080000 h 3600000"/>
              <a:gd name="connsiteX21" fmla="*/ 921898 w 7744766"/>
              <a:gd name="connsiteY21" fmla="*/ 990000 h 3600000"/>
              <a:gd name="connsiteX22" fmla="*/ 1188132 w 7744766"/>
              <a:gd name="connsiteY22" fmla="*/ 1256234 h 3600000"/>
              <a:gd name="connsiteX23" fmla="*/ 1188132 w 7744766"/>
              <a:gd name="connsiteY23" fmla="*/ 2253766 h 3600000"/>
              <a:gd name="connsiteX24" fmla="*/ 921898 w 7744766"/>
              <a:gd name="connsiteY24" fmla="*/ 2520000 h 3600000"/>
              <a:gd name="connsiteX25" fmla="*/ 655664 w 7744766"/>
              <a:gd name="connsiteY25" fmla="*/ 2253766 h 3600000"/>
              <a:gd name="connsiteX26" fmla="*/ 655664 w 7744766"/>
              <a:gd name="connsiteY26" fmla="*/ 1256234 h 3600000"/>
              <a:gd name="connsiteX27" fmla="*/ 921898 w 7744766"/>
              <a:gd name="connsiteY27" fmla="*/ 990000 h 3600000"/>
              <a:gd name="connsiteX28" fmla="*/ 3544553 w 7744766"/>
              <a:gd name="connsiteY28" fmla="*/ 810000 h 3600000"/>
              <a:gd name="connsiteX29" fmla="*/ 3810787 w 7744766"/>
              <a:gd name="connsiteY29" fmla="*/ 1076234 h 3600000"/>
              <a:gd name="connsiteX30" fmla="*/ 3810787 w 7744766"/>
              <a:gd name="connsiteY30" fmla="*/ 2253766 h 3600000"/>
              <a:gd name="connsiteX31" fmla="*/ 3544553 w 7744766"/>
              <a:gd name="connsiteY31" fmla="*/ 2520000 h 3600000"/>
              <a:gd name="connsiteX32" fmla="*/ 3278319 w 7744766"/>
              <a:gd name="connsiteY32" fmla="*/ 2253766 h 3600000"/>
              <a:gd name="connsiteX33" fmla="*/ 3278319 w 7744766"/>
              <a:gd name="connsiteY33" fmla="*/ 1076234 h 3600000"/>
              <a:gd name="connsiteX34" fmla="*/ 3544553 w 7744766"/>
              <a:gd name="connsiteY34" fmla="*/ 810000 h 3600000"/>
              <a:gd name="connsiteX35" fmla="*/ 6167209 w 7744766"/>
              <a:gd name="connsiteY35" fmla="*/ 720000 h 3600000"/>
              <a:gd name="connsiteX36" fmla="*/ 6433443 w 7744766"/>
              <a:gd name="connsiteY36" fmla="*/ 986234 h 3600000"/>
              <a:gd name="connsiteX37" fmla="*/ 6433443 w 7744766"/>
              <a:gd name="connsiteY37" fmla="*/ 2253766 h 3600000"/>
              <a:gd name="connsiteX38" fmla="*/ 6167209 w 7744766"/>
              <a:gd name="connsiteY38" fmla="*/ 2520000 h 3600000"/>
              <a:gd name="connsiteX39" fmla="*/ 5900975 w 7744766"/>
              <a:gd name="connsiteY39" fmla="*/ 2253766 h 3600000"/>
              <a:gd name="connsiteX40" fmla="*/ 5900975 w 7744766"/>
              <a:gd name="connsiteY40" fmla="*/ 986234 h 3600000"/>
              <a:gd name="connsiteX41" fmla="*/ 6167209 w 7744766"/>
              <a:gd name="connsiteY41" fmla="*/ 720000 h 3600000"/>
              <a:gd name="connsiteX42" fmla="*/ 1577562 w 7744766"/>
              <a:gd name="connsiteY42" fmla="*/ 630000 h 3600000"/>
              <a:gd name="connsiteX43" fmla="*/ 1843796 w 7744766"/>
              <a:gd name="connsiteY43" fmla="*/ 896234 h 3600000"/>
              <a:gd name="connsiteX44" fmla="*/ 1843796 w 7744766"/>
              <a:gd name="connsiteY44" fmla="*/ 2523766 h 3600000"/>
              <a:gd name="connsiteX45" fmla="*/ 1577562 w 7744766"/>
              <a:gd name="connsiteY45" fmla="*/ 2790000 h 3600000"/>
              <a:gd name="connsiteX46" fmla="*/ 1311328 w 7744766"/>
              <a:gd name="connsiteY46" fmla="*/ 2523766 h 3600000"/>
              <a:gd name="connsiteX47" fmla="*/ 1311328 w 7744766"/>
              <a:gd name="connsiteY47" fmla="*/ 896234 h 3600000"/>
              <a:gd name="connsiteX48" fmla="*/ 1577562 w 7744766"/>
              <a:gd name="connsiteY48" fmla="*/ 630000 h 3600000"/>
              <a:gd name="connsiteX49" fmla="*/ 2888889 w 7744766"/>
              <a:gd name="connsiteY49" fmla="*/ 540000 h 3600000"/>
              <a:gd name="connsiteX50" fmla="*/ 3155123 w 7744766"/>
              <a:gd name="connsiteY50" fmla="*/ 806234 h 3600000"/>
              <a:gd name="connsiteX51" fmla="*/ 3155123 w 7744766"/>
              <a:gd name="connsiteY51" fmla="*/ 2613766 h 3600000"/>
              <a:gd name="connsiteX52" fmla="*/ 2888889 w 7744766"/>
              <a:gd name="connsiteY52" fmla="*/ 2880000 h 3600000"/>
              <a:gd name="connsiteX53" fmla="*/ 2622655 w 7744766"/>
              <a:gd name="connsiteY53" fmla="*/ 2613766 h 3600000"/>
              <a:gd name="connsiteX54" fmla="*/ 2622655 w 7744766"/>
              <a:gd name="connsiteY54" fmla="*/ 806234 h 3600000"/>
              <a:gd name="connsiteX55" fmla="*/ 2888889 w 7744766"/>
              <a:gd name="connsiteY55" fmla="*/ 540000 h 3600000"/>
              <a:gd name="connsiteX56" fmla="*/ 5511545 w 7744766"/>
              <a:gd name="connsiteY56" fmla="*/ 450000 h 3600000"/>
              <a:gd name="connsiteX57" fmla="*/ 5777779 w 7744766"/>
              <a:gd name="connsiteY57" fmla="*/ 716234 h 3600000"/>
              <a:gd name="connsiteX58" fmla="*/ 5777779 w 7744766"/>
              <a:gd name="connsiteY58" fmla="*/ 2523766 h 3600000"/>
              <a:gd name="connsiteX59" fmla="*/ 5511545 w 7744766"/>
              <a:gd name="connsiteY59" fmla="*/ 2790000 h 3600000"/>
              <a:gd name="connsiteX60" fmla="*/ 5245311 w 7744766"/>
              <a:gd name="connsiteY60" fmla="*/ 2523766 h 3600000"/>
              <a:gd name="connsiteX61" fmla="*/ 5245311 w 7744766"/>
              <a:gd name="connsiteY61" fmla="*/ 716234 h 3600000"/>
              <a:gd name="connsiteX62" fmla="*/ 5511545 w 7744766"/>
              <a:gd name="connsiteY62" fmla="*/ 450000 h 3600000"/>
              <a:gd name="connsiteX63" fmla="*/ 4200217 w 7744766"/>
              <a:gd name="connsiteY63" fmla="*/ 360000 h 3600000"/>
              <a:gd name="connsiteX64" fmla="*/ 4466451 w 7744766"/>
              <a:gd name="connsiteY64" fmla="*/ 626234 h 3600000"/>
              <a:gd name="connsiteX65" fmla="*/ 4466451 w 7744766"/>
              <a:gd name="connsiteY65" fmla="*/ 2973766 h 3600000"/>
              <a:gd name="connsiteX66" fmla="*/ 4200217 w 7744766"/>
              <a:gd name="connsiteY66" fmla="*/ 3240000 h 3600000"/>
              <a:gd name="connsiteX67" fmla="*/ 3933983 w 7744766"/>
              <a:gd name="connsiteY67" fmla="*/ 2973766 h 3600000"/>
              <a:gd name="connsiteX68" fmla="*/ 3933983 w 7744766"/>
              <a:gd name="connsiteY68" fmla="*/ 626234 h 3600000"/>
              <a:gd name="connsiteX69" fmla="*/ 4200217 w 7744766"/>
              <a:gd name="connsiteY69" fmla="*/ 360000 h 3600000"/>
              <a:gd name="connsiteX70" fmla="*/ 2233226 w 7744766"/>
              <a:gd name="connsiteY70" fmla="*/ 270000 h 3600000"/>
              <a:gd name="connsiteX71" fmla="*/ 2499460 w 7744766"/>
              <a:gd name="connsiteY71" fmla="*/ 536234 h 3600000"/>
              <a:gd name="connsiteX72" fmla="*/ 2499460 w 7744766"/>
              <a:gd name="connsiteY72" fmla="*/ 2883766 h 3600000"/>
              <a:gd name="connsiteX73" fmla="*/ 2233226 w 7744766"/>
              <a:gd name="connsiteY73" fmla="*/ 3150000 h 3600000"/>
              <a:gd name="connsiteX74" fmla="*/ 1966992 w 7744766"/>
              <a:gd name="connsiteY74" fmla="*/ 2883766 h 3600000"/>
              <a:gd name="connsiteX75" fmla="*/ 1966992 w 7744766"/>
              <a:gd name="connsiteY75" fmla="*/ 536234 h 3600000"/>
              <a:gd name="connsiteX76" fmla="*/ 2233226 w 7744766"/>
              <a:gd name="connsiteY76" fmla="*/ 270000 h 3600000"/>
              <a:gd name="connsiteX77" fmla="*/ 4855881 w 7744766"/>
              <a:gd name="connsiteY77" fmla="*/ 0 h 3600000"/>
              <a:gd name="connsiteX78" fmla="*/ 5122115 w 7744766"/>
              <a:gd name="connsiteY78" fmla="*/ 266234 h 3600000"/>
              <a:gd name="connsiteX79" fmla="*/ 5122115 w 7744766"/>
              <a:gd name="connsiteY79" fmla="*/ 3333766 h 3600000"/>
              <a:gd name="connsiteX80" fmla="*/ 4855881 w 7744766"/>
              <a:gd name="connsiteY80" fmla="*/ 3600000 h 3600000"/>
              <a:gd name="connsiteX81" fmla="*/ 4589647 w 7744766"/>
              <a:gd name="connsiteY81" fmla="*/ 3333766 h 3600000"/>
              <a:gd name="connsiteX82" fmla="*/ 4589647 w 7744766"/>
              <a:gd name="connsiteY82" fmla="*/ 266234 h 3600000"/>
              <a:gd name="connsiteX83" fmla="*/ 4855881 w 7744766"/>
              <a:gd name="connsiteY83"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44766" h="3600000">
                <a:moveTo>
                  <a:pt x="7478532" y="1350000"/>
                </a:moveTo>
                <a:cubicBezTo>
                  <a:pt x="7625569" y="1350000"/>
                  <a:pt x="7744766" y="1469197"/>
                  <a:pt x="7744766" y="1616234"/>
                </a:cubicBezTo>
                <a:lnTo>
                  <a:pt x="7744766" y="1834386"/>
                </a:lnTo>
                <a:cubicBezTo>
                  <a:pt x="7744766" y="1981423"/>
                  <a:pt x="7625569" y="2100620"/>
                  <a:pt x="7478532" y="2100620"/>
                </a:cubicBezTo>
                <a:cubicBezTo>
                  <a:pt x="7331495" y="2100620"/>
                  <a:pt x="7212298" y="1981423"/>
                  <a:pt x="7212298" y="1834386"/>
                </a:cubicBezTo>
                <a:lnTo>
                  <a:pt x="7212298" y="1616234"/>
                </a:lnTo>
                <a:cubicBezTo>
                  <a:pt x="7212298" y="1469197"/>
                  <a:pt x="7331495" y="1350000"/>
                  <a:pt x="7478532" y="1350000"/>
                </a:cubicBezTo>
                <a:close/>
                <a:moveTo>
                  <a:pt x="266234" y="1260000"/>
                </a:moveTo>
                <a:cubicBezTo>
                  <a:pt x="413271" y="1260000"/>
                  <a:pt x="532468" y="1379197"/>
                  <a:pt x="532468" y="1526234"/>
                </a:cubicBezTo>
                <a:lnTo>
                  <a:pt x="532468" y="2073766"/>
                </a:lnTo>
                <a:cubicBezTo>
                  <a:pt x="532468" y="2220803"/>
                  <a:pt x="413271" y="2340000"/>
                  <a:pt x="266234" y="2340000"/>
                </a:cubicBezTo>
                <a:cubicBezTo>
                  <a:pt x="119197" y="2340000"/>
                  <a:pt x="0" y="2220803"/>
                  <a:pt x="0" y="2073766"/>
                </a:cubicBezTo>
                <a:lnTo>
                  <a:pt x="0" y="1526234"/>
                </a:lnTo>
                <a:cubicBezTo>
                  <a:pt x="0" y="1379197"/>
                  <a:pt x="119197" y="1260000"/>
                  <a:pt x="266234" y="1260000"/>
                </a:cubicBezTo>
                <a:close/>
                <a:moveTo>
                  <a:pt x="6822873" y="1080000"/>
                </a:moveTo>
                <a:cubicBezTo>
                  <a:pt x="6969910" y="1080000"/>
                  <a:pt x="7089107" y="1199197"/>
                  <a:pt x="7089107" y="1346234"/>
                </a:cubicBezTo>
                <a:lnTo>
                  <a:pt x="7089107" y="1983766"/>
                </a:lnTo>
                <a:cubicBezTo>
                  <a:pt x="7089107" y="2130803"/>
                  <a:pt x="6969910" y="2250000"/>
                  <a:pt x="6822873" y="2250000"/>
                </a:cubicBezTo>
                <a:cubicBezTo>
                  <a:pt x="6675836" y="2250000"/>
                  <a:pt x="6556639" y="2130803"/>
                  <a:pt x="6556639" y="1983766"/>
                </a:cubicBezTo>
                <a:lnTo>
                  <a:pt x="6556639" y="1346234"/>
                </a:lnTo>
                <a:cubicBezTo>
                  <a:pt x="6556639" y="1199197"/>
                  <a:pt x="6675836" y="1080000"/>
                  <a:pt x="6822873" y="1080000"/>
                </a:cubicBezTo>
                <a:close/>
                <a:moveTo>
                  <a:pt x="921898" y="990000"/>
                </a:moveTo>
                <a:cubicBezTo>
                  <a:pt x="1068935" y="990000"/>
                  <a:pt x="1188132" y="1109197"/>
                  <a:pt x="1188132" y="1256234"/>
                </a:cubicBezTo>
                <a:lnTo>
                  <a:pt x="1188132" y="2253766"/>
                </a:lnTo>
                <a:cubicBezTo>
                  <a:pt x="1188132" y="2400803"/>
                  <a:pt x="1068935" y="2520000"/>
                  <a:pt x="921898" y="2520000"/>
                </a:cubicBezTo>
                <a:cubicBezTo>
                  <a:pt x="774861" y="2520000"/>
                  <a:pt x="655664" y="2400803"/>
                  <a:pt x="655664" y="2253766"/>
                </a:cubicBezTo>
                <a:lnTo>
                  <a:pt x="655664" y="1256234"/>
                </a:lnTo>
                <a:cubicBezTo>
                  <a:pt x="655664" y="1109197"/>
                  <a:pt x="774861" y="990000"/>
                  <a:pt x="921898" y="990000"/>
                </a:cubicBezTo>
                <a:close/>
                <a:moveTo>
                  <a:pt x="3544553" y="810000"/>
                </a:moveTo>
                <a:cubicBezTo>
                  <a:pt x="3691590" y="810000"/>
                  <a:pt x="3810787" y="929197"/>
                  <a:pt x="3810787" y="1076234"/>
                </a:cubicBezTo>
                <a:lnTo>
                  <a:pt x="3810787" y="2253766"/>
                </a:lnTo>
                <a:cubicBezTo>
                  <a:pt x="3810787" y="2400803"/>
                  <a:pt x="3691590" y="2520000"/>
                  <a:pt x="3544553" y="2520000"/>
                </a:cubicBezTo>
                <a:cubicBezTo>
                  <a:pt x="3397516" y="2520000"/>
                  <a:pt x="3278319" y="2400803"/>
                  <a:pt x="3278319" y="2253766"/>
                </a:cubicBezTo>
                <a:lnTo>
                  <a:pt x="3278319" y="1076234"/>
                </a:lnTo>
                <a:cubicBezTo>
                  <a:pt x="3278319" y="929197"/>
                  <a:pt x="3397516" y="810000"/>
                  <a:pt x="3544553" y="810000"/>
                </a:cubicBezTo>
                <a:close/>
                <a:moveTo>
                  <a:pt x="6167209" y="720000"/>
                </a:moveTo>
                <a:cubicBezTo>
                  <a:pt x="6314246" y="720000"/>
                  <a:pt x="6433443" y="839197"/>
                  <a:pt x="6433443" y="986234"/>
                </a:cubicBezTo>
                <a:lnTo>
                  <a:pt x="6433443" y="2253766"/>
                </a:lnTo>
                <a:cubicBezTo>
                  <a:pt x="6433443" y="2400803"/>
                  <a:pt x="6314246" y="2520000"/>
                  <a:pt x="6167209" y="2520000"/>
                </a:cubicBezTo>
                <a:cubicBezTo>
                  <a:pt x="6020172" y="2520000"/>
                  <a:pt x="5900975" y="2400803"/>
                  <a:pt x="5900975" y="2253766"/>
                </a:cubicBezTo>
                <a:lnTo>
                  <a:pt x="5900975" y="986234"/>
                </a:lnTo>
                <a:cubicBezTo>
                  <a:pt x="5900975" y="839197"/>
                  <a:pt x="6020172" y="720000"/>
                  <a:pt x="6167209" y="720000"/>
                </a:cubicBezTo>
                <a:close/>
                <a:moveTo>
                  <a:pt x="1577562" y="630000"/>
                </a:moveTo>
                <a:cubicBezTo>
                  <a:pt x="1724599" y="630000"/>
                  <a:pt x="1843796" y="749197"/>
                  <a:pt x="1843796" y="896234"/>
                </a:cubicBezTo>
                <a:lnTo>
                  <a:pt x="1843796" y="2523766"/>
                </a:lnTo>
                <a:cubicBezTo>
                  <a:pt x="1843796" y="2670803"/>
                  <a:pt x="1724599" y="2790000"/>
                  <a:pt x="1577562" y="2790000"/>
                </a:cubicBezTo>
                <a:cubicBezTo>
                  <a:pt x="1430525" y="2790000"/>
                  <a:pt x="1311328" y="2670803"/>
                  <a:pt x="1311328" y="2523766"/>
                </a:cubicBezTo>
                <a:lnTo>
                  <a:pt x="1311328" y="896234"/>
                </a:lnTo>
                <a:cubicBezTo>
                  <a:pt x="1311328" y="749197"/>
                  <a:pt x="1430525" y="630000"/>
                  <a:pt x="1577562" y="630000"/>
                </a:cubicBezTo>
                <a:close/>
                <a:moveTo>
                  <a:pt x="2888889" y="540000"/>
                </a:moveTo>
                <a:cubicBezTo>
                  <a:pt x="3035926" y="540000"/>
                  <a:pt x="3155123" y="659197"/>
                  <a:pt x="3155123" y="806234"/>
                </a:cubicBezTo>
                <a:lnTo>
                  <a:pt x="3155123" y="2613766"/>
                </a:lnTo>
                <a:cubicBezTo>
                  <a:pt x="3155123" y="2760803"/>
                  <a:pt x="3035926" y="2880000"/>
                  <a:pt x="2888889" y="2880000"/>
                </a:cubicBezTo>
                <a:cubicBezTo>
                  <a:pt x="2741852" y="2880000"/>
                  <a:pt x="2622655" y="2760803"/>
                  <a:pt x="2622655" y="2613766"/>
                </a:cubicBezTo>
                <a:lnTo>
                  <a:pt x="2622655" y="806234"/>
                </a:lnTo>
                <a:cubicBezTo>
                  <a:pt x="2622655" y="659197"/>
                  <a:pt x="2741852" y="540000"/>
                  <a:pt x="2888889" y="540000"/>
                </a:cubicBezTo>
                <a:close/>
                <a:moveTo>
                  <a:pt x="5511545" y="450000"/>
                </a:moveTo>
                <a:cubicBezTo>
                  <a:pt x="5658582" y="450000"/>
                  <a:pt x="5777779" y="569197"/>
                  <a:pt x="5777779" y="716234"/>
                </a:cubicBezTo>
                <a:lnTo>
                  <a:pt x="5777779" y="2523766"/>
                </a:lnTo>
                <a:cubicBezTo>
                  <a:pt x="5777779" y="2670803"/>
                  <a:pt x="5658582" y="2790000"/>
                  <a:pt x="5511545" y="2790000"/>
                </a:cubicBezTo>
                <a:cubicBezTo>
                  <a:pt x="5364508" y="2790000"/>
                  <a:pt x="5245311" y="2670803"/>
                  <a:pt x="5245311" y="2523766"/>
                </a:cubicBezTo>
                <a:lnTo>
                  <a:pt x="5245311" y="716234"/>
                </a:lnTo>
                <a:cubicBezTo>
                  <a:pt x="5245311" y="569197"/>
                  <a:pt x="5364508" y="450000"/>
                  <a:pt x="5511545" y="450000"/>
                </a:cubicBezTo>
                <a:close/>
                <a:moveTo>
                  <a:pt x="4200217" y="360000"/>
                </a:moveTo>
                <a:cubicBezTo>
                  <a:pt x="4347254" y="360000"/>
                  <a:pt x="4466451" y="479197"/>
                  <a:pt x="4466451" y="626234"/>
                </a:cubicBezTo>
                <a:lnTo>
                  <a:pt x="4466451" y="2973766"/>
                </a:lnTo>
                <a:cubicBezTo>
                  <a:pt x="4466451" y="3120803"/>
                  <a:pt x="4347254" y="3240000"/>
                  <a:pt x="4200217" y="3240000"/>
                </a:cubicBezTo>
                <a:cubicBezTo>
                  <a:pt x="4053180" y="3240000"/>
                  <a:pt x="3933983" y="3120803"/>
                  <a:pt x="3933983" y="2973766"/>
                </a:cubicBezTo>
                <a:lnTo>
                  <a:pt x="3933983" y="626234"/>
                </a:lnTo>
                <a:cubicBezTo>
                  <a:pt x="3933983" y="479197"/>
                  <a:pt x="4053180" y="360000"/>
                  <a:pt x="4200217" y="360000"/>
                </a:cubicBezTo>
                <a:close/>
                <a:moveTo>
                  <a:pt x="2233226" y="270000"/>
                </a:moveTo>
                <a:cubicBezTo>
                  <a:pt x="2380263" y="270000"/>
                  <a:pt x="2499460" y="389197"/>
                  <a:pt x="2499460" y="536234"/>
                </a:cubicBezTo>
                <a:lnTo>
                  <a:pt x="2499460" y="2883766"/>
                </a:lnTo>
                <a:cubicBezTo>
                  <a:pt x="2499460" y="3030803"/>
                  <a:pt x="2380263" y="3150000"/>
                  <a:pt x="2233226" y="3150000"/>
                </a:cubicBezTo>
                <a:cubicBezTo>
                  <a:pt x="2086189" y="3150000"/>
                  <a:pt x="1966992" y="3030803"/>
                  <a:pt x="1966992" y="2883766"/>
                </a:cubicBezTo>
                <a:lnTo>
                  <a:pt x="1966992" y="536234"/>
                </a:lnTo>
                <a:cubicBezTo>
                  <a:pt x="1966992" y="389197"/>
                  <a:pt x="2086189" y="270000"/>
                  <a:pt x="2233226" y="270000"/>
                </a:cubicBezTo>
                <a:close/>
                <a:moveTo>
                  <a:pt x="4855881" y="0"/>
                </a:moveTo>
                <a:cubicBezTo>
                  <a:pt x="5002918" y="0"/>
                  <a:pt x="5122115" y="119197"/>
                  <a:pt x="5122115" y="266234"/>
                </a:cubicBezTo>
                <a:lnTo>
                  <a:pt x="5122115" y="3333766"/>
                </a:lnTo>
                <a:cubicBezTo>
                  <a:pt x="5122115" y="3480803"/>
                  <a:pt x="5002918" y="3600000"/>
                  <a:pt x="4855881" y="3600000"/>
                </a:cubicBezTo>
                <a:cubicBezTo>
                  <a:pt x="4708844" y="3600000"/>
                  <a:pt x="4589647" y="3480803"/>
                  <a:pt x="4589647" y="3333766"/>
                </a:cubicBezTo>
                <a:lnTo>
                  <a:pt x="4589647" y="266234"/>
                </a:lnTo>
                <a:cubicBezTo>
                  <a:pt x="4589647" y="119197"/>
                  <a:pt x="4708844" y="0"/>
                  <a:pt x="4855881" y="0"/>
                </a:cubicBezTo>
                <a:close/>
              </a:path>
            </a:pathLst>
          </a:custGeom>
          <a:solidFill>
            <a:schemeClr val="tx2">
              <a:lumMod val="10000"/>
              <a:lumOff val="90000"/>
            </a:schemeClr>
          </a:solidFill>
        </p:spPr>
      </p:pic>
      <p:sp>
        <p:nvSpPr>
          <p:cNvPr id="2" name="Titre 1">
            <a:extLst>
              <a:ext uri="{FF2B5EF4-FFF2-40B4-BE49-F238E27FC236}">
                <a16:creationId xmlns:a16="http://schemas.microsoft.com/office/drawing/2014/main" xmlns="" id="{72832BBC-8D63-E57B-293C-FC61143AEC74}"/>
              </a:ext>
            </a:extLst>
          </p:cNvPr>
          <p:cNvSpPr>
            <a:spLocks noGrp="1"/>
          </p:cNvSpPr>
          <p:nvPr>
            <p:ph type="title"/>
          </p:nvPr>
        </p:nvSpPr>
        <p:spPr>
          <a:xfrm>
            <a:off x="562901" y="365125"/>
            <a:ext cx="10515600" cy="1052195"/>
          </a:xfrm>
        </p:spPr>
        <p:txBody>
          <a:bodyPr>
            <a:normAutofit/>
          </a:bodyPr>
          <a:lstStyle/>
          <a:p>
            <a:r>
              <a:rPr lang="fr-FR" sz="2800" b="1" cap="small">
                <a:solidFill>
                  <a:srgbClr val="00364B"/>
                </a:solidFill>
                <a:latin typeface="Century Gothic" panose="020B0502020202020204" pitchFamily="34" charset="0"/>
              </a:rPr>
              <a:t>FESTIVALS : </a:t>
            </a:r>
            <a:r>
              <a:rPr lang="fr-FR" sz="2800" b="1" cap="small">
                <a:solidFill>
                  <a:srgbClr val="DC8C00"/>
                </a:solidFill>
                <a:latin typeface="Century Gothic" panose="020B0502020202020204" pitchFamily="34" charset="0"/>
              </a:rPr>
              <a:t>la fréquentation et la billetterie en hausse</a:t>
            </a:r>
            <a:endParaRPr lang="fr-FR" sz="2800" b="1" cap="small">
              <a:solidFill>
                <a:srgbClr val="002060"/>
              </a:solidFill>
              <a:latin typeface="Century Gothic" panose="020B0502020202020204" pitchFamily="34" charset="0"/>
            </a:endParaRPr>
          </a:p>
        </p:txBody>
      </p:sp>
      <p:sp>
        <p:nvSpPr>
          <p:cNvPr id="13" name="ZoneTexte 12">
            <a:extLst>
              <a:ext uri="{FF2B5EF4-FFF2-40B4-BE49-F238E27FC236}">
                <a16:creationId xmlns:a16="http://schemas.microsoft.com/office/drawing/2014/main" xmlns="" id="{7300A712-355D-FB0A-3921-D25CAC61AAD7}"/>
              </a:ext>
            </a:extLst>
          </p:cNvPr>
          <p:cNvSpPr txBox="1"/>
          <p:nvPr/>
        </p:nvSpPr>
        <p:spPr>
          <a:xfrm>
            <a:off x="541592" y="6092952"/>
            <a:ext cx="1106303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CNM, </a:t>
            </a:r>
            <a:r>
              <a:rPr kumimoji="0" lang="fr-FR" sz="14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Diffusion des spectacles de musiques actuelles et de variétés en 2023</a:t>
            </a: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2024 (à paraître)</a:t>
            </a:r>
          </a:p>
        </p:txBody>
      </p:sp>
      <p:sp>
        <p:nvSpPr>
          <p:cNvPr id="14" name="ZoneTexte 13">
            <a:extLst>
              <a:ext uri="{FF2B5EF4-FFF2-40B4-BE49-F238E27FC236}">
                <a16:creationId xmlns:a16="http://schemas.microsoft.com/office/drawing/2014/main" xmlns="" id="{9ABDE0FE-B22F-53A5-A86A-A483C7EF80E4}"/>
              </a:ext>
            </a:extLst>
          </p:cNvPr>
          <p:cNvSpPr txBox="1"/>
          <p:nvPr/>
        </p:nvSpPr>
        <p:spPr>
          <a:xfrm>
            <a:off x="6876188" y="3132541"/>
            <a:ext cx="3925353" cy="707886"/>
          </a:xfrm>
          <a:prstGeom prst="rect">
            <a:avLst/>
          </a:prstGeom>
          <a:ln>
            <a:solidFill>
              <a:srgbClr val="44143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a:ln>
                  <a:noFill/>
                </a:ln>
                <a:solidFill>
                  <a:srgbClr val="441435"/>
                </a:solidFill>
                <a:effectLst/>
                <a:uLnTx/>
                <a:uFillTx/>
                <a:latin typeface="Century Gothic" panose="020B0502020202020204" pitchFamily="34" charset="0"/>
                <a:ea typeface="+mn-ea"/>
                <a:cs typeface="+mn-cs"/>
              </a:rPr>
              <a:t>9 000 </a:t>
            </a:r>
            <a:r>
              <a:rPr kumimoji="0" lang="fr-FR" sz="2000" b="0" i="0" u="none" strike="noStrike" kern="1200" cap="none" spc="0" normalizeH="0" baseline="0">
                <a:ln>
                  <a:noFill/>
                </a:ln>
                <a:solidFill>
                  <a:srgbClr val="441435"/>
                </a:solidFill>
                <a:effectLst/>
                <a:uLnTx/>
                <a:uFillTx/>
                <a:latin typeface="Century Gothic" panose="020B0502020202020204" pitchFamily="34" charset="0"/>
                <a:ea typeface="+mn-ea"/>
                <a:cs typeface="+mn-cs"/>
              </a:rPr>
              <a:t>rep. payantes</a:t>
            </a:r>
            <a:r>
              <a:rPr kumimoji="0" lang="fr-FR" sz="2000" b="1" i="0" u="none" strike="noStrike" kern="1200" cap="none" spc="0" normalizeH="0" baseline="0">
                <a:ln>
                  <a:noFill/>
                </a:ln>
                <a:solidFill>
                  <a:srgbClr val="441435"/>
                </a:solidFill>
                <a:effectLst/>
                <a:uLnTx/>
                <a:uFillTx/>
                <a:latin typeface="Century Gothic" panose="020B0502020202020204" pitchFamily="34" charset="0"/>
                <a:ea typeface="+mn-ea"/>
                <a:cs typeface="+mn-cs"/>
              </a:rPr>
              <a:t> </a:t>
            </a:r>
            <a:r>
              <a:rPr kumimoji="0" lang="fr-FR" sz="1200" b="0" i="0" u="none" strike="noStrike" kern="1200" cap="none" spc="0" normalizeH="0" baseline="0">
                <a:ln>
                  <a:noFill/>
                </a:ln>
                <a:solidFill>
                  <a:srgbClr val="441435"/>
                </a:solidFill>
                <a:effectLst/>
                <a:uLnTx/>
                <a:uFillTx/>
                <a:latin typeface="Century Gothic" panose="020B0502020202020204" pitchFamily="34" charset="0"/>
                <a:ea typeface="+mn-ea"/>
                <a:cs typeface="+mn-cs"/>
              </a:rPr>
              <a:t>(-10%)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a:ln>
                  <a:noFill/>
                </a:ln>
                <a:solidFill>
                  <a:srgbClr val="441435"/>
                </a:solidFill>
                <a:effectLst/>
                <a:uLnTx/>
                <a:uFillTx/>
                <a:latin typeface="Century Gothic" panose="020B0502020202020204" pitchFamily="34" charset="0"/>
                <a:ea typeface="+mn-ea"/>
                <a:cs typeface="+mn-cs"/>
              </a:rPr>
              <a:t>9 M </a:t>
            </a:r>
            <a:r>
              <a:rPr kumimoji="0" lang="fr-FR" sz="2000" b="0" i="0" u="none" strike="noStrike" kern="1200" cap="none" spc="0" normalizeH="0" baseline="0">
                <a:ln>
                  <a:noFill/>
                </a:ln>
                <a:solidFill>
                  <a:srgbClr val="441435"/>
                </a:solidFill>
                <a:effectLst/>
                <a:uLnTx/>
                <a:uFillTx/>
                <a:latin typeface="Century Gothic" panose="020B0502020202020204" pitchFamily="34" charset="0"/>
                <a:ea typeface="+mn-ea"/>
                <a:cs typeface="+mn-cs"/>
              </a:rPr>
              <a:t>d’entrées </a:t>
            </a:r>
            <a:r>
              <a:rPr kumimoji="0" lang="fr-FR" sz="1200" b="0" i="0" u="none" strike="noStrike" kern="1200" cap="none" spc="0" normalizeH="0" baseline="0">
                <a:ln>
                  <a:noFill/>
                </a:ln>
                <a:solidFill>
                  <a:srgbClr val="441435"/>
                </a:solidFill>
                <a:effectLst/>
                <a:uLnTx/>
                <a:uFillTx/>
                <a:latin typeface="Century Gothic" panose="020B0502020202020204" pitchFamily="34" charset="0"/>
                <a:ea typeface="+mn-ea"/>
                <a:cs typeface="+mn-cs"/>
              </a:rPr>
              <a:t>(+9%)</a:t>
            </a:r>
            <a:endParaRPr kumimoji="0" lang="fr-FR" sz="1600" b="0" i="0" u="none" strike="noStrike" kern="1200" cap="none" spc="0" normalizeH="0" baseline="0">
              <a:ln>
                <a:noFill/>
              </a:ln>
              <a:solidFill>
                <a:srgbClr val="441435"/>
              </a:solidFill>
              <a:effectLst/>
              <a:uLnTx/>
              <a:uFillTx/>
              <a:latin typeface="Century Gothic" panose="020B0502020202020204" pitchFamily="34" charset="0"/>
              <a:ea typeface="+mn-ea"/>
              <a:cs typeface="+mn-cs"/>
            </a:endParaRPr>
          </a:p>
        </p:txBody>
      </p:sp>
      <p:sp>
        <p:nvSpPr>
          <p:cNvPr id="16" name="ZoneTexte 15">
            <a:extLst>
              <a:ext uri="{FF2B5EF4-FFF2-40B4-BE49-F238E27FC236}">
                <a16:creationId xmlns:a16="http://schemas.microsoft.com/office/drawing/2014/main" xmlns="" id="{18907C6E-898E-DBA5-7D87-869F2A8AF187}"/>
              </a:ext>
            </a:extLst>
          </p:cNvPr>
          <p:cNvSpPr txBox="1"/>
          <p:nvPr/>
        </p:nvSpPr>
        <p:spPr>
          <a:xfrm>
            <a:off x="636117" y="3276489"/>
            <a:ext cx="5459883" cy="172354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800" b="1" i="0" u="none" strike="noStrike" kern="1200" cap="none" spc="0" normalizeH="0" baseline="0" noProof="0">
                <a:ln>
                  <a:noFill/>
                </a:ln>
                <a:solidFill>
                  <a:srgbClr val="00364B"/>
                </a:solidFill>
                <a:effectLst/>
                <a:uLnTx/>
                <a:uFillTx/>
                <a:latin typeface="Century Gothic"/>
                <a:ea typeface="+mn-ea"/>
                <a:cs typeface="+mn-cs"/>
              </a:rPr>
              <a:t>312 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364B"/>
                </a:solidFill>
                <a:effectLst/>
                <a:uLnTx/>
                <a:uFillTx/>
                <a:latin typeface="Century Gothic"/>
                <a:ea typeface="+mn-ea"/>
                <a:cs typeface="+mn-cs"/>
              </a:rPr>
              <a:t>d’euros de recettes de billetterie</a:t>
            </a:r>
            <a:endParaRPr kumimoji="0" lang="fr-FR" sz="1600" b="0" i="0" u="none" strike="noStrike" kern="1200" cap="none" spc="0" normalizeH="0" baseline="0" noProof="0">
              <a:ln>
                <a:noFill/>
              </a:ln>
              <a:solidFill>
                <a:srgbClr val="00364B"/>
              </a:solidFill>
              <a:effectLst/>
              <a:uLnTx/>
              <a:uFillTx/>
              <a:latin typeface="Century Gothic"/>
              <a:ea typeface="+mn-ea"/>
              <a:cs typeface="+mn-cs"/>
            </a:endParaRPr>
          </a:p>
        </p:txBody>
      </p:sp>
      <p:sp>
        <p:nvSpPr>
          <p:cNvPr id="18" name="Ellipse 17">
            <a:extLst>
              <a:ext uri="{FF2B5EF4-FFF2-40B4-BE49-F238E27FC236}">
                <a16:creationId xmlns:a16="http://schemas.microsoft.com/office/drawing/2014/main" xmlns="" id="{8CB0B1DC-EE3F-13B6-3A91-DA0D7D9B047E}"/>
              </a:ext>
            </a:extLst>
          </p:cNvPr>
          <p:cNvSpPr/>
          <p:nvPr/>
        </p:nvSpPr>
        <p:spPr>
          <a:xfrm>
            <a:off x="4359713" y="1916722"/>
            <a:ext cx="1713395" cy="167102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fr-FR"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15</a:t>
            </a:r>
            <a:r>
              <a:rPr kumimoji="0" lang="fr-FR"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endParaRPr kumimoji="0" lang="fr-FR"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vs 2022</a:t>
            </a:r>
          </a:p>
        </p:txBody>
      </p:sp>
      <p:sp>
        <p:nvSpPr>
          <p:cNvPr id="19" name="ZoneTexte 18">
            <a:extLst>
              <a:ext uri="{FF2B5EF4-FFF2-40B4-BE49-F238E27FC236}">
                <a16:creationId xmlns:a16="http://schemas.microsoft.com/office/drawing/2014/main" xmlns="" id="{2EAD3868-5A31-6EA6-2C5E-5136C466A890}"/>
              </a:ext>
            </a:extLst>
          </p:cNvPr>
          <p:cNvSpPr txBox="1"/>
          <p:nvPr/>
        </p:nvSpPr>
        <p:spPr>
          <a:xfrm>
            <a:off x="6096000" y="1528733"/>
            <a:ext cx="5485731" cy="147732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a:ln>
                  <a:noFill/>
                </a:ln>
                <a:solidFill>
                  <a:srgbClr val="441435"/>
                </a:solidFill>
                <a:effectLst/>
                <a:uLnTx/>
                <a:uFillTx/>
                <a:latin typeface="Century Gothic"/>
                <a:ea typeface="+mn-ea"/>
                <a:cs typeface="+mn-cs"/>
              </a:rPr>
              <a:t>38€</a:t>
            </a:r>
            <a:endParaRPr kumimoji="0" lang="fr-FR" sz="4800" b="1" i="0" u="none" strike="noStrike" kern="1200" cap="none" spc="0" normalizeH="0" baseline="0" noProof="0">
              <a:ln>
                <a:noFill/>
              </a:ln>
              <a:solidFill>
                <a:srgbClr val="44143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441435"/>
                </a:solidFill>
                <a:effectLst/>
                <a:uLnTx/>
                <a:uFillTx/>
                <a:latin typeface="Century Gothic"/>
                <a:ea typeface="+mn-ea"/>
                <a:cs typeface="+mn-cs"/>
              </a:rPr>
              <a:t>Prix moyen du billet</a:t>
            </a:r>
            <a:endParaRPr kumimoji="0" lang="fr-FR" sz="1600" b="0" i="0" u="none" strike="noStrike" kern="1200" cap="none" spc="0" normalizeH="0" baseline="0" noProof="0">
              <a:ln>
                <a:noFill/>
              </a:ln>
              <a:solidFill>
                <a:srgbClr val="441435"/>
              </a:solidFill>
              <a:effectLst/>
              <a:uLnTx/>
              <a:uFillTx/>
              <a:latin typeface="Century Gothic"/>
              <a:ea typeface="+mn-ea"/>
              <a:cs typeface="+mn-cs"/>
            </a:endParaRPr>
          </a:p>
        </p:txBody>
      </p:sp>
      <p:sp>
        <p:nvSpPr>
          <p:cNvPr id="26" name="Espace réservé du numéro de diapositive 2">
            <a:extLst>
              <a:ext uri="{FF2B5EF4-FFF2-40B4-BE49-F238E27FC236}">
                <a16:creationId xmlns:a16="http://schemas.microsoft.com/office/drawing/2014/main" xmlns="" id="{78D9DB95-914B-55AC-95ED-8177D8749C38}"/>
              </a:ext>
            </a:extLst>
          </p:cNvPr>
          <p:cNvSpPr txBox="1">
            <a:spLocks/>
          </p:cNvSpPr>
          <p:nvPr/>
        </p:nvSpPr>
        <p:spPr>
          <a:xfrm>
            <a:off x="9167813" y="640072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5ECA6-78DB-4B8A-8C3B-37CDD03C95FC}" type="slidenum">
              <a:rPr kumimoji="0" lang="fr-FR" sz="1200" b="0" i="0" u="none" strike="noStrike" kern="1200" cap="none" spc="0" normalizeH="0" baseline="0" noProof="0" smtClean="0">
                <a:ln>
                  <a:noFill/>
                </a:ln>
                <a:solidFill>
                  <a:srgbClr val="00557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005577"/>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0502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35997593-628E-12DE-5AE5-B7A6BDB122B2}"/>
              </a:ext>
            </a:extLst>
          </p:cNvPr>
          <p:cNvSpPr>
            <a:spLocks noGrp="1"/>
          </p:cNvSpPr>
          <p:nvPr>
            <p:ph type="ctrTitle"/>
            <p:custDataLst>
              <p:tags r:id="rId1"/>
            </p:custDataLst>
          </p:nvPr>
        </p:nvSpPr>
        <p:spPr>
          <a:xfrm>
            <a:off x="6179629" y="4902030"/>
            <a:ext cx="5904640" cy="667010"/>
          </a:xfrm>
        </p:spPr>
        <p:txBody>
          <a:bodyPr>
            <a:normAutofit/>
          </a:bodyPr>
          <a:lstStyle/>
          <a:p>
            <a:r>
              <a:rPr lang="fr-FR" dirty="0">
                <a:latin typeface="CNM"/>
              </a:rPr>
              <a:t>Présentation du CNM</a:t>
            </a:r>
          </a:p>
        </p:txBody>
      </p:sp>
      <p:sp>
        <p:nvSpPr>
          <p:cNvPr id="4" name="Espace réservé du numéro de diapositive 3">
            <a:extLst>
              <a:ext uri="{FF2B5EF4-FFF2-40B4-BE49-F238E27FC236}">
                <a16:creationId xmlns:a16="http://schemas.microsoft.com/office/drawing/2014/main" xmlns="" id="{050C7A77-D0FF-ED05-F00D-ED06A9DC13EB}"/>
              </a:ext>
            </a:extLst>
          </p:cNvPr>
          <p:cNvSpPr>
            <a:spLocks noGrp="1"/>
          </p:cNvSpPr>
          <p:nvPr>
            <p:ph type="sldNum" sz="quarter" idx="12"/>
            <p:custDataLst>
              <p:tags r:id="rId2"/>
            </p:custDataLst>
          </p:nvPr>
        </p:nvSpPr>
        <p:spPr/>
        <p:txBody>
          <a:bodyPr/>
          <a:lstStyle/>
          <a:p>
            <a:fld id="{68DEC01C-B405-403E-9372-C96E84789250}" type="slidenum">
              <a:rPr lang="fr-FR" smtClean="0"/>
              <a:pPr/>
              <a:t>2</a:t>
            </a:fld>
            <a:endParaRPr lang="fr-FR" dirty="0"/>
          </a:p>
        </p:txBody>
      </p:sp>
    </p:spTree>
    <p:extLst>
      <p:ext uri="{BB962C8B-B14F-4D97-AF65-F5344CB8AC3E}">
        <p14:creationId xmlns:p14="http://schemas.microsoft.com/office/powerpoint/2010/main" val="424802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2832BBC-8D63-E57B-293C-FC61143AEC74}"/>
              </a:ext>
            </a:extLst>
          </p:cNvPr>
          <p:cNvSpPr>
            <a:spLocks noGrp="1"/>
          </p:cNvSpPr>
          <p:nvPr>
            <p:ph type="title"/>
          </p:nvPr>
        </p:nvSpPr>
        <p:spPr>
          <a:xfrm>
            <a:off x="543233" y="545761"/>
            <a:ext cx="10154265" cy="687071"/>
          </a:xfrm>
        </p:spPr>
        <p:txBody>
          <a:bodyPr>
            <a:normAutofit/>
          </a:bodyPr>
          <a:lstStyle/>
          <a:p>
            <a:r>
              <a:rPr lang="fr-FR" sz="2700" b="1" cap="small">
                <a:solidFill>
                  <a:srgbClr val="DC8C00"/>
                </a:solidFill>
                <a:latin typeface="Century Gothic" panose="020B0502020202020204" pitchFamily="34" charset="0"/>
              </a:rPr>
              <a:t>Une grande diversité de </a:t>
            </a:r>
            <a:r>
              <a:rPr lang="fr-FR" sz="2700" b="1" cap="small">
                <a:solidFill>
                  <a:srgbClr val="00364B"/>
                </a:solidFill>
                <a:latin typeface="Century Gothic" panose="020B0502020202020204" pitchFamily="34" charset="0"/>
              </a:rPr>
              <a:t>lieux de diffusion </a:t>
            </a:r>
            <a:r>
              <a:rPr lang="fr-FR" sz="2700" b="1" cap="small">
                <a:solidFill>
                  <a:srgbClr val="DC8C00"/>
                </a:solidFill>
                <a:latin typeface="Century Gothic" panose="020B0502020202020204" pitchFamily="34" charset="0"/>
              </a:rPr>
              <a:t>complémentaires</a:t>
            </a:r>
            <a:endParaRPr lang="fr-FR" sz="2700" b="1" cap="small">
              <a:solidFill>
                <a:srgbClr val="00364B"/>
              </a:solidFill>
              <a:latin typeface="Century Gothic" panose="020B0502020202020204" pitchFamily="34" charset="0"/>
            </a:endParaRPr>
          </a:p>
        </p:txBody>
      </p:sp>
      <p:sp>
        <p:nvSpPr>
          <p:cNvPr id="13" name="ZoneTexte 12">
            <a:extLst>
              <a:ext uri="{FF2B5EF4-FFF2-40B4-BE49-F238E27FC236}">
                <a16:creationId xmlns:a16="http://schemas.microsoft.com/office/drawing/2014/main" xmlns="" id="{7300A712-355D-FB0A-3921-D25CAC61AAD7}"/>
              </a:ext>
            </a:extLst>
          </p:cNvPr>
          <p:cNvSpPr txBox="1"/>
          <p:nvPr/>
        </p:nvSpPr>
        <p:spPr>
          <a:xfrm>
            <a:off x="541592" y="6092952"/>
            <a:ext cx="1106303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CNM, </a:t>
            </a:r>
            <a:r>
              <a:rPr kumimoji="0" lang="fr-FR" sz="14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Diffusion des spectacles de musiques actuelles et de variétés en 2023</a:t>
            </a: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2024 (à paraître)</a:t>
            </a:r>
          </a:p>
        </p:txBody>
      </p:sp>
      <p:sp>
        <p:nvSpPr>
          <p:cNvPr id="26" name="Espace réservé du numéro de diapositive 2">
            <a:extLst>
              <a:ext uri="{FF2B5EF4-FFF2-40B4-BE49-F238E27FC236}">
                <a16:creationId xmlns:a16="http://schemas.microsoft.com/office/drawing/2014/main" xmlns="" id="{78D9DB95-914B-55AC-95ED-8177D8749C38}"/>
              </a:ext>
            </a:extLst>
          </p:cNvPr>
          <p:cNvSpPr txBox="1">
            <a:spLocks/>
          </p:cNvSpPr>
          <p:nvPr/>
        </p:nvSpPr>
        <p:spPr>
          <a:xfrm>
            <a:off x="9167813" y="640072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5ECA6-78DB-4B8A-8C3B-37CDD03C95FC}" type="slidenum">
              <a:rPr kumimoji="0" lang="fr-FR" sz="1200" b="0" i="0" u="none" strike="noStrike" kern="1200" cap="none" spc="0" normalizeH="0" baseline="0" noProof="0" smtClean="0">
                <a:ln>
                  <a:noFill/>
                </a:ln>
                <a:solidFill>
                  <a:srgbClr val="00557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rgbClr val="005577"/>
              </a:solidFill>
              <a:effectLst/>
              <a:uLnTx/>
              <a:uFillTx/>
              <a:latin typeface="Century Gothic" panose="020B0502020202020204" pitchFamily="34" charset="0"/>
              <a:ea typeface="+mn-ea"/>
              <a:cs typeface="+mn-cs"/>
            </a:endParaRPr>
          </a:p>
        </p:txBody>
      </p:sp>
      <p:graphicFrame>
        <p:nvGraphicFramePr>
          <p:cNvPr id="10" name="Graphique 9">
            <a:extLst>
              <a:ext uri="{FF2B5EF4-FFF2-40B4-BE49-F238E27FC236}">
                <a16:creationId xmlns:a16="http://schemas.microsoft.com/office/drawing/2014/main" xmlns="" id="{D82F5788-6EB8-202A-576C-B2F1A2322496}"/>
              </a:ext>
            </a:extLst>
          </p:cNvPr>
          <p:cNvGraphicFramePr>
            <a:graphicFrameLocks/>
          </p:cNvGraphicFramePr>
          <p:nvPr/>
        </p:nvGraphicFramePr>
        <p:xfrm>
          <a:off x="7557589" y="1597957"/>
          <a:ext cx="4513761" cy="3819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au 10">
            <a:extLst>
              <a:ext uri="{FF2B5EF4-FFF2-40B4-BE49-F238E27FC236}">
                <a16:creationId xmlns:a16="http://schemas.microsoft.com/office/drawing/2014/main" xmlns="" id="{1113819A-068C-31D8-04CC-1C6EEB9D8949}"/>
              </a:ext>
            </a:extLst>
          </p:cNvPr>
          <p:cNvGraphicFramePr>
            <a:graphicFrameLocks noGrp="1"/>
          </p:cNvGraphicFramePr>
          <p:nvPr/>
        </p:nvGraphicFramePr>
        <p:xfrm>
          <a:off x="4605346" y="2273364"/>
          <a:ext cx="2952243" cy="3044675"/>
        </p:xfrm>
        <a:graphic>
          <a:graphicData uri="http://schemas.openxmlformats.org/drawingml/2006/table">
            <a:tbl>
              <a:tblPr firstRow="1" bandRow="1"/>
              <a:tblGrid>
                <a:gridCol w="2952243">
                  <a:extLst>
                    <a:ext uri="{9D8B030D-6E8A-4147-A177-3AD203B41FA5}">
                      <a16:colId xmlns:a16="http://schemas.microsoft.com/office/drawing/2014/main" xmlns="" val="1699282406"/>
                    </a:ext>
                  </a:extLst>
                </a:gridCol>
              </a:tblGrid>
              <a:tr h="608935">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gn="ctr"/>
                      <a:r>
                        <a:rPr lang="fr-FR" sz="1800" b="1">
                          <a:solidFill>
                            <a:srgbClr val="00364B"/>
                          </a:solidFill>
                          <a:latin typeface="Century Gothic" panose="020B0502020202020204" pitchFamily="34" charset="0"/>
                        </a:rPr>
                        <a:t>MOINS DE 200 ENTRÉES</a:t>
                      </a:r>
                    </a:p>
                    <a:p>
                      <a:pPr algn="ctr"/>
                      <a:r>
                        <a:rPr lang="fr-FR" sz="1100" b="0">
                          <a:solidFill>
                            <a:srgbClr val="00364B"/>
                          </a:solidFill>
                          <a:latin typeface="Century Gothic" panose="020B0502020202020204" pitchFamily="34" charset="0"/>
                        </a:rPr>
                        <a:t>(ex. </a:t>
                      </a:r>
                      <a:r>
                        <a:rPr lang="fr-FR" sz="1100" b="0" err="1">
                          <a:solidFill>
                            <a:srgbClr val="00364B"/>
                          </a:solidFill>
                          <a:latin typeface="Century Gothic" panose="020B0502020202020204" pitchFamily="34" charset="0"/>
                        </a:rPr>
                        <a:t>café-concerts</a:t>
                      </a:r>
                      <a:r>
                        <a:rPr lang="fr-FR" sz="1100" b="0">
                          <a:solidFill>
                            <a:srgbClr val="00364B"/>
                          </a:solidFill>
                          <a:latin typeface="Century Gothic" panose="020B0502020202020204" pitchFamily="34" charset="0"/>
                        </a:rPr>
                        <a:t>, club de jazz)</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63428463"/>
                  </a:ext>
                </a:extLst>
              </a:tr>
              <a:tr h="6089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800" b="1">
                          <a:solidFill>
                            <a:srgbClr val="00364B"/>
                          </a:solidFill>
                          <a:latin typeface="Century Gothic" panose="020B0502020202020204" pitchFamily="34" charset="0"/>
                        </a:rPr>
                        <a:t>200 À 1 500 ENTRÉES</a:t>
                      </a:r>
                    </a:p>
                    <a:p>
                      <a:pPr algn="ctr"/>
                      <a:r>
                        <a:rPr lang="fr-FR" sz="1100" b="0">
                          <a:solidFill>
                            <a:srgbClr val="00364B"/>
                          </a:solidFill>
                          <a:latin typeface="Century Gothic" panose="020B0502020202020204" pitchFamily="34" charset="0"/>
                        </a:rPr>
                        <a:t>(ex. SMAC)</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88117109"/>
                  </a:ext>
                </a:extLst>
              </a:tr>
              <a:tr h="6089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800" b="1">
                          <a:solidFill>
                            <a:srgbClr val="00364B"/>
                          </a:solidFill>
                          <a:latin typeface="Century Gothic" panose="020B0502020202020204" pitchFamily="34" charset="0"/>
                        </a:rPr>
                        <a:t>1 500 À 6 000 ENTRÉES</a:t>
                      </a:r>
                    </a:p>
                    <a:p>
                      <a:pPr algn="ctr"/>
                      <a:r>
                        <a:rPr lang="fr-FR" sz="1100" b="0">
                          <a:solidFill>
                            <a:srgbClr val="00364B"/>
                          </a:solidFill>
                          <a:latin typeface="Century Gothic" panose="020B0502020202020204" pitchFamily="34" charset="0"/>
                        </a:rPr>
                        <a:t>(ex. Zénith)</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84550412"/>
                  </a:ext>
                </a:extLst>
              </a:tr>
              <a:tr h="6089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800" b="1">
                          <a:solidFill>
                            <a:srgbClr val="00364B"/>
                          </a:solidFill>
                          <a:latin typeface="Century Gothic" panose="020B0502020202020204" pitchFamily="34" charset="0"/>
                        </a:rPr>
                        <a:t>6 000 À 30 000 ENTRÉES</a:t>
                      </a:r>
                    </a:p>
                    <a:p>
                      <a:pPr algn="ctr"/>
                      <a:r>
                        <a:rPr lang="fr-FR" sz="1100" b="0">
                          <a:solidFill>
                            <a:srgbClr val="00364B"/>
                          </a:solidFill>
                          <a:latin typeface="Century Gothic" panose="020B0502020202020204" pitchFamily="34" charset="0"/>
                        </a:rPr>
                        <a:t>(ex. Zénith, </a:t>
                      </a:r>
                      <a:r>
                        <a:rPr lang="fr-FR" sz="1100" b="0" err="1">
                          <a:solidFill>
                            <a:srgbClr val="00364B"/>
                          </a:solidFill>
                          <a:latin typeface="Century Gothic" panose="020B0502020202020204" pitchFamily="34" charset="0"/>
                        </a:rPr>
                        <a:t>arena</a:t>
                      </a:r>
                      <a:r>
                        <a:rPr lang="fr-FR" sz="1100" b="0">
                          <a:solidFill>
                            <a:srgbClr val="00364B"/>
                          </a:solidFill>
                          <a:latin typeface="Century Gothic" panose="020B0502020202020204" pitchFamily="34" charset="0"/>
                        </a:rPr>
                        <a:t>, stades)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07534479"/>
                  </a:ext>
                </a:extLst>
              </a:tr>
              <a:tr h="6089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800" b="1">
                          <a:solidFill>
                            <a:srgbClr val="00364B"/>
                          </a:solidFill>
                          <a:latin typeface="Century Gothic" panose="020B0502020202020204" pitchFamily="34" charset="0"/>
                        </a:rPr>
                        <a:t>30 000 ENTRÉES ET PLUS</a:t>
                      </a:r>
                    </a:p>
                    <a:p>
                      <a:pPr algn="ctr"/>
                      <a:r>
                        <a:rPr lang="fr-FR" sz="1100" b="0">
                          <a:solidFill>
                            <a:srgbClr val="00364B"/>
                          </a:solidFill>
                          <a:latin typeface="Century Gothic" panose="020B0502020202020204" pitchFamily="34" charset="0"/>
                        </a:rPr>
                        <a:t>(</a:t>
                      </a:r>
                      <a:r>
                        <a:rPr lang="fr-FR" sz="1100" b="0" err="1">
                          <a:solidFill>
                            <a:srgbClr val="00364B"/>
                          </a:solidFill>
                          <a:latin typeface="Century Gothic" panose="020B0502020202020204" pitchFamily="34" charset="0"/>
                        </a:rPr>
                        <a:t>arena</a:t>
                      </a:r>
                      <a:r>
                        <a:rPr lang="fr-FR" sz="1100" b="0">
                          <a:solidFill>
                            <a:srgbClr val="00364B"/>
                          </a:solidFill>
                          <a:latin typeface="Century Gothic" panose="020B0502020202020204" pitchFamily="34" charset="0"/>
                        </a:rPr>
                        <a:t> et stades)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54710340"/>
                  </a:ext>
                </a:extLst>
              </a:tr>
            </a:tbl>
          </a:graphicData>
        </a:graphic>
      </p:graphicFrame>
      <p:graphicFrame>
        <p:nvGraphicFramePr>
          <p:cNvPr id="4" name="Graphique 3">
            <a:extLst>
              <a:ext uri="{FF2B5EF4-FFF2-40B4-BE49-F238E27FC236}">
                <a16:creationId xmlns:a16="http://schemas.microsoft.com/office/drawing/2014/main" xmlns="" id="{3C122F5D-D87D-71CF-15AA-DFD6CE5119DC}"/>
              </a:ext>
            </a:extLst>
          </p:cNvPr>
          <p:cNvGraphicFramePr/>
          <p:nvPr/>
        </p:nvGraphicFramePr>
        <p:xfrm>
          <a:off x="-1188290" y="1682751"/>
          <a:ext cx="5793636" cy="3734794"/>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xmlns="" id="{380C77CC-5B1C-65A8-64F4-14AC4FCC7FA3}"/>
              </a:ext>
            </a:extLst>
          </p:cNvPr>
          <p:cNvSpPr txBox="1"/>
          <p:nvPr/>
        </p:nvSpPr>
        <p:spPr>
          <a:xfrm>
            <a:off x="1428614" y="2372869"/>
            <a:ext cx="481781" cy="276999"/>
          </a:xfrm>
          <a:prstGeom prst="rect">
            <a:avLst/>
          </a:prstGeom>
          <a:noFill/>
        </p:spPr>
        <p:txBody>
          <a:bodyPr wrap="square" rtlCol="0">
            <a:spAutoFit/>
          </a:bodyPr>
          <a:lstStyle/>
          <a:p>
            <a:pPr algn="ctr"/>
            <a:r>
              <a:rPr lang="fr-FR" sz="1200">
                <a:solidFill>
                  <a:srgbClr val="441435"/>
                </a:solidFill>
                <a:latin typeface="Century Gothic" panose="020B0502020202020204" pitchFamily="34" charset="0"/>
              </a:rPr>
              <a:t>59%</a:t>
            </a:r>
          </a:p>
        </p:txBody>
      </p:sp>
      <p:sp>
        <p:nvSpPr>
          <p:cNvPr id="7" name="ZoneTexte 6">
            <a:extLst>
              <a:ext uri="{FF2B5EF4-FFF2-40B4-BE49-F238E27FC236}">
                <a16:creationId xmlns:a16="http://schemas.microsoft.com/office/drawing/2014/main" xmlns="" id="{AB7D61CE-4B16-AED0-691E-1E22663CC0B3}"/>
              </a:ext>
            </a:extLst>
          </p:cNvPr>
          <p:cNvSpPr txBox="1"/>
          <p:nvPr/>
        </p:nvSpPr>
        <p:spPr>
          <a:xfrm>
            <a:off x="2419253" y="2966650"/>
            <a:ext cx="481781" cy="276999"/>
          </a:xfrm>
          <a:prstGeom prst="rect">
            <a:avLst/>
          </a:prstGeom>
          <a:noFill/>
        </p:spPr>
        <p:txBody>
          <a:bodyPr wrap="square" rtlCol="0">
            <a:spAutoFit/>
          </a:bodyPr>
          <a:lstStyle/>
          <a:p>
            <a:pPr algn="ctr"/>
            <a:r>
              <a:rPr lang="fr-FR" sz="1200">
                <a:solidFill>
                  <a:srgbClr val="441435"/>
                </a:solidFill>
                <a:latin typeface="Century Gothic" panose="020B0502020202020204" pitchFamily="34" charset="0"/>
              </a:rPr>
              <a:t>36%</a:t>
            </a:r>
          </a:p>
        </p:txBody>
      </p:sp>
      <p:sp>
        <p:nvSpPr>
          <p:cNvPr id="8" name="ZoneTexte 7">
            <a:extLst>
              <a:ext uri="{FF2B5EF4-FFF2-40B4-BE49-F238E27FC236}">
                <a16:creationId xmlns:a16="http://schemas.microsoft.com/office/drawing/2014/main" xmlns="" id="{83A04A56-1739-6E0E-65F0-B9A6A59B0C84}"/>
              </a:ext>
            </a:extLst>
          </p:cNvPr>
          <p:cNvSpPr txBox="1"/>
          <p:nvPr/>
        </p:nvSpPr>
        <p:spPr>
          <a:xfrm>
            <a:off x="3771803" y="3584188"/>
            <a:ext cx="481781" cy="276999"/>
          </a:xfrm>
          <a:prstGeom prst="rect">
            <a:avLst/>
          </a:prstGeom>
          <a:noFill/>
        </p:spPr>
        <p:txBody>
          <a:bodyPr wrap="square" rtlCol="0">
            <a:spAutoFit/>
          </a:bodyPr>
          <a:lstStyle/>
          <a:p>
            <a:pPr algn="ctr"/>
            <a:r>
              <a:rPr lang="fr-FR" sz="1200">
                <a:solidFill>
                  <a:srgbClr val="441435"/>
                </a:solidFill>
                <a:latin typeface="Century Gothic" panose="020B0502020202020204" pitchFamily="34" charset="0"/>
              </a:rPr>
              <a:t>5%</a:t>
            </a:r>
          </a:p>
        </p:txBody>
      </p:sp>
      <p:sp>
        <p:nvSpPr>
          <p:cNvPr id="9" name="ZoneTexte 8">
            <a:extLst>
              <a:ext uri="{FF2B5EF4-FFF2-40B4-BE49-F238E27FC236}">
                <a16:creationId xmlns:a16="http://schemas.microsoft.com/office/drawing/2014/main" xmlns="" id="{41197181-02A5-C344-3E3D-F326D2D1B01A}"/>
              </a:ext>
            </a:extLst>
          </p:cNvPr>
          <p:cNvSpPr txBox="1"/>
          <p:nvPr/>
        </p:nvSpPr>
        <p:spPr>
          <a:xfrm>
            <a:off x="3941334" y="4203313"/>
            <a:ext cx="481781" cy="276999"/>
          </a:xfrm>
          <a:prstGeom prst="rect">
            <a:avLst/>
          </a:prstGeom>
          <a:noFill/>
        </p:spPr>
        <p:txBody>
          <a:bodyPr wrap="square" rtlCol="0">
            <a:spAutoFit/>
          </a:bodyPr>
          <a:lstStyle/>
          <a:p>
            <a:pPr algn="ctr"/>
            <a:r>
              <a:rPr lang="fr-FR" sz="1200">
                <a:solidFill>
                  <a:srgbClr val="441435"/>
                </a:solidFill>
                <a:latin typeface="Century Gothic" panose="020B0502020202020204" pitchFamily="34" charset="0"/>
              </a:rPr>
              <a:t>1%</a:t>
            </a:r>
          </a:p>
        </p:txBody>
      </p:sp>
      <p:sp>
        <p:nvSpPr>
          <p:cNvPr id="12" name="ZoneTexte 11">
            <a:extLst>
              <a:ext uri="{FF2B5EF4-FFF2-40B4-BE49-F238E27FC236}">
                <a16:creationId xmlns:a16="http://schemas.microsoft.com/office/drawing/2014/main" xmlns="" id="{BCAC0D00-FF04-B435-CCF4-A259F1508C85}"/>
              </a:ext>
            </a:extLst>
          </p:cNvPr>
          <p:cNvSpPr txBox="1"/>
          <p:nvPr/>
        </p:nvSpPr>
        <p:spPr>
          <a:xfrm>
            <a:off x="3941334" y="4838313"/>
            <a:ext cx="514280" cy="276999"/>
          </a:xfrm>
          <a:prstGeom prst="rect">
            <a:avLst/>
          </a:prstGeom>
          <a:noFill/>
        </p:spPr>
        <p:txBody>
          <a:bodyPr wrap="square" rtlCol="0">
            <a:spAutoFit/>
          </a:bodyPr>
          <a:lstStyle/>
          <a:p>
            <a:pPr algn="ctr"/>
            <a:r>
              <a:rPr lang="fr-FR" sz="1200">
                <a:solidFill>
                  <a:srgbClr val="441435"/>
                </a:solidFill>
                <a:latin typeface="Century Gothic" panose="020B0502020202020204" pitchFamily="34" charset="0"/>
              </a:rPr>
              <a:t>0,1%</a:t>
            </a:r>
          </a:p>
        </p:txBody>
      </p:sp>
    </p:spTree>
    <p:extLst>
      <p:ext uri="{BB962C8B-B14F-4D97-AF65-F5344CB8AC3E}">
        <p14:creationId xmlns:p14="http://schemas.microsoft.com/office/powerpoint/2010/main" val="450674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3328D71-45F5-DAB8-BA7C-43F7B449BE5A}"/>
              </a:ext>
            </a:extLst>
          </p:cNvPr>
          <p:cNvSpPr>
            <a:spLocks noGrp="1"/>
          </p:cNvSpPr>
          <p:nvPr>
            <p:ph type="ctrTitle"/>
          </p:nvPr>
        </p:nvSpPr>
        <p:spPr/>
        <p:txBody>
          <a:bodyPr>
            <a:normAutofit fontScale="90000"/>
          </a:bodyPr>
          <a:lstStyle/>
          <a:p>
            <a:r>
              <a:rPr lang="fr-FR" dirty="0"/>
              <a:t>Le streaming</a:t>
            </a:r>
          </a:p>
        </p:txBody>
      </p:sp>
      <p:sp>
        <p:nvSpPr>
          <p:cNvPr id="3" name="Sous-titre 2">
            <a:extLst>
              <a:ext uri="{FF2B5EF4-FFF2-40B4-BE49-F238E27FC236}">
                <a16:creationId xmlns:a16="http://schemas.microsoft.com/office/drawing/2014/main" xmlns="" id="{C618925C-0C0A-6A2C-4ACA-E47055E2AD6C}"/>
              </a:ext>
            </a:extLst>
          </p:cNvPr>
          <p:cNvSpPr>
            <a:spLocks noGrp="1"/>
          </p:cNvSpPr>
          <p:nvPr>
            <p:ph type="subTitle" idx="1"/>
          </p:nvPr>
        </p:nvSpPr>
        <p:spPr/>
        <p:txBody>
          <a:bodyPr>
            <a:normAutofit fontScale="92500" lnSpcReduction="10000"/>
          </a:bodyPr>
          <a:lstStyle/>
          <a:p>
            <a:endParaRPr lang="fr-FR" dirty="0"/>
          </a:p>
        </p:txBody>
      </p:sp>
    </p:spTree>
    <p:extLst>
      <p:ext uri="{BB962C8B-B14F-4D97-AF65-F5344CB8AC3E}">
        <p14:creationId xmlns:p14="http://schemas.microsoft.com/office/powerpoint/2010/main" val="1023879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habits, ordinateur, ordinateur portable&#10;&#10;Description générée automatiquement">
            <a:extLst>
              <a:ext uri="{FF2B5EF4-FFF2-40B4-BE49-F238E27FC236}">
                <a16:creationId xmlns:a16="http://schemas.microsoft.com/office/drawing/2014/main" xmlns="" id="{F76E8A29-D169-0EEE-1A3A-70EDC4E5DC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74" t="-277" r="20953" b="29351"/>
          <a:stretch/>
        </p:blipFill>
        <p:spPr>
          <a:xfrm flipH="1">
            <a:off x="-1" y="1451381"/>
            <a:ext cx="6770460" cy="4641571"/>
          </a:xfrm>
          <a:prstGeom prst="rect">
            <a:avLst/>
          </a:prstGeom>
        </p:spPr>
      </p:pic>
      <p:sp>
        <p:nvSpPr>
          <p:cNvPr id="15" name="Rectangle 14">
            <a:extLst>
              <a:ext uri="{FF2B5EF4-FFF2-40B4-BE49-F238E27FC236}">
                <a16:creationId xmlns:a16="http://schemas.microsoft.com/office/drawing/2014/main" xmlns="" id="{652BF3F4-B48E-77F2-901F-705E3004C697}"/>
              </a:ext>
            </a:extLst>
          </p:cNvPr>
          <p:cNvSpPr/>
          <p:nvPr/>
        </p:nvSpPr>
        <p:spPr>
          <a:xfrm flipH="1">
            <a:off x="-1" y="1451381"/>
            <a:ext cx="7651750" cy="4654677"/>
          </a:xfrm>
          <a:prstGeom prst="rect">
            <a:avLst/>
          </a:prstGeom>
          <a:gradFill flip="none" rotWithShape="1">
            <a:gsLst>
              <a:gs pos="56000">
                <a:schemeClr val="bg1">
                  <a:alpha val="50000"/>
                </a:schemeClr>
              </a:gs>
              <a:gs pos="86000">
                <a:srgbClr val="FFFFFF"/>
              </a:gs>
              <a:gs pos="0">
                <a:schemeClr val="bg1">
                  <a:alpha val="49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72832BBC-8D63-E57B-293C-FC61143AEC74}"/>
              </a:ext>
            </a:extLst>
          </p:cNvPr>
          <p:cNvSpPr>
            <a:spLocks noGrp="1"/>
          </p:cNvSpPr>
          <p:nvPr>
            <p:ph type="title"/>
          </p:nvPr>
        </p:nvSpPr>
        <p:spPr>
          <a:xfrm>
            <a:off x="541592" y="594995"/>
            <a:ext cx="10812208" cy="581223"/>
          </a:xfrm>
        </p:spPr>
        <p:txBody>
          <a:bodyPr anchor="ctr">
            <a:normAutofit/>
          </a:bodyPr>
          <a:lstStyle/>
          <a:p>
            <a:r>
              <a:rPr lang="fr-FR" sz="2800" b="1" cap="small">
                <a:solidFill>
                  <a:srgbClr val="DC8C00"/>
                </a:solidFill>
              </a:rPr>
              <a:t>la </a:t>
            </a:r>
            <a:r>
              <a:rPr lang="fr-FR" sz="2800" b="1" cap="small">
                <a:solidFill>
                  <a:srgbClr val="651E4E"/>
                </a:solidFill>
              </a:rPr>
              <a:t>pratique du streaming musical </a:t>
            </a:r>
            <a:r>
              <a:rPr lang="fr-FR" sz="2800" b="1" cap="small">
                <a:solidFill>
                  <a:srgbClr val="DC8C00"/>
                </a:solidFill>
              </a:rPr>
              <a:t>se généralise</a:t>
            </a:r>
            <a:endParaRPr lang="fr-FR" sz="2800" b="1" cap="small">
              <a:solidFill>
                <a:srgbClr val="651E4E"/>
              </a:solidFill>
            </a:endParaRPr>
          </a:p>
        </p:txBody>
      </p:sp>
      <p:sp>
        <p:nvSpPr>
          <p:cNvPr id="3" name="Espace réservé du numéro de diapositive 2">
            <a:extLst>
              <a:ext uri="{FF2B5EF4-FFF2-40B4-BE49-F238E27FC236}">
                <a16:creationId xmlns:a16="http://schemas.microsoft.com/office/drawing/2014/main" xmlns="" id="{D354C1D5-E46F-9EAA-3FD3-DF4010DB43D7}"/>
              </a:ext>
            </a:extLst>
          </p:cNvPr>
          <p:cNvSpPr>
            <a:spLocks noGrp="1"/>
          </p:cNvSpPr>
          <p:nvPr>
            <p:ph type="sldNum" sz="quarter" idx="4294967295"/>
          </p:nvPr>
        </p:nvSpPr>
        <p:spPr>
          <a:xfrm>
            <a:off x="9167813" y="640072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5ECA6-78DB-4B8A-8C3B-37CDD03C95FC}" type="slidenum">
              <a:rPr kumimoji="0" lang="fr-FR" sz="1200" b="0" i="0" u="none" strike="noStrike" kern="1200" cap="none" spc="0" normalizeH="0" baseline="0" noProof="0" smtClean="0">
                <a:ln>
                  <a:noFill/>
                </a:ln>
                <a:solidFill>
                  <a:srgbClr val="00557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rgbClr val="005577"/>
              </a:solidFill>
              <a:effectLst/>
              <a:uLnTx/>
              <a:uFillTx/>
              <a:latin typeface="Century Gothic" panose="020B0502020202020204" pitchFamily="34" charset="0"/>
              <a:ea typeface="+mn-ea"/>
              <a:cs typeface="+mn-cs"/>
            </a:endParaRPr>
          </a:p>
        </p:txBody>
      </p:sp>
      <p:sp>
        <p:nvSpPr>
          <p:cNvPr id="7" name="ZoneTexte 6">
            <a:extLst>
              <a:ext uri="{FF2B5EF4-FFF2-40B4-BE49-F238E27FC236}">
                <a16:creationId xmlns:a16="http://schemas.microsoft.com/office/drawing/2014/main" xmlns="" id="{D2DFAA74-4B6D-BEAE-AA52-3BF37B9D002C}"/>
              </a:ext>
            </a:extLst>
          </p:cNvPr>
          <p:cNvSpPr txBox="1"/>
          <p:nvPr/>
        </p:nvSpPr>
        <p:spPr>
          <a:xfrm>
            <a:off x="4434725" y="1860111"/>
            <a:ext cx="2184400" cy="156966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a:ln>
                  <a:noFill/>
                </a:ln>
                <a:solidFill>
                  <a:srgbClr val="441435">
                    <a:lumMod val="90000"/>
                    <a:lumOff val="10000"/>
                  </a:srgbClr>
                </a:solidFill>
                <a:effectLst/>
                <a:uLnTx/>
                <a:uFillTx/>
                <a:latin typeface="Century Gothic" panose="020B0502020202020204" pitchFamily="34" charset="0"/>
                <a:ea typeface="+mn-ea"/>
                <a:cs typeface="+mn-cs"/>
              </a:rPr>
              <a:t>48</a:t>
            </a:r>
            <a:r>
              <a:rPr kumimoji="0" lang="fr-FR" sz="5400" b="1" i="0" u="none" strike="noStrike" kern="1200" cap="none" spc="0" normalizeH="0" baseline="0" noProof="0">
                <a:ln>
                  <a:noFill/>
                </a:ln>
                <a:solidFill>
                  <a:srgbClr val="441435">
                    <a:lumMod val="90000"/>
                    <a:lumOff val="10000"/>
                  </a:srgbClr>
                </a:solidFill>
                <a:effectLst/>
                <a:uLnTx/>
                <a:uFillTx/>
                <a:latin typeface="Century Gothic" panose="020B0502020202020204" pitchFamily="34" charset="0"/>
                <a:ea typeface="+mn-ea"/>
                <a:cs typeface="+mn-cs"/>
              </a:rPr>
              <a:t>%</a:t>
            </a:r>
            <a:r>
              <a:rPr kumimoji="0" lang="fr-FR" sz="96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a:t>
            </a:r>
          </a:p>
        </p:txBody>
      </p:sp>
      <p:sp>
        <p:nvSpPr>
          <p:cNvPr id="8" name="ZoneTexte 7">
            <a:extLst>
              <a:ext uri="{FF2B5EF4-FFF2-40B4-BE49-F238E27FC236}">
                <a16:creationId xmlns:a16="http://schemas.microsoft.com/office/drawing/2014/main" xmlns="" id="{FCCF8327-CF8C-90B8-9453-114CBD90BB52}"/>
              </a:ext>
            </a:extLst>
          </p:cNvPr>
          <p:cNvSpPr txBox="1"/>
          <p:nvPr/>
        </p:nvSpPr>
        <p:spPr>
          <a:xfrm>
            <a:off x="6622847" y="1513585"/>
            <a:ext cx="3500232" cy="1775298"/>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1435">
                    <a:lumMod val="90000"/>
                    <a:lumOff val="10000"/>
                  </a:srgbClr>
                </a:solidFill>
                <a:effectLst/>
                <a:uLnTx/>
                <a:uFillTx/>
                <a:latin typeface="Century Gothic"/>
                <a:ea typeface="+mn-ea"/>
                <a:cs typeface="+mn-cs"/>
              </a:rPr>
              <a:t>des Français qui écoutent de la musique le font via une plateforme de </a:t>
            </a:r>
            <a:r>
              <a:rPr kumimoji="0" lang="fr-FR" sz="1800" b="1" i="0" u="none" strike="noStrike" kern="1200" cap="none" spc="0" normalizeH="0" baseline="0" noProof="0">
                <a:ln>
                  <a:noFill/>
                </a:ln>
                <a:solidFill>
                  <a:srgbClr val="DC8C00"/>
                </a:solidFill>
                <a:effectLst/>
                <a:uLnTx/>
                <a:uFillTx/>
                <a:latin typeface="Century Gothic"/>
                <a:ea typeface="+mn-ea"/>
                <a:cs typeface="+mn-cs"/>
              </a:rPr>
              <a:t>streaming audio gratuite ou payante*</a:t>
            </a:r>
            <a:r>
              <a:rPr kumimoji="0" lang="fr-FR" sz="1050" b="1" i="0" u="none" strike="noStrike" kern="1200" cap="none" spc="0" normalizeH="0" baseline="0" noProof="0">
                <a:ln>
                  <a:noFill/>
                </a:ln>
                <a:solidFill>
                  <a:srgbClr val="DC8C00"/>
                </a:solidFill>
                <a:effectLst/>
                <a:uLnTx/>
                <a:uFillTx/>
                <a:latin typeface="Century Gothic"/>
                <a:ea typeface="+mn-ea"/>
                <a:cs typeface="+mn-cs"/>
              </a:rPr>
              <a:t> </a:t>
            </a:r>
            <a:r>
              <a:rPr kumimoji="0" lang="fr-FR" sz="1800" b="1" i="0" u="none" strike="noStrike" kern="1200" cap="none" spc="0" normalizeH="0" baseline="0" noProof="0">
                <a:ln>
                  <a:noFill/>
                </a:ln>
                <a:solidFill>
                  <a:srgbClr val="441435">
                    <a:lumMod val="90000"/>
                    <a:lumOff val="10000"/>
                  </a:srgbClr>
                </a:solidFill>
                <a:effectLst/>
                <a:uLnTx/>
                <a:uFillTx/>
                <a:latin typeface="Century Gothic"/>
                <a:ea typeface="+mn-ea"/>
                <a:cs typeface="+mn-cs"/>
              </a:rPr>
              <a:t>au moins une fois par mois, dont</a:t>
            </a:r>
            <a:r>
              <a:rPr kumimoji="0" lang="fr-FR" sz="1800" b="1" i="0" u="none" strike="noStrike" kern="1200" cap="none" spc="0" normalizeH="0" baseline="0" noProof="0">
                <a:ln>
                  <a:noFill/>
                </a:ln>
                <a:solidFill>
                  <a:srgbClr val="DC8C00"/>
                </a:solidFill>
                <a:effectLst/>
                <a:uLnTx/>
                <a:uFillTx/>
                <a:latin typeface="Century Gothic"/>
                <a:ea typeface="+mn-ea"/>
                <a:cs typeface="+mn-cs"/>
              </a:rPr>
              <a:t> 46% de 15-34 ans. ​ </a:t>
            </a:r>
            <a:endParaRPr kumimoji="0" lang="fr-FR" sz="18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xmlns="" id="{161E4E93-BA4D-11BC-AB7A-E018E1BFF4A9}"/>
              </a:ext>
            </a:extLst>
          </p:cNvPr>
          <p:cNvSpPr txBox="1"/>
          <p:nvPr/>
        </p:nvSpPr>
        <p:spPr>
          <a:xfrm>
            <a:off x="4441869" y="4089860"/>
            <a:ext cx="2184400" cy="156966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a:ln>
                  <a:noFill/>
                </a:ln>
                <a:solidFill>
                  <a:srgbClr val="441435">
                    <a:lumMod val="90000"/>
                    <a:lumOff val="10000"/>
                  </a:srgbClr>
                </a:solidFill>
                <a:effectLst/>
                <a:uLnTx/>
                <a:uFillTx/>
                <a:latin typeface="Century Gothic" panose="020B0502020202020204" pitchFamily="34" charset="0"/>
                <a:ea typeface="+mn-ea"/>
                <a:cs typeface="+mn-cs"/>
              </a:rPr>
              <a:t>60</a:t>
            </a:r>
            <a:r>
              <a:rPr kumimoji="0" lang="fr-FR" sz="5400" b="1" i="0" u="none" strike="noStrike" kern="1200" cap="none" spc="0" normalizeH="0" baseline="0" noProof="0">
                <a:ln>
                  <a:noFill/>
                </a:ln>
                <a:solidFill>
                  <a:srgbClr val="441435">
                    <a:lumMod val="90000"/>
                    <a:lumOff val="10000"/>
                  </a:srgbClr>
                </a:solidFill>
                <a:effectLst/>
                <a:uLnTx/>
                <a:uFillTx/>
                <a:latin typeface="Century Gothic" panose="020B0502020202020204" pitchFamily="34" charset="0"/>
                <a:ea typeface="+mn-ea"/>
                <a:cs typeface="+mn-cs"/>
              </a:rPr>
              <a:t>%</a:t>
            </a:r>
            <a:r>
              <a:rPr kumimoji="0" lang="fr-FR" sz="96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a:t>
            </a:r>
          </a:p>
        </p:txBody>
      </p:sp>
      <p:sp>
        <p:nvSpPr>
          <p:cNvPr id="10" name="ZoneTexte 9">
            <a:extLst>
              <a:ext uri="{FF2B5EF4-FFF2-40B4-BE49-F238E27FC236}">
                <a16:creationId xmlns:a16="http://schemas.microsoft.com/office/drawing/2014/main" xmlns="" id="{0C341159-7582-7588-5C0B-3232E6362104}"/>
              </a:ext>
            </a:extLst>
          </p:cNvPr>
          <p:cNvSpPr txBox="1"/>
          <p:nvPr/>
        </p:nvSpPr>
        <p:spPr>
          <a:xfrm>
            <a:off x="6622847" y="4153504"/>
            <a:ext cx="3506698" cy="1477328"/>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1435">
                    <a:lumMod val="90000"/>
                    <a:lumOff val="10000"/>
                  </a:srgbClr>
                </a:solidFill>
                <a:effectLst/>
                <a:uLnTx/>
                <a:uFillTx/>
                <a:latin typeface="Century Gothic"/>
                <a:ea typeface="+mn-ea"/>
                <a:cs typeface="+mn-cs"/>
              </a:rPr>
              <a:t>des Français qui écoutent de la musique le font via une plateforme de </a:t>
            </a:r>
            <a:r>
              <a:rPr kumimoji="0" lang="fr-FR" sz="1800" b="1" i="0" u="none" strike="noStrike" kern="1200" cap="none" spc="0" normalizeH="0" baseline="0" noProof="0">
                <a:ln>
                  <a:noFill/>
                </a:ln>
                <a:solidFill>
                  <a:srgbClr val="DC8C00"/>
                </a:solidFill>
                <a:effectLst/>
                <a:uLnTx/>
                <a:uFillTx/>
                <a:latin typeface="Century Gothic"/>
                <a:ea typeface="+mn-ea"/>
                <a:cs typeface="+mn-cs"/>
              </a:rPr>
              <a:t>streaming vidéo</a:t>
            </a:r>
            <a:r>
              <a:rPr kumimoji="0" lang="fr-FR" sz="1400" b="1" i="0" u="none" strike="noStrike" kern="1200" cap="none" spc="0" normalizeH="0" baseline="0" noProof="0">
                <a:ln>
                  <a:noFill/>
                </a:ln>
                <a:solidFill>
                  <a:srgbClr val="DC8C00"/>
                </a:solidFill>
                <a:effectLst/>
                <a:uLnTx/>
                <a:uFillTx/>
                <a:latin typeface="Century Gothic"/>
                <a:ea typeface="+mn-ea"/>
                <a:cs typeface="+mn-cs"/>
              </a:rPr>
              <a:t>**</a:t>
            </a:r>
            <a:r>
              <a:rPr kumimoji="0" lang="fr-FR" sz="1800" b="1" i="0" u="none" strike="noStrike" kern="1200" cap="none" spc="0" normalizeH="0" baseline="0" noProof="0">
                <a:ln>
                  <a:noFill/>
                </a:ln>
                <a:solidFill>
                  <a:srgbClr val="DC8C00"/>
                </a:solidFill>
                <a:effectLst/>
                <a:uLnTx/>
                <a:uFillTx/>
                <a:latin typeface="Century Gothic"/>
                <a:ea typeface="+mn-ea"/>
                <a:cs typeface="+mn-cs"/>
              </a:rPr>
              <a:t> </a:t>
            </a:r>
            <a:r>
              <a:rPr kumimoji="0" lang="fr-FR" sz="1800" b="1" i="0" u="none" strike="noStrike" kern="1200" cap="none" spc="0" normalizeH="0" baseline="0" noProof="0">
                <a:ln>
                  <a:noFill/>
                </a:ln>
                <a:solidFill>
                  <a:srgbClr val="441435">
                    <a:lumMod val="90000"/>
                    <a:lumOff val="10000"/>
                  </a:srgbClr>
                </a:solidFill>
                <a:effectLst/>
                <a:uLnTx/>
                <a:uFillTx/>
                <a:latin typeface="Century Gothic"/>
                <a:ea typeface="+mn-ea"/>
                <a:cs typeface="+mn-cs"/>
              </a:rPr>
              <a:t>au moins une fois par mois, </a:t>
            </a:r>
            <a:r>
              <a:rPr kumimoji="0" lang="fr-FR" sz="1800" b="1" i="0" u="none" strike="noStrike" kern="1200" cap="none" spc="0" normalizeH="0" baseline="0" noProof="0">
                <a:ln>
                  <a:noFill/>
                </a:ln>
                <a:solidFill>
                  <a:srgbClr val="651E4E"/>
                </a:solidFill>
                <a:effectLst/>
                <a:uLnTx/>
                <a:uFillTx/>
                <a:latin typeface="Century Gothic"/>
                <a:ea typeface="+mn-ea"/>
                <a:cs typeface="+mn-cs"/>
              </a:rPr>
              <a:t>dont</a:t>
            </a:r>
            <a:r>
              <a:rPr kumimoji="0" lang="fr-FR" sz="1800" b="1" i="0" u="none" strike="noStrike" kern="1200" cap="none" spc="0" normalizeH="0" baseline="0" noProof="0">
                <a:ln>
                  <a:noFill/>
                </a:ln>
                <a:solidFill>
                  <a:srgbClr val="DC8C00"/>
                </a:solidFill>
                <a:effectLst/>
                <a:uLnTx/>
                <a:uFillTx/>
                <a:latin typeface="Century Gothic"/>
                <a:ea typeface="+mn-ea"/>
                <a:cs typeface="+mn-cs"/>
              </a:rPr>
              <a:t> 39% de 15-34 ans. ​</a:t>
            </a:r>
          </a:p>
        </p:txBody>
      </p:sp>
      <p:sp>
        <p:nvSpPr>
          <p:cNvPr id="11" name="ZoneTexte 10">
            <a:extLst>
              <a:ext uri="{FF2B5EF4-FFF2-40B4-BE49-F238E27FC236}">
                <a16:creationId xmlns:a16="http://schemas.microsoft.com/office/drawing/2014/main" xmlns="" id="{14FD6A3F-4153-E200-543F-626DDB76FA16}"/>
              </a:ext>
            </a:extLst>
          </p:cNvPr>
          <p:cNvSpPr txBox="1"/>
          <p:nvPr/>
        </p:nvSpPr>
        <p:spPr>
          <a:xfrm>
            <a:off x="7741166" y="3384506"/>
            <a:ext cx="267335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*ex. Spotify, Deezer, </a:t>
            </a:r>
            <a:r>
              <a:rPr kumimoji="0" lang="fr-FR" sz="1100" b="1" i="0" u="none" strike="noStrike" kern="1200" cap="none" spc="0" normalizeH="0" baseline="0" noProof="0" err="1">
                <a:ln>
                  <a:noFill/>
                </a:ln>
                <a:solidFill>
                  <a:srgbClr val="DC8C00"/>
                </a:solidFill>
                <a:effectLst/>
                <a:uLnTx/>
                <a:uFillTx/>
                <a:latin typeface="Century Gothic" panose="020B0502020202020204" pitchFamily="34" charset="0"/>
                <a:ea typeface="+mn-ea"/>
                <a:cs typeface="+mn-cs"/>
              </a:rPr>
              <a:t>Qobuz</a:t>
            </a:r>
            <a:endParaRPr kumimoji="0" lang="fr-FR" sz="11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endParaRPr>
          </a:p>
        </p:txBody>
      </p:sp>
      <p:sp>
        <p:nvSpPr>
          <p:cNvPr id="12" name="ZoneTexte 11">
            <a:extLst>
              <a:ext uri="{FF2B5EF4-FFF2-40B4-BE49-F238E27FC236}">
                <a16:creationId xmlns:a16="http://schemas.microsoft.com/office/drawing/2014/main" xmlns="" id="{28B283FE-BE00-9655-C0D3-23573559058D}"/>
              </a:ext>
            </a:extLst>
          </p:cNvPr>
          <p:cNvSpPr txBox="1"/>
          <p:nvPr/>
        </p:nvSpPr>
        <p:spPr>
          <a:xfrm>
            <a:off x="7741166" y="5691795"/>
            <a:ext cx="267335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**ex. YouTube, Dailymotion, Twitch</a:t>
            </a:r>
          </a:p>
        </p:txBody>
      </p:sp>
      <p:sp>
        <p:nvSpPr>
          <p:cNvPr id="13" name="ZoneTexte 12">
            <a:extLst>
              <a:ext uri="{FF2B5EF4-FFF2-40B4-BE49-F238E27FC236}">
                <a16:creationId xmlns:a16="http://schemas.microsoft.com/office/drawing/2014/main" xmlns="" id="{7300A712-355D-FB0A-3921-D25CAC61AAD7}"/>
              </a:ext>
            </a:extLst>
          </p:cNvPr>
          <p:cNvSpPr txBox="1"/>
          <p:nvPr/>
        </p:nvSpPr>
        <p:spPr>
          <a:xfrm>
            <a:off x="541592" y="6092952"/>
            <a:ext cx="1106303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CNM, Ipsos et Sopra Steria, </a:t>
            </a:r>
            <a:r>
              <a:rPr kumimoji="0" lang="fr-FR" sz="14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Baromètre des Usages de la Musique en France</a:t>
            </a: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Octobre 2023 </a:t>
            </a:r>
          </a:p>
        </p:txBody>
      </p:sp>
    </p:spTree>
    <p:extLst>
      <p:ext uri="{BB962C8B-B14F-4D97-AF65-F5344CB8AC3E}">
        <p14:creationId xmlns:p14="http://schemas.microsoft.com/office/powerpoint/2010/main" val="2563879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Une image contenant stade, plafond, gens, groupe&#10;&#10;Description générée automatiquement">
            <a:extLst>
              <a:ext uri="{FF2B5EF4-FFF2-40B4-BE49-F238E27FC236}">
                <a16:creationId xmlns:a16="http://schemas.microsoft.com/office/drawing/2014/main" xmlns="" id="{8FB9E62B-E75B-2FE2-9471-CFFF37C0A1A4}"/>
              </a:ext>
            </a:extLst>
          </p:cNvPr>
          <p:cNvPicPr>
            <a:picLocks noChangeAspect="1"/>
          </p:cNvPicPr>
          <p:nvPr/>
        </p:nvPicPr>
        <p:blipFill rotWithShape="1">
          <a:blip r:embed="rId2">
            <a:duotone>
              <a:schemeClr val="accent3">
                <a:shade val="45000"/>
                <a:satMod val="135000"/>
              </a:schemeClr>
              <a:prstClr val="white"/>
            </a:duotone>
            <a:alphaModFix amt="20000"/>
          </a:blip>
          <a:srcRect l="15013" t="23752" r="21427" b="31728"/>
          <a:stretch/>
        </p:blipFill>
        <p:spPr>
          <a:xfrm>
            <a:off x="1302791" y="1958177"/>
            <a:ext cx="9736560" cy="4034134"/>
          </a:xfrm>
          <a:custGeom>
            <a:avLst/>
            <a:gdLst>
              <a:gd name="connsiteX0" fmla="*/ 7478532 w 7744766"/>
              <a:gd name="connsiteY0" fmla="*/ 1350000 h 3600000"/>
              <a:gd name="connsiteX1" fmla="*/ 7744766 w 7744766"/>
              <a:gd name="connsiteY1" fmla="*/ 1616234 h 3600000"/>
              <a:gd name="connsiteX2" fmla="*/ 7744766 w 7744766"/>
              <a:gd name="connsiteY2" fmla="*/ 1834386 h 3600000"/>
              <a:gd name="connsiteX3" fmla="*/ 7478532 w 7744766"/>
              <a:gd name="connsiteY3" fmla="*/ 2100620 h 3600000"/>
              <a:gd name="connsiteX4" fmla="*/ 7212298 w 7744766"/>
              <a:gd name="connsiteY4" fmla="*/ 1834386 h 3600000"/>
              <a:gd name="connsiteX5" fmla="*/ 7212298 w 7744766"/>
              <a:gd name="connsiteY5" fmla="*/ 1616234 h 3600000"/>
              <a:gd name="connsiteX6" fmla="*/ 7478532 w 7744766"/>
              <a:gd name="connsiteY6" fmla="*/ 1350000 h 3600000"/>
              <a:gd name="connsiteX7" fmla="*/ 266234 w 7744766"/>
              <a:gd name="connsiteY7" fmla="*/ 1260000 h 3600000"/>
              <a:gd name="connsiteX8" fmla="*/ 532468 w 7744766"/>
              <a:gd name="connsiteY8" fmla="*/ 1526234 h 3600000"/>
              <a:gd name="connsiteX9" fmla="*/ 532468 w 7744766"/>
              <a:gd name="connsiteY9" fmla="*/ 2073766 h 3600000"/>
              <a:gd name="connsiteX10" fmla="*/ 266234 w 7744766"/>
              <a:gd name="connsiteY10" fmla="*/ 2340000 h 3600000"/>
              <a:gd name="connsiteX11" fmla="*/ 0 w 7744766"/>
              <a:gd name="connsiteY11" fmla="*/ 2073766 h 3600000"/>
              <a:gd name="connsiteX12" fmla="*/ 0 w 7744766"/>
              <a:gd name="connsiteY12" fmla="*/ 1526234 h 3600000"/>
              <a:gd name="connsiteX13" fmla="*/ 266234 w 7744766"/>
              <a:gd name="connsiteY13" fmla="*/ 1260000 h 3600000"/>
              <a:gd name="connsiteX14" fmla="*/ 6822873 w 7744766"/>
              <a:gd name="connsiteY14" fmla="*/ 1080000 h 3600000"/>
              <a:gd name="connsiteX15" fmla="*/ 7089107 w 7744766"/>
              <a:gd name="connsiteY15" fmla="*/ 1346234 h 3600000"/>
              <a:gd name="connsiteX16" fmla="*/ 7089107 w 7744766"/>
              <a:gd name="connsiteY16" fmla="*/ 1983766 h 3600000"/>
              <a:gd name="connsiteX17" fmla="*/ 6822873 w 7744766"/>
              <a:gd name="connsiteY17" fmla="*/ 2250000 h 3600000"/>
              <a:gd name="connsiteX18" fmla="*/ 6556639 w 7744766"/>
              <a:gd name="connsiteY18" fmla="*/ 1983766 h 3600000"/>
              <a:gd name="connsiteX19" fmla="*/ 6556639 w 7744766"/>
              <a:gd name="connsiteY19" fmla="*/ 1346234 h 3600000"/>
              <a:gd name="connsiteX20" fmla="*/ 6822873 w 7744766"/>
              <a:gd name="connsiteY20" fmla="*/ 1080000 h 3600000"/>
              <a:gd name="connsiteX21" fmla="*/ 921898 w 7744766"/>
              <a:gd name="connsiteY21" fmla="*/ 990000 h 3600000"/>
              <a:gd name="connsiteX22" fmla="*/ 1188132 w 7744766"/>
              <a:gd name="connsiteY22" fmla="*/ 1256234 h 3600000"/>
              <a:gd name="connsiteX23" fmla="*/ 1188132 w 7744766"/>
              <a:gd name="connsiteY23" fmla="*/ 2253766 h 3600000"/>
              <a:gd name="connsiteX24" fmla="*/ 921898 w 7744766"/>
              <a:gd name="connsiteY24" fmla="*/ 2520000 h 3600000"/>
              <a:gd name="connsiteX25" fmla="*/ 655664 w 7744766"/>
              <a:gd name="connsiteY25" fmla="*/ 2253766 h 3600000"/>
              <a:gd name="connsiteX26" fmla="*/ 655664 w 7744766"/>
              <a:gd name="connsiteY26" fmla="*/ 1256234 h 3600000"/>
              <a:gd name="connsiteX27" fmla="*/ 921898 w 7744766"/>
              <a:gd name="connsiteY27" fmla="*/ 990000 h 3600000"/>
              <a:gd name="connsiteX28" fmla="*/ 3544553 w 7744766"/>
              <a:gd name="connsiteY28" fmla="*/ 810000 h 3600000"/>
              <a:gd name="connsiteX29" fmla="*/ 3810787 w 7744766"/>
              <a:gd name="connsiteY29" fmla="*/ 1076234 h 3600000"/>
              <a:gd name="connsiteX30" fmla="*/ 3810787 w 7744766"/>
              <a:gd name="connsiteY30" fmla="*/ 2253766 h 3600000"/>
              <a:gd name="connsiteX31" fmla="*/ 3544553 w 7744766"/>
              <a:gd name="connsiteY31" fmla="*/ 2520000 h 3600000"/>
              <a:gd name="connsiteX32" fmla="*/ 3278319 w 7744766"/>
              <a:gd name="connsiteY32" fmla="*/ 2253766 h 3600000"/>
              <a:gd name="connsiteX33" fmla="*/ 3278319 w 7744766"/>
              <a:gd name="connsiteY33" fmla="*/ 1076234 h 3600000"/>
              <a:gd name="connsiteX34" fmla="*/ 3544553 w 7744766"/>
              <a:gd name="connsiteY34" fmla="*/ 810000 h 3600000"/>
              <a:gd name="connsiteX35" fmla="*/ 6167209 w 7744766"/>
              <a:gd name="connsiteY35" fmla="*/ 720000 h 3600000"/>
              <a:gd name="connsiteX36" fmla="*/ 6433443 w 7744766"/>
              <a:gd name="connsiteY36" fmla="*/ 986234 h 3600000"/>
              <a:gd name="connsiteX37" fmla="*/ 6433443 w 7744766"/>
              <a:gd name="connsiteY37" fmla="*/ 2253766 h 3600000"/>
              <a:gd name="connsiteX38" fmla="*/ 6167209 w 7744766"/>
              <a:gd name="connsiteY38" fmla="*/ 2520000 h 3600000"/>
              <a:gd name="connsiteX39" fmla="*/ 5900975 w 7744766"/>
              <a:gd name="connsiteY39" fmla="*/ 2253766 h 3600000"/>
              <a:gd name="connsiteX40" fmla="*/ 5900975 w 7744766"/>
              <a:gd name="connsiteY40" fmla="*/ 986234 h 3600000"/>
              <a:gd name="connsiteX41" fmla="*/ 6167209 w 7744766"/>
              <a:gd name="connsiteY41" fmla="*/ 720000 h 3600000"/>
              <a:gd name="connsiteX42" fmla="*/ 1577562 w 7744766"/>
              <a:gd name="connsiteY42" fmla="*/ 630000 h 3600000"/>
              <a:gd name="connsiteX43" fmla="*/ 1843796 w 7744766"/>
              <a:gd name="connsiteY43" fmla="*/ 896234 h 3600000"/>
              <a:gd name="connsiteX44" fmla="*/ 1843796 w 7744766"/>
              <a:gd name="connsiteY44" fmla="*/ 2523766 h 3600000"/>
              <a:gd name="connsiteX45" fmla="*/ 1577562 w 7744766"/>
              <a:gd name="connsiteY45" fmla="*/ 2790000 h 3600000"/>
              <a:gd name="connsiteX46" fmla="*/ 1311328 w 7744766"/>
              <a:gd name="connsiteY46" fmla="*/ 2523766 h 3600000"/>
              <a:gd name="connsiteX47" fmla="*/ 1311328 w 7744766"/>
              <a:gd name="connsiteY47" fmla="*/ 896234 h 3600000"/>
              <a:gd name="connsiteX48" fmla="*/ 1577562 w 7744766"/>
              <a:gd name="connsiteY48" fmla="*/ 630000 h 3600000"/>
              <a:gd name="connsiteX49" fmla="*/ 2888889 w 7744766"/>
              <a:gd name="connsiteY49" fmla="*/ 540000 h 3600000"/>
              <a:gd name="connsiteX50" fmla="*/ 3155123 w 7744766"/>
              <a:gd name="connsiteY50" fmla="*/ 806234 h 3600000"/>
              <a:gd name="connsiteX51" fmla="*/ 3155123 w 7744766"/>
              <a:gd name="connsiteY51" fmla="*/ 2613766 h 3600000"/>
              <a:gd name="connsiteX52" fmla="*/ 2888889 w 7744766"/>
              <a:gd name="connsiteY52" fmla="*/ 2880000 h 3600000"/>
              <a:gd name="connsiteX53" fmla="*/ 2622655 w 7744766"/>
              <a:gd name="connsiteY53" fmla="*/ 2613766 h 3600000"/>
              <a:gd name="connsiteX54" fmla="*/ 2622655 w 7744766"/>
              <a:gd name="connsiteY54" fmla="*/ 806234 h 3600000"/>
              <a:gd name="connsiteX55" fmla="*/ 2888889 w 7744766"/>
              <a:gd name="connsiteY55" fmla="*/ 540000 h 3600000"/>
              <a:gd name="connsiteX56" fmla="*/ 5511545 w 7744766"/>
              <a:gd name="connsiteY56" fmla="*/ 450000 h 3600000"/>
              <a:gd name="connsiteX57" fmla="*/ 5777779 w 7744766"/>
              <a:gd name="connsiteY57" fmla="*/ 716234 h 3600000"/>
              <a:gd name="connsiteX58" fmla="*/ 5777779 w 7744766"/>
              <a:gd name="connsiteY58" fmla="*/ 2523766 h 3600000"/>
              <a:gd name="connsiteX59" fmla="*/ 5511545 w 7744766"/>
              <a:gd name="connsiteY59" fmla="*/ 2790000 h 3600000"/>
              <a:gd name="connsiteX60" fmla="*/ 5245311 w 7744766"/>
              <a:gd name="connsiteY60" fmla="*/ 2523766 h 3600000"/>
              <a:gd name="connsiteX61" fmla="*/ 5245311 w 7744766"/>
              <a:gd name="connsiteY61" fmla="*/ 716234 h 3600000"/>
              <a:gd name="connsiteX62" fmla="*/ 5511545 w 7744766"/>
              <a:gd name="connsiteY62" fmla="*/ 450000 h 3600000"/>
              <a:gd name="connsiteX63" fmla="*/ 4200217 w 7744766"/>
              <a:gd name="connsiteY63" fmla="*/ 360000 h 3600000"/>
              <a:gd name="connsiteX64" fmla="*/ 4466451 w 7744766"/>
              <a:gd name="connsiteY64" fmla="*/ 626234 h 3600000"/>
              <a:gd name="connsiteX65" fmla="*/ 4466451 w 7744766"/>
              <a:gd name="connsiteY65" fmla="*/ 2973766 h 3600000"/>
              <a:gd name="connsiteX66" fmla="*/ 4200217 w 7744766"/>
              <a:gd name="connsiteY66" fmla="*/ 3240000 h 3600000"/>
              <a:gd name="connsiteX67" fmla="*/ 3933983 w 7744766"/>
              <a:gd name="connsiteY67" fmla="*/ 2973766 h 3600000"/>
              <a:gd name="connsiteX68" fmla="*/ 3933983 w 7744766"/>
              <a:gd name="connsiteY68" fmla="*/ 626234 h 3600000"/>
              <a:gd name="connsiteX69" fmla="*/ 4200217 w 7744766"/>
              <a:gd name="connsiteY69" fmla="*/ 360000 h 3600000"/>
              <a:gd name="connsiteX70" fmla="*/ 2233226 w 7744766"/>
              <a:gd name="connsiteY70" fmla="*/ 270000 h 3600000"/>
              <a:gd name="connsiteX71" fmla="*/ 2499460 w 7744766"/>
              <a:gd name="connsiteY71" fmla="*/ 536234 h 3600000"/>
              <a:gd name="connsiteX72" fmla="*/ 2499460 w 7744766"/>
              <a:gd name="connsiteY72" fmla="*/ 2883766 h 3600000"/>
              <a:gd name="connsiteX73" fmla="*/ 2233226 w 7744766"/>
              <a:gd name="connsiteY73" fmla="*/ 3150000 h 3600000"/>
              <a:gd name="connsiteX74" fmla="*/ 1966992 w 7744766"/>
              <a:gd name="connsiteY74" fmla="*/ 2883766 h 3600000"/>
              <a:gd name="connsiteX75" fmla="*/ 1966992 w 7744766"/>
              <a:gd name="connsiteY75" fmla="*/ 536234 h 3600000"/>
              <a:gd name="connsiteX76" fmla="*/ 2233226 w 7744766"/>
              <a:gd name="connsiteY76" fmla="*/ 270000 h 3600000"/>
              <a:gd name="connsiteX77" fmla="*/ 4855881 w 7744766"/>
              <a:gd name="connsiteY77" fmla="*/ 0 h 3600000"/>
              <a:gd name="connsiteX78" fmla="*/ 5122115 w 7744766"/>
              <a:gd name="connsiteY78" fmla="*/ 266234 h 3600000"/>
              <a:gd name="connsiteX79" fmla="*/ 5122115 w 7744766"/>
              <a:gd name="connsiteY79" fmla="*/ 3333766 h 3600000"/>
              <a:gd name="connsiteX80" fmla="*/ 4855881 w 7744766"/>
              <a:gd name="connsiteY80" fmla="*/ 3600000 h 3600000"/>
              <a:gd name="connsiteX81" fmla="*/ 4589647 w 7744766"/>
              <a:gd name="connsiteY81" fmla="*/ 3333766 h 3600000"/>
              <a:gd name="connsiteX82" fmla="*/ 4589647 w 7744766"/>
              <a:gd name="connsiteY82" fmla="*/ 266234 h 3600000"/>
              <a:gd name="connsiteX83" fmla="*/ 4855881 w 7744766"/>
              <a:gd name="connsiteY83"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44766" h="3600000">
                <a:moveTo>
                  <a:pt x="7478532" y="1350000"/>
                </a:moveTo>
                <a:cubicBezTo>
                  <a:pt x="7625569" y="1350000"/>
                  <a:pt x="7744766" y="1469197"/>
                  <a:pt x="7744766" y="1616234"/>
                </a:cubicBezTo>
                <a:lnTo>
                  <a:pt x="7744766" y="1834386"/>
                </a:lnTo>
                <a:cubicBezTo>
                  <a:pt x="7744766" y="1981423"/>
                  <a:pt x="7625569" y="2100620"/>
                  <a:pt x="7478532" y="2100620"/>
                </a:cubicBezTo>
                <a:cubicBezTo>
                  <a:pt x="7331495" y="2100620"/>
                  <a:pt x="7212298" y="1981423"/>
                  <a:pt x="7212298" y="1834386"/>
                </a:cubicBezTo>
                <a:lnTo>
                  <a:pt x="7212298" y="1616234"/>
                </a:lnTo>
                <a:cubicBezTo>
                  <a:pt x="7212298" y="1469197"/>
                  <a:pt x="7331495" y="1350000"/>
                  <a:pt x="7478532" y="1350000"/>
                </a:cubicBezTo>
                <a:close/>
                <a:moveTo>
                  <a:pt x="266234" y="1260000"/>
                </a:moveTo>
                <a:cubicBezTo>
                  <a:pt x="413271" y="1260000"/>
                  <a:pt x="532468" y="1379197"/>
                  <a:pt x="532468" y="1526234"/>
                </a:cubicBezTo>
                <a:lnTo>
                  <a:pt x="532468" y="2073766"/>
                </a:lnTo>
                <a:cubicBezTo>
                  <a:pt x="532468" y="2220803"/>
                  <a:pt x="413271" y="2340000"/>
                  <a:pt x="266234" y="2340000"/>
                </a:cubicBezTo>
                <a:cubicBezTo>
                  <a:pt x="119197" y="2340000"/>
                  <a:pt x="0" y="2220803"/>
                  <a:pt x="0" y="2073766"/>
                </a:cubicBezTo>
                <a:lnTo>
                  <a:pt x="0" y="1526234"/>
                </a:lnTo>
                <a:cubicBezTo>
                  <a:pt x="0" y="1379197"/>
                  <a:pt x="119197" y="1260000"/>
                  <a:pt x="266234" y="1260000"/>
                </a:cubicBezTo>
                <a:close/>
                <a:moveTo>
                  <a:pt x="6822873" y="1080000"/>
                </a:moveTo>
                <a:cubicBezTo>
                  <a:pt x="6969910" y="1080000"/>
                  <a:pt x="7089107" y="1199197"/>
                  <a:pt x="7089107" y="1346234"/>
                </a:cubicBezTo>
                <a:lnTo>
                  <a:pt x="7089107" y="1983766"/>
                </a:lnTo>
                <a:cubicBezTo>
                  <a:pt x="7089107" y="2130803"/>
                  <a:pt x="6969910" y="2250000"/>
                  <a:pt x="6822873" y="2250000"/>
                </a:cubicBezTo>
                <a:cubicBezTo>
                  <a:pt x="6675836" y="2250000"/>
                  <a:pt x="6556639" y="2130803"/>
                  <a:pt x="6556639" y="1983766"/>
                </a:cubicBezTo>
                <a:lnTo>
                  <a:pt x="6556639" y="1346234"/>
                </a:lnTo>
                <a:cubicBezTo>
                  <a:pt x="6556639" y="1199197"/>
                  <a:pt x="6675836" y="1080000"/>
                  <a:pt x="6822873" y="1080000"/>
                </a:cubicBezTo>
                <a:close/>
                <a:moveTo>
                  <a:pt x="921898" y="990000"/>
                </a:moveTo>
                <a:cubicBezTo>
                  <a:pt x="1068935" y="990000"/>
                  <a:pt x="1188132" y="1109197"/>
                  <a:pt x="1188132" y="1256234"/>
                </a:cubicBezTo>
                <a:lnTo>
                  <a:pt x="1188132" y="2253766"/>
                </a:lnTo>
                <a:cubicBezTo>
                  <a:pt x="1188132" y="2400803"/>
                  <a:pt x="1068935" y="2520000"/>
                  <a:pt x="921898" y="2520000"/>
                </a:cubicBezTo>
                <a:cubicBezTo>
                  <a:pt x="774861" y="2520000"/>
                  <a:pt x="655664" y="2400803"/>
                  <a:pt x="655664" y="2253766"/>
                </a:cubicBezTo>
                <a:lnTo>
                  <a:pt x="655664" y="1256234"/>
                </a:lnTo>
                <a:cubicBezTo>
                  <a:pt x="655664" y="1109197"/>
                  <a:pt x="774861" y="990000"/>
                  <a:pt x="921898" y="990000"/>
                </a:cubicBezTo>
                <a:close/>
                <a:moveTo>
                  <a:pt x="3544553" y="810000"/>
                </a:moveTo>
                <a:cubicBezTo>
                  <a:pt x="3691590" y="810000"/>
                  <a:pt x="3810787" y="929197"/>
                  <a:pt x="3810787" y="1076234"/>
                </a:cubicBezTo>
                <a:lnTo>
                  <a:pt x="3810787" y="2253766"/>
                </a:lnTo>
                <a:cubicBezTo>
                  <a:pt x="3810787" y="2400803"/>
                  <a:pt x="3691590" y="2520000"/>
                  <a:pt x="3544553" y="2520000"/>
                </a:cubicBezTo>
                <a:cubicBezTo>
                  <a:pt x="3397516" y="2520000"/>
                  <a:pt x="3278319" y="2400803"/>
                  <a:pt x="3278319" y="2253766"/>
                </a:cubicBezTo>
                <a:lnTo>
                  <a:pt x="3278319" y="1076234"/>
                </a:lnTo>
                <a:cubicBezTo>
                  <a:pt x="3278319" y="929197"/>
                  <a:pt x="3397516" y="810000"/>
                  <a:pt x="3544553" y="810000"/>
                </a:cubicBezTo>
                <a:close/>
                <a:moveTo>
                  <a:pt x="6167209" y="720000"/>
                </a:moveTo>
                <a:cubicBezTo>
                  <a:pt x="6314246" y="720000"/>
                  <a:pt x="6433443" y="839197"/>
                  <a:pt x="6433443" y="986234"/>
                </a:cubicBezTo>
                <a:lnTo>
                  <a:pt x="6433443" y="2253766"/>
                </a:lnTo>
                <a:cubicBezTo>
                  <a:pt x="6433443" y="2400803"/>
                  <a:pt x="6314246" y="2520000"/>
                  <a:pt x="6167209" y="2520000"/>
                </a:cubicBezTo>
                <a:cubicBezTo>
                  <a:pt x="6020172" y="2520000"/>
                  <a:pt x="5900975" y="2400803"/>
                  <a:pt x="5900975" y="2253766"/>
                </a:cubicBezTo>
                <a:lnTo>
                  <a:pt x="5900975" y="986234"/>
                </a:lnTo>
                <a:cubicBezTo>
                  <a:pt x="5900975" y="839197"/>
                  <a:pt x="6020172" y="720000"/>
                  <a:pt x="6167209" y="720000"/>
                </a:cubicBezTo>
                <a:close/>
                <a:moveTo>
                  <a:pt x="1577562" y="630000"/>
                </a:moveTo>
                <a:cubicBezTo>
                  <a:pt x="1724599" y="630000"/>
                  <a:pt x="1843796" y="749197"/>
                  <a:pt x="1843796" y="896234"/>
                </a:cubicBezTo>
                <a:lnTo>
                  <a:pt x="1843796" y="2523766"/>
                </a:lnTo>
                <a:cubicBezTo>
                  <a:pt x="1843796" y="2670803"/>
                  <a:pt x="1724599" y="2790000"/>
                  <a:pt x="1577562" y="2790000"/>
                </a:cubicBezTo>
                <a:cubicBezTo>
                  <a:pt x="1430525" y="2790000"/>
                  <a:pt x="1311328" y="2670803"/>
                  <a:pt x="1311328" y="2523766"/>
                </a:cubicBezTo>
                <a:lnTo>
                  <a:pt x="1311328" y="896234"/>
                </a:lnTo>
                <a:cubicBezTo>
                  <a:pt x="1311328" y="749197"/>
                  <a:pt x="1430525" y="630000"/>
                  <a:pt x="1577562" y="630000"/>
                </a:cubicBezTo>
                <a:close/>
                <a:moveTo>
                  <a:pt x="2888889" y="540000"/>
                </a:moveTo>
                <a:cubicBezTo>
                  <a:pt x="3035926" y="540000"/>
                  <a:pt x="3155123" y="659197"/>
                  <a:pt x="3155123" y="806234"/>
                </a:cubicBezTo>
                <a:lnTo>
                  <a:pt x="3155123" y="2613766"/>
                </a:lnTo>
                <a:cubicBezTo>
                  <a:pt x="3155123" y="2760803"/>
                  <a:pt x="3035926" y="2880000"/>
                  <a:pt x="2888889" y="2880000"/>
                </a:cubicBezTo>
                <a:cubicBezTo>
                  <a:pt x="2741852" y="2880000"/>
                  <a:pt x="2622655" y="2760803"/>
                  <a:pt x="2622655" y="2613766"/>
                </a:cubicBezTo>
                <a:lnTo>
                  <a:pt x="2622655" y="806234"/>
                </a:lnTo>
                <a:cubicBezTo>
                  <a:pt x="2622655" y="659197"/>
                  <a:pt x="2741852" y="540000"/>
                  <a:pt x="2888889" y="540000"/>
                </a:cubicBezTo>
                <a:close/>
                <a:moveTo>
                  <a:pt x="5511545" y="450000"/>
                </a:moveTo>
                <a:cubicBezTo>
                  <a:pt x="5658582" y="450000"/>
                  <a:pt x="5777779" y="569197"/>
                  <a:pt x="5777779" y="716234"/>
                </a:cubicBezTo>
                <a:lnTo>
                  <a:pt x="5777779" y="2523766"/>
                </a:lnTo>
                <a:cubicBezTo>
                  <a:pt x="5777779" y="2670803"/>
                  <a:pt x="5658582" y="2790000"/>
                  <a:pt x="5511545" y="2790000"/>
                </a:cubicBezTo>
                <a:cubicBezTo>
                  <a:pt x="5364508" y="2790000"/>
                  <a:pt x="5245311" y="2670803"/>
                  <a:pt x="5245311" y="2523766"/>
                </a:cubicBezTo>
                <a:lnTo>
                  <a:pt x="5245311" y="716234"/>
                </a:lnTo>
                <a:cubicBezTo>
                  <a:pt x="5245311" y="569197"/>
                  <a:pt x="5364508" y="450000"/>
                  <a:pt x="5511545" y="450000"/>
                </a:cubicBezTo>
                <a:close/>
                <a:moveTo>
                  <a:pt x="4200217" y="360000"/>
                </a:moveTo>
                <a:cubicBezTo>
                  <a:pt x="4347254" y="360000"/>
                  <a:pt x="4466451" y="479197"/>
                  <a:pt x="4466451" y="626234"/>
                </a:cubicBezTo>
                <a:lnTo>
                  <a:pt x="4466451" y="2973766"/>
                </a:lnTo>
                <a:cubicBezTo>
                  <a:pt x="4466451" y="3120803"/>
                  <a:pt x="4347254" y="3240000"/>
                  <a:pt x="4200217" y="3240000"/>
                </a:cubicBezTo>
                <a:cubicBezTo>
                  <a:pt x="4053180" y="3240000"/>
                  <a:pt x="3933983" y="3120803"/>
                  <a:pt x="3933983" y="2973766"/>
                </a:cubicBezTo>
                <a:lnTo>
                  <a:pt x="3933983" y="626234"/>
                </a:lnTo>
                <a:cubicBezTo>
                  <a:pt x="3933983" y="479197"/>
                  <a:pt x="4053180" y="360000"/>
                  <a:pt x="4200217" y="360000"/>
                </a:cubicBezTo>
                <a:close/>
                <a:moveTo>
                  <a:pt x="2233226" y="270000"/>
                </a:moveTo>
                <a:cubicBezTo>
                  <a:pt x="2380263" y="270000"/>
                  <a:pt x="2499460" y="389197"/>
                  <a:pt x="2499460" y="536234"/>
                </a:cubicBezTo>
                <a:lnTo>
                  <a:pt x="2499460" y="2883766"/>
                </a:lnTo>
                <a:cubicBezTo>
                  <a:pt x="2499460" y="3030803"/>
                  <a:pt x="2380263" y="3150000"/>
                  <a:pt x="2233226" y="3150000"/>
                </a:cubicBezTo>
                <a:cubicBezTo>
                  <a:pt x="2086189" y="3150000"/>
                  <a:pt x="1966992" y="3030803"/>
                  <a:pt x="1966992" y="2883766"/>
                </a:cubicBezTo>
                <a:lnTo>
                  <a:pt x="1966992" y="536234"/>
                </a:lnTo>
                <a:cubicBezTo>
                  <a:pt x="1966992" y="389197"/>
                  <a:pt x="2086189" y="270000"/>
                  <a:pt x="2233226" y="270000"/>
                </a:cubicBezTo>
                <a:close/>
                <a:moveTo>
                  <a:pt x="4855881" y="0"/>
                </a:moveTo>
                <a:cubicBezTo>
                  <a:pt x="5002918" y="0"/>
                  <a:pt x="5122115" y="119197"/>
                  <a:pt x="5122115" y="266234"/>
                </a:cubicBezTo>
                <a:lnTo>
                  <a:pt x="5122115" y="3333766"/>
                </a:lnTo>
                <a:cubicBezTo>
                  <a:pt x="5122115" y="3480803"/>
                  <a:pt x="5002918" y="3600000"/>
                  <a:pt x="4855881" y="3600000"/>
                </a:cubicBezTo>
                <a:cubicBezTo>
                  <a:pt x="4708844" y="3600000"/>
                  <a:pt x="4589647" y="3480803"/>
                  <a:pt x="4589647" y="3333766"/>
                </a:cubicBezTo>
                <a:lnTo>
                  <a:pt x="4589647" y="266234"/>
                </a:lnTo>
                <a:cubicBezTo>
                  <a:pt x="4589647" y="119197"/>
                  <a:pt x="4708844" y="0"/>
                  <a:pt x="4855881" y="0"/>
                </a:cubicBezTo>
                <a:close/>
              </a:path>
            </a:pathLst>
          </a:custGeom>
        </p:spPr>
      </p:pic>
      <p:sp>
        <p:nvSpPr>
          <p:cNvPr id="2" name="Titre 1">
            <a:extLst>
              <a:ext uri="{FF2B5EF4-FFF2-40B4-BE49-F238E27FC236}">
                <a16:creationId xmlns:a16="http://schemas.microsoft.com/office/drawing/2014/main" xmlns="" id="{72832BBC-8D63-E57B-293C-FC61143AEC74}"/>
              </a:ext>
            </a:extLst>
          </p:cNvPr>
          <p:cNvSpPr>
            <a:spLocks noGrp="1"/>
          </p:cNvSpPr>
          <p:nvPr>
            <p:ph type="title"/>
          </p:nvPr>
        </p:nvSpPr>
        <p:spPr>
          <a:xfrm>
            <a:off x="541592" y="365125"/>
            <a:ext cx="10812208" cy="1052195"/>
          </a:xfrm>
        </p:spPr>
        <p:txBody>
          <a:bodyPr>
            <a:normAutofit/>
          </a:bodyPr>
          <a:lstStyle/>
          <a:p>
            <a:r>
              <a:rPr lang="fr-FR" sz="2800" b="1" cap="small">
                <a:solidFill>
                  <a:srgbClr val="DC8C00"/>
                </a:solidFill>
                <a:latin typeface="Century Gothic"/>
              </a:rPr>
              <a:t>Le top 10 000 s'est renouvelé d'</a:t>
            </a:r>
            <a:r>
              <a:rPr lang="fr-FR" sz="2800" b="1" cap="small">
                <a:solidFill>
                  <a:srgbClr val="00364B"/>
                </a:solidFill>
                <a:latin typeface="Century Gothic"/>
              </a:rPr>
              <a:t>un quart</a:t>
            </a:r>
            <a:r>
              <a:rPr lang="fr-FR" sz="2800" b="1" cap="small">
                <a:solidFill>
                  <a:srgbClr val="DC8C00"/>
                </a:solidFill>
                <a:latin typeface="Century Gothic"/>
              </a:rPr>
              <a:t> en 2023 </a:t>
            </a:r>
            <a:endParaRPr lang="fr-FR"/>
          </a:p>
        </p:txBody>
      </p:sp>
      <p:sp>
        <p:nvSpPr>
          <p:cNvPr id="13" name="ZoneTexte 12">
            <a:extLst>
              <a:ext uri="{FF2B5EF4-FFF2-40B4-BE49-F238E27FC236}">
                <a16:creationId xmlns:a16="http://schemas.microsoft.com/office/drawing/2014/main" xmlns="" id="{7300A712-355D-FB0A-3921-D25CAC61AAD7}"/>
              </a:ext>
            </a:extLst>
          </p:cNvPr>
          <p:cNvSpPr txBox="1"/>
          <p:nvPr/>
        </p:nvSpPr>
        <p:spPr>
          <a:xfrm>
            <a:off x="541592" y="6092952"/>
            <a:ext cx="1106303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CNM, </a:t>
            </a:r>
            <a:r>
              <a:rPr kumimoji="0" lang="fr-FR" sz="1400" b="1"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Diversité musicale 2023, Streaming</a:t>
            </a:r>
            <a:r>
              <a:rPr kumimoji="0" lang="fr-FR" sz="1400" b="0" i="0" u="none" strike="noStrike" kern="1200" cap="none" spc="0" normalizeH="0" baseline="0" noProof="0">
                <a:ln>
                  <a:noFill/>
                </a:ln>
                <a:solidFill>
                  <a:srgbClr val="DC8C00"/>
                </a:solidFill>
                <a:effectLst/>
                <a:uLnTx/>
                <a:uFillTx/>
                <a:latin typeface="Century Gothic" panose="020B0502020202020204" pitchFamily="34" charset="0"/>
                <a:ea typeface="+mn-ea"/>
                <a:cs typeface="+mn-cs"/>
              </a:rPr>
              <a:t>, 2024 (à paraître)</a:t>
            </a:r>
          </a:p>
        </p:txBody>
      </p:sp>
      <p:sp>
        <p:nvSpPr>
          <p:cNvPr id="19" name="ZoneTexte 18">
            <a:extLst>
              <a:ext uri="{FF2B5EF4-FFF2-40B4-BE49-F238E27FC236}">
                <a16:creationId xmlns:a16="http://schemas.microsoft.com/office/drawing/2014/main" xmlns="" id="{2EAD3868-5A31-6EA6-2C5E-5136C466A890}"/>
              </a:ext>
            </a:extLst>
          </p:cNvPr>
          <p:cNvSpPr txBox="1"/>
          <p:nvPr/>
        </p:nvSpPr>
        <p:spPr>
          <a:xfrm>
            <a:off x="6876443" y="2158390"/>
            <a:ext cx="4359505" cy="267765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DC8C00"/>
                </a:solidFill>
                <a:effectLst/>
                <a:uLnTx/>
                <a:uFillTx/>
                <a:latin typeface="Century Gothic"/>
                <a:ea typeface="+mn-ea"/>
                <a:cs typeface="+mn-cs"/>
              </a:rPr>
              <a:t>Parmi les 10 000 titres les plus </a:t>
            </a:r>
            <a:r>
              <a:rPr kumimoji="0" lang="fr-FR" sz="1800" b="1" i="0" u="none" strike="noStrike" kern="1200" cap="none" spc="0" normalizeH="0" baseline="0" noProof="0" err="1">
                <a:ln>
                  <a:noFill/>
                </a:ln>
                <a:solidFill>
                  <a:srgbClr val="DC8C00"/>
                </a:solidFill>
                <a:effectLst/>
                <a:uLnTx/>
                <a:uFillTx/>
                <a:latin typeface="Century Gothic"/>
                <a:ea typeface="+mn-ea"/>
                <a:cs typeface="+mn-cs"/>
              </a:rPr>
              <a:t>streamés</a:t>
            </a:r>
            <a:r>
              <a:rPr kumimoji="0" lang="fr-FR" sz="1800" b="1" i="0" u="none" strike="noStrike" kern="1200" cap="none" spc="0" normalizeH="0" baseline="0" noProof="0">
                <a:ln>
                  <a:noFill/>
                </a:ln>
                <a:solidFill>
                  <a:srgbClr val="DC8C00"/>
                </a:solidFill>
                <a:effectLst/>
                <a:uLnTx/>
                <a:uFillTx/>
                <a:latin typeface="Century Gothic"/>
                <a:ea typeface="+mn-ea"/>
                <a:cs typeface="+mn-cs"/>
              </a:rPr>
              <a:t> en 2023</a:t>
            </a:r>
            <a:endParaRPr kumimoji="0" lang="fr-FR" sz="1800" b="0" i="0" u="none" strike="noStrike" kern="1200" cap="none" spc="0" normalizeH="0" baseline="0" noProof="0">
              <a:ln>
                <a:noFill/>
              </a:ln>
              <a:solidFill>
                <a:srgbClr val="DC8C00"/>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0" b="1" i="0" u="none" strike="noStrike" kern="1200" cap="none" spc="0" normalizeH="0" baseline="0" noProof="0">
                <a:ln>
                  <a:noFill/>
                </a:ln>
                <a:solidFill>
                  <a:srgbClr val="DC8C00"/>
                </a:solidFill>
                <a:effectLst/>
                <a:uLnTx/>
                <a:uFillTx/>
                <a:latin typeface="Century Gothic"/>
                <a:ea typeface="+mn-ea"/>
                <a:cs typeface="+mn-cs"/>
              </a:rPr>
              <a:t>24</a:t>
            </a:r>
            <a:r>
              <a:rPr kumimoji="0" lang="fr-FR" sz="4400" b="1" i="0" u="none" strike="noStrike" kern="1200" cap="none" spc="0" normalizeH="0" baseline="0" noProof="0">
                <a:ln>
                  <a:noFill/>
                </a:ln>
                <a:solidFill>
                  <a:srgbClr val="DC8C00"/>
                </a:solidFill>
                <a:effectLst/>
                <a:uLnTx/>
                <a:uFillTx/>
                <a:latin typeface="Century Gothic"/>
                <a:ea typeface="+mn-ea"/>
                <a:cs typeface="+mn-cs"/>
              </a:rPr>
              <a:t>%</a:t>
            </a:r>
            <a:endParaRPr kumimoji="0" lang="fr-FR" sz="4400" b="0" i="0" u="none" strike="noStrike" kern="1200" cap="none" spc="0" normalizeH="0" baseline="0" noProof="0">
              <a:ln>
                <a:noFill/>
              </a:ln>
              <a:solidFill>
                <a:srgbClr val="DC8C00"/>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DC8C00"/>
                </a:solidFill>
                <a:effectLst/>
                <a:uLnTx/>
                <a:uFillTx/>
                <a:latin typeface="Century Gothic"/>
                <a:ea typeface="+mn-ea"/>
                <a:cs typeface="+mn-cs"/>
              </a:rPr>
              <a:t>Sont de </a:t>
            </a:r>
            <a:r>
              <a:rPr kumimoji="0" lang="fr-FR" sz="1800" b="1" i="0" u="sng" strike="noStrike" kern="1200" cap="none" spc="0" normalizeH="0" baseline="0" noProof="0">
                <a:ln>
                  <a:noFill/>
                </a:ln>
                <a:solidFill>
                  <a:srgbClr val="DC8C00"/>
                </a:solidFill>
                <a:effectLst/>
                <a:uLnTx/>
                <a:uFillTx/>
                <a:latin typeface="Century Gothic"/>
                <a:ea typeface="+mn-ea"/>
                <a:cs typeface="+mn-cs"/>
              </a:rPr>
              <a:t>nouvelles entrées</a:t>
            </a:r>
            <a:r>
              <a:rPr kumimoji="0" lang="fr-FR" sz="1800" b="1" i="0" u="none" strike="noStrike" kern="1200" cap="none" spc="0" normalizeH="0" baseline="0" noProof="0">
                <a:ln>
                  <a:noFill/>
                </a:ln>
                <a:solidFill>
                  <a:srgbClr val="DC8C00"/>
                </a:solidFill>
                <a:effectLst/>
                <a:uLnTx/>
                <a:uFillTx/>
                <a:latin typeface="Century Gothic"/>
                <a:ea typeface="+mn-ea"/>
                <a:cs typeface="+mn-cs"/>
              </a:rPr>
              <a:t> </a:t>
            </a:r>
            <a:endParaRPr kumimoji="0" lang="fr-FR" sz="1800" b="0" i="0" u="none" strike="noStrike" kern="1200" cap="none" spc="0" normalizeH="0" baseline="0" noProof="0">
              <a:ln>
                <a:noFill/>
              </a:ln>
              <a:solidFill>
                <a:srgbClr val="DC8C00"/>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DC8C00"/>
                </a:solidFill>
                <a:effectLst/>
                <a:uLnTx/>
                <a:uFillTx/>
                <a:latin typeface="Century Gothic"/>
                <a:ea typeface="+mn-ea"/>
                <a:cs typeface="+mn-cs"/>
              </a:rPr>
              <a:t>qui ne figuraient pas dans le top 2022</a:t>
            </a:r>
            <a:endParaRPr kumimoji="0" lang="fr-FR" sz="1800" b="0" i="0" u="none" strike="noStrike" kern="1200" cap="none" spc="0" normalizeH="0" baseline="0" noProof="0">
              <a:ln>
                <a:noFill/>
              </a:ln>
              <a:solidFill>
                <a:srgbClr val="DC8C00"/>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DC8C00"/>
              </a:solidFill>
              <a:effectLst/>
              <a:uLnTx/>
              <a:uFillTx/>
              <a:latin typeface="Century Gothic"/>
              <a:ea typeface="+mn-ea"/>
              <a:cs typeface="+mn-cs"/>
            </a:endParaRPr>
          </a:p>
        </p:txBody>
      </p:sp>
      <p:sp>
        <p:nvSpPr>
          <p:cNvPr id="26" name="Espace réservé du numéro de diapositive 2">
            <a:extLst>
              <a:ext uri="{FF2B5EF4-FFF2-40B4-BE49-F238E27FC236}">
                <a16:creationId xmlns:a16="http://schemas.microsoft.com/office/drawing/2014/main" xmlns="" id="{78D9DB95-914B-55AC-95ED-8177D8749C38}"/>
              </a:ext>
            </a:extLst>
          </p:cNvPr>
          <p:cNvSpPr txBox="1">
            <a:spLocks/>
          </p:cNvSpPr>
          <p:nvPr/>
        </p:nvSpPr>
        <p:spPr>
          <a:xfrm>
            <a:off x="9167813" y="640072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5ECA6-78DB-4B8A-8C3B-37CDD03C95FC}" type="slidenum">
              <a:rPr kumimoji="0" lang="fr-FR" sz="1200" b="0" i="0" u="none" strike="noStrike" kern="1200" cap="none" spc="0" normalizeH="0" baseline="0" noProof="0" smtClean="0">
                <a:ln>
                  <a:noFill/>
                </a:ln>
                <a:solidFill>
                  <a:srgbClr val="00557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srgbClr val="005577"/>
              </a:solidFill>
              <a:effectLst/>
              <a:uLnTx/>
              <a:uFillTx/>
              <a:latin typeface="Century Gothic" panose="020B0502020202020204" pitchFamily="34" charset="0"/>
              <a:ea typeface="+mn-ea"/>
              <a:cs typeface="+mn-cs"/>
            </a:endParaRPr>
          </a:p>
        </p:txBody>
      </p:sp>
      <p:sp>
        <p:nvSpPr>
          <p:cNvPr id="5" name="ZoneTexte 4">
            <a:extLst>
              <a:ext uri="{FF2B5EF4-FFF2-40B4-BE49-F238E27FC236}">
                <a16:creationId xmlns:a16="http://schemas.microsoft.com/office/drawing/2014/main" xmlns="" id="{A4589EFC-D5D2-D5FC-EA42-C717AD41443D}"/>
              </a:ext>
            </a:extLst>
          </p:cNvPr>
          <p:cNvSpPr txBox="1"/>
          <p:nvPr/>
        </p:nvSpPr>
        <p:spPr>
          <a:xfrm>
            <a:off x="1353164" y="2692119"/>
            <a:ext cx="3597313" cy="283154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0" b="1" i="0" u="none" strike="noStrike" kern="1200" cap="none" spc="0" normalizeH="0" baseline="0" noProof="0">
                <a:ln>
                  <a:noFill/>
                </a:ln>
                <a:solidFill>
                  <a:srgbClr val="00364B"/>
                </a:solidFill>
                <a:effectLst/>
                <a:uLnTx/>
                <a:uFillTx/>
                <a:latin typeface="Century Gothic"/>
                <a:ea typeface="+mn-ea"/>
                <a:cs typeface="+mn-cs"/>
              </a:rPr>
              <a:t>65,9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0364B"/>
                </a:solidFill>
                <a:effectLst/>
                <a:uLnTx/>
                <a:uFillTx/>
                <a:latin typeface="Century Gothic"/>
                <a:ea typeface="+mn-ea"/>
                <a:cs typeface="+mn-cs"/>
              </a:rPr>
              <a:t>milliards de streams en 2023 </a:t>
            </a:r>
            <a:endParaRPr kumimoji="0" lang="fr-FR" sz="2400" b="0" i="0" u="none" strike="noStrike" kern="1200" cap="none" spc="0" normalizeH="0" baseline="0" noProof="0">
              <a:ln>
                <a:noFill/>
              </a:ln>
              <a:solidFill>
                <a:srgbClr val="00364B"/>
              </a:solidFill>
              <a:effectLst/>
              <a:uLnTx/>
              <a:uFillTx/>
              <a:latin typeface="Century Gothic"/>
              <a:ea typeface="+mn-ea"/>
              <a:cs typeface="+mn-cs"/>
            </a:endParaRPr>
          </a:p>
        </p:txBody>
      </p:sp>
      <p:sp>
        <p:nvSpPr>
          <p:cNvPr id="6" name="Ellipse 5">
            <a:extLst>
              <a:ext uri="{FF2B5EF4-FFF2-40B4-BE49-F238E27FC236}">
                <a16:creationId xmlns:a16="http://schemas.microsoft.com/office/drawing/2014/main" xmlns="" id="{91A9D72E-9081-7AE4-767B-86758E9EC42C}"/>
              </a:ext>
            </a:extLst>
          </p:cNvPr>
          <p:cNvSpPr/>
          <p:nvPr/>
        </p:nvSpPr>
        <p:spPr>
          <a:xfrm>
            <a:off x="4356361" y="1642497"/>
            <a:ext cx="1375402" cy="1351486"/>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a:t>
            </a:r>
            <a:r>
              <a:rPr kumimoji="0" lang="fr-FR" sz="32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11</a:t>
            </a:r>
            <a:r>
              <a:rPr kumimoji="0" lang="fr-FR" sz="16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a:t>
            </a:r>
            <a:endParaRPr kumimoji="0" lang="fr-FR" sz="24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vs 2022</a:t>
            </a:r>
          </a:p>
        </p:txBody>
      </p:sp>
    </p:spTree>
    <p:extLst>
      <p:ext uri="{BB962C8B-B14F-4D97-AF65-F5344CB8AC3E}">
        <p14:creationId xmlns:p14="http://schemas.microsoft.com/office/powerpoint/2010/main" val="1344308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806E8F-E9BD-FEDD-0CA8-8C5244F14025}"/>
              </a:ext>
            </a:extLst>
          </p:cNvPr>
          <p:cNvSpPr>
            <a:spLocks noGrp="1"/>
          </p:cNvSpPr>
          <p:nvPr>
            <p:ph type="ctrTitle"/>
          </p:nvPr>
        </p:nvSpPr>
        <p:spPr/>
        <p:txBody>
          <a:bodyPr>
            <a:normAutofit/>
          </a:bodyPr>
          <a:lstStyle/>
          <a:p>
            <a:r>
              <a:rPr lang="fr-FR" dirty="0"/>
              <a:t>Les aides financières</a:t>
            </a:r>
          </a:p>
        </p:txBody>
      </p:sp>
      <p:sp>
        <p:nvSpPr>
          <p:cNvPr id="3" name="Sous-titre 2">
            <a:extLst>
              <a:ext uri="{FF2B5EF4-FFF2-40B4-BE49-F238E27FC236}">
                <a16:creationId xmlns:a16="http://schemas.microsoft.com/office/drawing/2014/main" xmlns="" id="{F80B6A39-C403-7C58-7887-63D28679F481}"/>
              </a:ext>
            </a:extLst>
          </p:cNvPr>
          <p:cNvSpPr>
            <a:spLocks noGrp="1"/>
          </p:cNvSpPr>
          <p:nvPr>
            <p:ph type="body" sz="half" idx="15"/>
          </p:nvPr>
        </p:nvSpPr>
        <p:spPr/>
        <p:txBody>
          <a:bodyPr>
            <a:normAutofit/>
          </a:bodyPr>
          <a:lstStyle/>
          <a:p>
            <a:endParaRPr lang="fr-FR" dirty="0"/>
          </a:p>
        </p:txBody>
      </p:sp>
    </p:spTree>
    <p:extLst>
      <p:ext uri="{BB962C8B-B14F-4D97-AF65-F5344CB8AC3E}">
        <p14:creationId xmlns:p14="http://schemas.microsoft.com/office/powerpoint/2010/main" val="38114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DC04E4D-0F62-A183-32C6-2CAA881C4BE3}"/>
              </a:ext>
            </a:extLst>
          </p:cNvPr>
          <p:cNvSpPr>
            <a:spLocks noGrp="1"/>
          </p:cNvSpPr>
          <p:nvPr>
            <p:ph type="body" sz="half" idx="13"/>
          </p:nvPr>
        </p:nvSpPr>
        <p:spPr>
          <a:xfrm>
            <a:off x="563891" y="1291239"/>
            <a:ext cx="8848683" cy="362230"/>
          </a:xfrm>
        </p:spPr>
        <p:txBody>
          <a:bodyPr/>
          <a:lstStyle/>
          <a:p>
            <a:r>
              <a:rPr lang="fr-FR" sz="2400"/>
              <a:t>Les aides aux activités de spectacle vivant</a:t>
            </a:r>
          </a:p>
        </p:txBody>
      </p:sp>
      <p:sp>
        <p:nvSpPr>
          <p:cNvPr id="4" name="Espace réservé du texte 3">
            <a:extLst>
              <a:ext uri="{FF2B5EF4-FFF2-40B4-BE49-F238E27FC236}">
                <a16:creationId xmlns:a16="http://schemas.microsoft.com/office/drawing/2014/main" xmlns="" id="{26C69FCB-E4FF-1821-82C9-E743CA4CFCDE}"/>
              </a:ext>
            </a:extLst>
          </p:cNvPr>
          <p:cNvSpPr>
            <a:spLocks noGrp="1"/>
          </p:cNvSpPr>
          <p:nvPr>
            <p:ph type="body" sz="half" idx="2"/>
          </p:nvPr>
        </p:nvSpPr>
        <p:spPr>
          <a:xfrm>
            <a:off x="563891" y="1773934"/>
            <a:ext cx="3316436" cy="369348"/>
          </a:xfrm>
        </p:spPr>
        <p:txBody>
          <a:bodyPr>
            <a:normAutofit/>
          </a:bodyPr>
          <a:lstStyle/>
          <a:p>
            <a:r>
              <a:rPr lang="fr-FR" sz="1800" b="1" dirty="0">
                <a:solidFill>
                  <a:schemeClr val="accent2"/>
                </a:solidFill>
              </a:rPr>
              <a:t>Salles de spectacles </a:t>
            </a:r>
            <a:endParaRPr lang="fr-FR" sz="1800" b="1" dirty="0"/>
          </a:p>
        </p:txBody>
      </p:sp>
      <p:sp>
        <p:nvSpPr>
          <p:cNvPr id="5" name="Espace réservé du texte 4">
            <a:extLst>
              <a:ext uri="{FF2B5EF4-FFF2-40B4-BE49-F238E27FC236}">
                <a16:creationId xmlns:a16="http://schemas.microsoft.com/office/drawing/2014/main" xmlns="" id="{DB5D5483-F9B6-7030-F3E2-57000DC9AF2A}"/>
              </a:ext>
            </a:extLst>
          </p:cNvPr>
          <p:cNvSpPr>
            <a:spLocks noGrp="1"/>
          </p:cNvSpPr>
          <p:nvPr>
            <p:ph type="body" sz="half" idx="15"/>
          </p:nvPr>
        </p:nvSpPr>
        <p:spPr/>
        <p:txBody>
          <a:bodyPr/>
          <a:lstStyle/>
          <a:p>
            <a:endParaRPr lang="fr-FR" dirty="0"/>
          </a:p>
        </p:txBody>
      </p:sp>
      <p:sp>
        <p:nvSpPr>
          <p:cNvPr id="6" name="Espace réservé du texte 5">
            <a:extLst>
              <a:ext uri="{FF2B5EF4-FFF2-40B4-BE49-F238E27FC236}">
                <a16:creationId xmlns:a16="http://schemas.microsoft.com/office/drawing/2014/main" xmlns="" id="{CCC5A785-3BC9-2067-50CA-67D22D6BB63E}"/>
              </a:ext>
            </a:extLst>
          </p:cNvPr>
          <p:cNvSpPr>
            <a:spLocks noGrp="1"/>
          </p:cNvSpPr>
          <p:nvPr>
            <p:ph type="body" sz="half" idx="16"/>
          </p:nvPr>
        </p:nvSpPr>
        <p:spPr/>
        <p:txBody>
          <a:bodyPr/>
          <a:lstStyle/>
          <a:p>
            <a:r>
              <a:rPr lang="fr-FR"/>
              <a:t>Les aides au spectacle vivant</a:t>
            </a:r>
          </a:p>
        </p:txBody>
      </p:sp>
      <p:sp>
        <p:nvSpPr>
          <p:cNvPr id="7" name="Espace réservé du texte 6">
            <a:extLst>
              <a:ext uri="{FF2B5EF4-FFF2-40B4-BE49-F238E27FC236}">
                <a16:creationId xmlns:a16="http://schemas.microsoft.com/office/drawing/2014/main" xmlns="" id="{4A6B0008-2198-B354-9C7C-BD310FE56A1D}"/>
              </a:ext>
            </a:extLst>
          </p:cNvPr>
          <p:cNvSpPr>
            <a:spLocks noGrp="1"/>
          </p:cNvSpPr>
          <p:nvPr>
            <p:ph type="body" sz="half" idx="18"/>
          </p:nvPr>
        </p:nvSpPr>
        <p:spPr>
          <a:xfrm>
            <a:off x="563891" y="2154766"/>
            <a:ext cx="3775463" cy="4561720"/>
          </a:xfrm>
        </p:spPr>
        <p:txBody>
          <a:bodyPr>
            <a:noAutofit/>
          </a:bodyPr>
          <a:lstStyle/>
          <a:p>
            <a:pPr>
              <a:lnSpc>
                <a:spcPct val="100000"/>
              </a:lnSpc>
              <a:spcBef>
                <a:spcPts val="0"/>
              </a:spcBef>
            </a:pPr>
            <a:r>
              <a:rPr lang="fr-FR" sz="1100">
                <a:solidFill>
                  <a:schemeClr val="tx2"/>
                </a:solidFill>
              </a:rPr>
              <a:t>Aide à l’activité de diffusion </a:t>
            </a:r>
            <a:r>
              <a:rPr lang="fr-FR" sz="1100" b="0">
                <a:solidFill>
                  <a:schemeClr val="tx1"/>
                </a:solidFill>
              </a:rPr>
              <a:t>favorise la diversité et le soutien à l’émergence pour permettre aux lieux de spectacles de petite et moyenne capacité de programmer plus facilement des artistes en développement ou des spectacles qui ne sont pas destinés à réunir un large public. </a:t>
            </a:r>
          </a:p>
          <a:p>
            <a:pPr>
              <a:lnSpc>
                <a:spcPct val="110000"/>
              </a:lnSpc>
              <a:spcBef>
                <a:spcPts val="0"/>
              </a:spcBef>
            </a:pPr>
            <a:endParaRPr lang="fr-FR" sz="1100">
              <a:solidFill>
                <a:schemeClr val="tx2"/>
              </a:solidFill>
            </a:endParaRPr>
          </a:p>
          <a:p>
            <a:pPr>
              <a:lnSpc>
                <a:spcPct val="110000"/>
              </a:lnSpc>
              <a:spcBef>
                <a:spcPts val="0"/>
              </a:spcBef>
            </a:pPr>
            <a:r>
              <a:rPr lang="fr-FR" sz="1100">
                <a:solidFill>
                  <a:schemeClr val="tx2"/>
                </a:solidFill>
              </a:rPr>
              <a:t>Aide à l’équipement et à la conformité des salles de spectacles en activité </a:t>
            </a:r>
            <a:r>
              <a:rPr lang="fr-FR" sz="1100" b="0">
                <a:solidFill>
                  <a:schemeClr val="tx1"/>
                </a:solidFill>
              </a:rPr>
              <a:t>permet d’améliorer le parc des salles de spectacles de musiques et variétés. Il contribue à l’adaptation des salles de spectacles aux contraintes des législations ou protocoles établis pour l’accueil du public et des artistes. Une attention particulière est apportée aux salles de petite et moyenne jauge</a:t>
            </a:r>
            <a:r>
              <a:rPr lang="fr-FR" sz="1100" b="0" i="0">
                <a:solidFill>
                  <a:schemeClr val="accent2"/>
                </a:solidFill>
                <a:effectLst/>
              </a:rPr>
              <a:t>.</a:t>
            </a:r>
          </a:p>
          <a:p>
            <a:r>
              <a:rPr lang="fr-FR" sz="1100">
                <a:solidFill>
                  <a:schemeClr val="tx2"/>
                </a:solidFill>
              </a:rPr>
              <a:t>Aide à la création de salles de spectacles </a:t>
            </a:r>
            <a:r>
              <a:rPr lang="fr-FR" sz="1100" b="0">
                <a:solidFill>
                  <a:schemeClr val="tx1"/>
                </a:solidFill>
              </a:rPr>
              <a:t>vise à améliorer le parc des salles de spectacles de musique et variétés, de petite et moyenne jauge. </a:t>
            </a:r>
          </a:p>
          <a:p>
            <a:r>
              <a:rPr lang="fr-FR" sz="1100">
                <a:solidFill>
                  <a:schemeClr val="accent1"/>
                </a:solidFill>
              </a:rPr>
              <a:t>Plan de soutien à la transition des lieux de diffusion </a:t>
            </a:r>
            <a:r>
              <a:rPr lang="fr-FR" sz="1100" b="0">
                <a:solidFill>
                  <a:schemeClr val="tx1"/>
                </a:solidFill>
              </a:rPr>
              <a:t>vise à financer les diagnostics de transition et les investissements qui en découlent.</a:t>
            </a:r>
          </a:p>
          <a:p>
            <a:endParaRPr lang="fr-FR" sz="1100" b="0">
              <a:solidFill>
                <a:schemeClr val="tx1"/>
              </a:solidFill>
            </a:endParaRPr>
          </a:p>
          <a:p>
            <a:endParaRPr lang="fr-FR" sz="1100"/>
          </a:p>
        </p:txBody>
      </p:sp>
      <p:sp>
        <p:nvSpPr>
          <p:cNvPr id="8" name="Espace réservé du texte 7">
            <a:extLst>
              <a:ext uri="{FF2B5EF4-FFF2-40B4-BE49-F238E27FC236}">
                <a16:creationId xmlns:a16="http://schemas.microsoft.com/office/drawing/2014/main" xmlns="" id="{B9C68065-A637-225E-29FC-68D75C75B454}"/>
              </a:ext>
            </a:extLst>
          </p:cNvPr>
          <p:cNvSpPr>
            <a:spLocks noGrp="1"/>
          </p:cNvSpPr>
          <p:nvPr>
            <p:ph type="body" sz="half" idx="19"/>
          </p:nvPr>
        </p:nvSpPr>
        <p:spPr>
          <a:xfrm>
            <a:off x="4563426" y="1781052"/>
            <a:ext cx="3172193" cy="362230"/>
          </a:xfrm>
        </p:spPr>
        <p:txBody>
          <a:bodyPr>
            <a:normAutofit/>
          </a:bodyPr>
          <a:lstStyle/>
          <a:p>
            <a:r>
              <a:rPr lang="fr-FR" sz="1800" b="1">
                <a:solidFill>
                  <a:schemeClr val="accent2"/>
                </a:solidFill>
              </a:rPr>
              <a:t>Festivals</a:t>
            </a:r>
          </a:p>
        </p:txBody>
      </p:sp>
      <p:sp>
        <p:nvSpPr>
          <p:cNvPr id="9" name="Espace réservé du texte 8">
            <a:extLst>
              <a:ext uri="{FF2B5EF4-FFF2-40B4-BE49-F238E27FC236}">
                <a16:creationId xmlns:a16="http://schemas.microsoft.com/office/drawing/2014/main" xmlns="" id="{9E50799D-E431-9953-CA8A-4B762E768E29}"/>
              </a:ext>
            </a:extLst>
          </p:cNvPr>
          <p:cNvSpPr>
            <a:spLocks noGrp="1"/>
          </p:cNvSpPr>
          <p:nvPr>
            <p:ph type="body" sz="half" idx="20"/>
          </p:nvPr>
        </p:nvSpPr>
        <p:spPr>
          <a:xfrm>
            <a:off x="8194647" y="2155736"/>
            <a:ext cx="3393490" cy="4130566"/>
          </a:xfrm>
        </p:spPr>
        <p:txBody>
          <a:bodyPr>
            <a:noAutofit/>
          </a:bodyPr>
          <a:lstStyle/>
          <a:p>
            <a:pPr>
              <a:lnSpc>
                <a:spcPct val="110000"/>
              </a:lnSpc>
              <a:spcBef>
                <a:spcPts val="0"/>
              </a:spcBef>
            </a:pPr>
            <a:r>
              <a:rPr lang="fr-FR" sz="1100">
                <a:solidFill>
                  <a:schemeClr val="accent1"/>
                </a:solidFill>
              </a:rPr>
              <a:t>Aide à la création, production et diffusion de spectacles vivant </a:t>
            </a:r>
            <a:r>
              <a:rPr lang="fr-FR" sz="1100" b="0" i="0">
                <a:solidFill>
                  <a:schemeClr val="tx1"/>
                </a:solidFill>
                <a:effectLst/>
              </a:rPr>
              <a:t>vise à soutenir les projets artistiques de création de spectacles (résidences, préproductions, répétitions), préalables à une exploitation du spectacle, et les projets de production et de diffusion de spectacles de musique ou de variétés.</a:t>
            </a:r>
          </a:p>
          <a:p>
            <a:pPr algn="just">
              <a:lnSpc>
                <a:spcPct val="130000"/>
              </a:lnSpc>
              <a:spcBef>
                <a:spcPts val="0"/>
              </a:spcBef>
            </a:pPr>
            <a:endParaRPr lang="fr-FR" sz="1100" b="0">
              <a:solidFill>
                <a:schemeClr val="accent2"/>
              </a:solidFill>
            </a:endParaRPr>
          </a:p>
          <a:p>
            <a:pPr>
              <a:lnSpc>
                <a:spcPct val="110000"/>
              </a:lnSpc>
              <a:spcBef>
                <a:spcPts val="0"/>
              </a:spcBef>
            </a:pPr>
            <a:r>
              <a:rPr lang="fr-FR" sz="1100">
                <a:solidFill>
                  <a:schemeClr val="accent1"/>
                </a:solidFill>
              </a:rPr>
              <a:t>Promoteurs-diffuseurs – soutien au travail de diffusion sur un territoire </a:t>
            </a:r>
            <a:r>
              <a:rPr lang="fr-FR" sz="1100" b="0" i="0">
                <a:solidFill>
                  <a:schemeClr val="tx1"/>
                </a:solidFill>
                <a:effectLst/>
              </a:rPr>
              <a:t>soutien au travail de diffusion sur un territoire vise à soutenir la prise de risque des diffuseurs dans des projets de promotion et de diffusion d’artistes émergents ou en développement, ainsi que pour la présentation de nouveaux talents ou de spectacles dans les catégories esthétiques les moins exposées</a:t>
            </a:r>
            <a:r>
              <a:rPr lang="fr-FR" sz="1100" b="0" i="0">
                <a:solidFill>
                  <a:schemeClr val="accent2"/>
                </a:solidFill>
                <a:effectLst/>
              </a:rPr>
              <a:t>.</a:t>
            </a:r>
            <a:endParaRPr lang="fr-FR" sz="1100">
              <a:solidFill>
                <a:srgbClr val="FFFFFF"/>
              </a:solidFill>
            </a:endParaRPr>
          </a:p>
          <a:p>
            <a:pPr>
              <a:lnSpc>
                <a:spcPct val="110000"/>
              </a:lnSpc>
              <a:spcBef>
                <a:spcPts val="0"/>
              </a:spcBef>
            </a:pPr>
            <a:r>
              <a:rPr lang="fr-FR" sz="1100" b="1" i="0">
                <a:solidFill>
                  <a:srgbClr val="FFFFFF"/>
                </a:solidFill>
                <a:effectLst/>
              </a:rPr>
              <a:t>ne.</a:t>
            </a:r>
            <a:endParaRPr lang="fr-FR" sz="1100"/>
          </a:p>
          <a:p>
            <a:pPr>
              <a:lnSpc>
                <a:spcPct val="100000"/>
              </a:lnSpc>
              <a:spcBef>
                <a:spcPts val="0"/>
              </a:spcBef>
            </a:pPr>
            <a:r>
              <a:rPr lang="fr-FR" sz="1100"/>
              <a:t>Droit de tirage</a:t>
            </a:r>
            <a:r>
              <a:rPr lang="fr-FR" sz="1100" b="0"/>
              <a:t> </a:t>
            </a:r>
            <a:r>
              <a:rPr lang="fr-FR" sz="1100" b="0">
                <a:solidFill>
                  <a:schemeClr val="tx1"/>
                </a:solidFill>
              </a:rPr>
              <a:t>permet de récupérer les sommes versées au titre de la taxe sur les spectacles de musiques actuelles et de variétés.</a:t>
            </a:r>
          </a:p>
          <a:p>
            <a:endParaRPr lang="fr-FR" sz="1100"/>
          </a:p>
          <a:p>
            <a:endParaRPr lang="fr-FR" sz="1100"/>
          </a:p>
        </p:txBody>
      </p:sp>
      <p:sp>
        <p:nvSpPr>
          <p:cNvPr id="10" name="Espace réservé du texte 7">
            <a:extLst>
              <a:ext uri="{FF2B5EF4-FFF2-40B4-BE49-F238E27FC236}">
                <a16:creationId xmlns:a16="http://schemas.microsoft.com/office/drawing/2014/main" xmlns="" id="{918F026D-4A78-168C-F9FB-7344A2E85F38}"/>
              </a:ext>
            </a:extLst>
          </p:cNvPr>
          <p:cNvSpPr txBox="1">
            <a:spLocks/>
          </p:cNvSpPr>
          <p:nvPr/>
        </p:nvSpPr>
        <p:spPr>
          <a:xfrm>
            <a:off x="8116383" y="1744898"/>
            <a:ext cx="3393490" cy="497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Spectacles et tournées</a:t>
            </a:r>
          </a:p>
        </p:txBody>
      </p:sp>
      <p:sp>
        <p:nvSpPr>
          <p:cNvPr id="11" name="Espace réservé du texte 6">
            <a:extLst>
              <a:ext uri="{FF2B5EF4-FFF2-40B4-BE49-F238E27FC236}">
                <a16:creationId xmlns:a16="http://schemas.microsoft.com/office/drawing/2014/main" xmlns="" id="{1BE76C71-2D2C-E496-1652-A96FF113277B}"/>
              </a:ext>
            </a:extLst>
          </p:cNvPr>
          <p:cNvSpPr txBox="1">
            <a:spLocks/>
          </p:cNvSpPr>
          <p:nvPr/>
        </p:nvSpPr>
        <p:spPr>
          <a:xfrm>
            <a:off x="4566693" y="2155345"/>
            <a:ext cx="3542574" cy="1079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DC8C0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fr-FR" sz="1100">
                <a:solidFill>
                  <a:schemeClr val="accent1"/>
                </a:solidFill>
              </a:rPr>
              <a:t>Aide aux festivals </a:t>
            </a:r>
            <a:r>
              <a:rPr lang="fr-FR" sz="1100" b="0" i="0">
                <a:solidFill>
                  <a:schemeClr val="tx1"/>
                </a:solidFill>
                <a:effectLst/>
              </a:rPr>
              <a:t>vise à soutenir les festivals évoluant dans un cadre professionnel, contribuant à l’intérêt général de la profession et présentant une certaine prise de risque artistique et économique</a:t>
            </a:r>
            <a:r>
              <a:rPr lang="fr-FR" sz="1100" b="0">
                <a:solidFill>
                  <a:schemeClr val="tx1"/>
                </a:solidFill>
              </a:rPr>
              <a:t> </a:t>
            </a:r>
          </a:p>
        </p:txBody>
      </p:sp>
      <p:sp>
        <p:nvSpPr>
          <p:cNvPr id="12" name="Rectangle : carré corné 11">
            <a:extLst>
              <a:ext uri="{FF2B5EF4-FFF2-40B4-BE49-F238E27FC236}">
                <a16:creationId xmlns:a16="http://schemas.microsoft.com/office/drawing/2014/main" xmlns="" id="{A7B14C27-3D06-89DC-17BA-A9E85AFBF085}"/>
              </a:ext>
            </a:extLst>
          </p:cNvPr>
          <p:cNvSpPr/>
          <p:nvPr/>
        </p:nvSpPr>
        <p:spPr>
          <a:xfrm>
            <a:off x="4566693" y="3251436"/>
            <a:ext cx="3549690" cy="2024485"/>
          </a:xfrm>
          <a:prstGeom prst="foldedCorner">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b="1">
              <a:latin typeface="Century Gothic" panose="020B0502020202020204" pitchFamily="34" charset="0"/>
            </a:endParaRPr>
          </a:p>
          <a:p>
            <a:pPr algn="ctr"/>
            <a:r>
              <a:rPr lang="fr-FR" sz="1400" b="1">
                <a:latin typeface="Century Gothic" panose="020B0502020202020204" pitchFamily="34" charset="0"/>
              </a:rPr>
              <a:t>Les aides au spectacle vivant de musiques actuelles  sont conditionnées </a:t>
            </a:r>
          </a:p>
          <a:p>
            <a:pPr marL="342900" indent="-171450">
              <a:buFont typeface="Arial" panose="020B0604020202020204" pitchFamily="34" charset="0"/>
              <a:buChar char="•"/>
            </a:pPr>
            <a:r>
              <a:rPr lang="fr-FR" sz="1100">
                <a:latin typeface="Century Gothic" panose="020B0502020202020204" pitchFamily="34" charset="0"/>
              </a:rPr>
              <a:t>à la régularité du demandeur au regard de la déclaration et du paiement de la taxe sur les spectacles de musiques actuelles et de variétés. </a:t>
            </a:r>
          </a:p>
          <a:p>
            <a:pPr marL="342900" indent="-171450">
              <a:buFont typeface="Arial" panose="020B0604020202020204" pitchFamily="34" charset="0"/>
              <a:buChar char="•"/>
            </a:pPr>
            <a:r>
              <a:rPr lang="fr-FR" sz="1100">
                <a:latin typeface="Century Gothic" panose="020B0502020202020204" pitchFamily="34" charset="0"/>
              </a:rPr>
              <a:t>à la détention des licences d’entrepreneur de spectacle dont l’activité impose la détention</a:t>
            </a:r>
          </a:p>
        </p:txBody>
      </p:sp>
      <p:sp>
        <p:nvSpPr>
          <p:cNvPr id="3" name="ZoneTexte 2">
            <a:extLst>
              <a:ext uri="{FF2B5EF4-FFF2-40B4-BE49-F238E27FC236}">
                <a16:creationId xmlns:a16="http://schemas.microsoft.com/office/drawing/2014/main" xmlns="" id="{89615263-94C4-901C-A843-90D02046EFF1}"/>
              </a:ext>
            </a:extLst>
          </p:cNvPr>
          <p:cNvSpPr txBox="1"/>
          <p:nvPr/>
        </p:nvSpPr>
        <p:spPr>
          <a:xfrm>
            <a:off x="4537675" y="5340116"/>
            <a:ext cx="3458650" cy="769441"/>
          </a:xfrm>
          <a:prstGeom prst="rect">
            <a:avLst/>
          </a:prstGeom>
          <a:noFill/>
        </p:spPr>
        <p:txBody>
          <a:bodyPr wrap="square" rtlCol="0">
            <a:spAutoFit/>
          </a:bodyPr>
          <a:lstStyle/>
          <a:p>
            <a:r>
              <a:rPr lang="fr-FR" sz="1100" b="1">
                <a:solidFill>
                  <a:srgbClr val="DC8C00"/>
                </a:solidFill>
                <a:latin typeface="Century Gothic" panose="020B0502020202020204" pitchFamily="34" charset="0"/>
              </a:rPr>
              <a:t>Crédit d’Impôt Spectacle Vivant</a:t>
            </a:r>
            <a:r>
              <a:rPr lang="fr-FR" sz="1100" b="1" u="sng">
                <a:solidFill>
                  <a:srgbClr val="DC8C00"/>
                </a:solidFill>
                <a:latin typeface="Century Gothic" panose="020B0502020202020204" pitchFamily="34" charset="0"/>
              </a:rPr>
              <a:t>,</a:t>
            </a:r>
            <a:r>
              <a:rPr lang="fr-FR" sz="1100" b="1">
                <a:solidFill>
                  <a:srgbClr val="DC8C00"/>
                </a:solidFill>
                <a:latin typeface="Century Gothic" panose="020B0502020202020204" pitchFamily="34" charset="0"/>
              </a:rPr>
              <a:t> </a:t>
            </a:r>
            <a:r>
              <a:rPr lang="fr-FR" sz="1100">
                <a:latin typeface="Century Gothic" panose="020B0502020202020204" pitchFamily="34" charset="0"/>
              </a:rPr>
              <a:t>ce dispositif fiscal permet aux structures de renforcer leurs capacités d’investissement dans les nouvelles productions</a:t>
            </a:r>
          </a:p>
        </p:txBody>
      </p:sp>
    </p:spTree>
    <p:extLst>
      <p:ext uri="{BB962C8B-B14F-4D97-AF65-F5344CB8AC3E}">
        <p14:creationId xmlns:p14="http://schemas.microsoft.com/office/powerpoint/2010/main" val="713410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DC04E4D-0F62-A183-32C6-2CAA881C4BE3}"/>
              </a:ext>
            </a:extLst>
          </p:cNvPr>
          <p:cNvSpPr>
            <a:spLocks noGrp="1"/>
          </p:cNvSpPr>
          <p:nvPr>
            <p:ph type="body" sz="half" idx="13"/>
          </p:nvPr>
        </p:nvSpPr>
        <p:spPr>
          <a:xfrm>
            <a:off x="646437" y="1250759"/>
            <a:ext cx="10899125" cy="378518"/>
          </a:xfrm>
        </p:spPr>
        <p:txBody>
          <a:bodyPr/>
          <a:lstStyle/>
          <a:p>
            <a:r>
              <a:rPr lang="fr-FR" sz="2400"/>
              <a:t>Les aides à la musique enregistrée, à l’édition musicale et aux disquaires</a:t>
            </a:r>
            <a:endParaRPr lang="fr-FR" sz="2400">
              <a:solidFill>
                <a:schemeClr val="accent2"/>
              </a:solidFill>
            </a:endParaRPr>
          </a:p>
          <a:p>
            <a:endParaRPr lang="fr-FR" sz="2400"/>
          </a:p>
        </p:txBody>
      </p:sp>
      <p:sp>
        <p:nvSpPr>
          <p:cNvPr id="4" name="Espace réservé du texte 3">
            <a:extLst>
              <a:ext uri="{FF2B5EF4-FFF2-40B4-BE49-F238E27FC236}">
                <a16:creationId xmlns:a16="http://schemas.microsoft.com/office/drawing/2014/main" xmlns="" id="{26C69FCB-E4FF-1821-82C9-E743CA4CFCDE}"/>
              </a:ext>
            </a:extLst>
          </p:cNvPr>
          <p:cNvSpPr>
            <a:spLocks noGrp="1"/>
          </p:cNvSpPr>
          <p:nvPr>
            <p:ph type="body" sz="half" idx="2"/>
          </p:nvPr>
        </p:nvSpPr>
        <p:spPr>
          <a:xfrm>
            <a:off x="630723" y="2194185"/>
            <a:ext cx="3316436" cy="378518"/>
          </a:xfrm>
        </p:spPr>
        <p:txBody>
          <a:bodyPr>
            <a:normAutofit/>
          </a:bodyPr>
          <a:lstStyle/>
          <a:p>
            <a:r>
              <a:rPr lang="fr-FR" sz="1800" b="1">
                <a:solidFill>
                  <a:schemeClr val="accent2"/>
                </a:solidFill>
              </a:rPr>
              <a:t>Production phonographique</a:t>
            </a:r>
            <a:endParaRPr lang="fr-FR" sz="1800" b="1"/>
          </a:p>
        </p:txBody>
      </p:sp>
      <p:sp>
        <p:nvSpPr>
          <p:cNvPr id="7" name="Espace réservé du texte 6">
            <a:extLst>
              <a:ext uri="{FF2B5EF4-FFF2-40B4-BE49-F238E27FC236}">
                <a16:creationId xmlns:a16="http://schemas.microsoft.com/office/drawing/2014/main" xmlns="" id="{4A6B0008-2198-B354-9C7C-BD310FE56A1D}"/>
              </a:ext>
            </a:extLst>
          </p:cNvPr>
          <p:cNvSpPr>
            <a:spLocks noGrp="1"/>
          </p:cNvSpPr>
          <p:nvPr>
            <p:ph type="body" sz="half" idx="18"/>
          </p:nvPr>
        </p:nvSpPr>
        <p:spPr>
          <a:xfrm>
            <a:off x="646437" y="2568165"/>
            <a:ext cx="3240000" cy="3434266"/>
          </a:xfrm>
        </p:spPr>
        <p:txBody>
          <a:bodyPr>
            <a:noAutofit/>
          </a:bodyPr>
          <a:lstStyle/>
          <a:p>
            <a:pPr algn="just"/>
            <a:r>
              <a:rPr lang="fr-FR" sz="1100"/>
              <a:t>Aide à la production phonographique musiques actuelles </a:t>
            </a:r>
            <a:r>
              <a:rPr lang="fr-FR" sz="1100" b="0">
                <a:solidFill>
                  <a:schemeClr val="tx1"/>
                </a:solidFill>
              </a:rPr>
              <a:t>vise à soutenir les projets phonographiques (hors classique et contemporain) </a:t>
            </a:r>
          </a:p>
          <a:p>
            <a:pPr algn="just"/>
            <a:r>
              <a:rPr lang="fr-FR" sz="1100"/>
              <a:t>Aides à la production phonographique musique classique et contemporaine </a:t>
            </a:r>
            <a:r>
              <a:rPr lang="fr-FR" sz="1100" b="0" i="0">
                <a:solidFill>
                  <a:schemeClr val="tx1"/>
                </a:solidFill>
                <a:effectLst/>
              </a:rPr>
              <a:t>vise à soutenir les projets de production phonographique dans le domaine de la musique classique et de la musique contemporaine</a:t>
            </a:r>
          </a:p>
          <a:p>
            <a:pPr algn="just"/>
            <a:r>
              <a:rPr lang="fr-FR" sz="1100" b="0" i="0">
                <a:solidFill>
                  <a:schemeClr val="tx1"/>
                </a:solidFill>
                <a:effectLst/>
              </a:rPr>
              <a:t>Ces programmes </a:t>
            </a:r>
            <a:r>
              <a:rPr lang="fr-FR" sz="1100" b="0">
                <a:solidFill>
                  <a:schemeClr val="tx1"/>
                </a:solidFill>
              </a:rPr>
              <a:t>ont </a:t>
            </a:r>
            <a:r>
              <a:rPr lang="fr-FR" sz="1100" b="0" i="0">
                <a:solidFill>
                  <a:schemeClr val="tx1"/>
                </a:solidFill>
                <a:effectLst/>
              </a:rPr>
              <a:t>pour objectif de favoriser l’émergence de nouveaux talents, de soutenir la création, de faciliter la prise de risque des producteurs et de les encourager à investir sur le long terme dans le développement de carrière des artistes.</a:t>
            </a:r>
          </a:p>
          <a:p>
            <a:pPr algn="just"/>
            <a:r>
              <a:rPr lang="fr-FR" sz="1100"/>
              <a:t>Crédit d’Impôt en faveur de la production phonographique </a:t>
            </a:r>
            <a:r>
              <a:rPr lang="fr-FR" sz="1100" b="0">
                <a:solidFill>
                  <a:schemeClr val="tx1"/>
                </a:solidFill>
              </a:rPr>
              <a:t>soutient la création, la diversité musicale des répertoires et le renouvellement des talents en accompagnant les entreprises du secteur, au premier rang desquelles les PME et TPE. </a:t>
            </a:r>
            <a:endParaRPr lang="fr-FR" sz="1100"/>
          </a:p>
        </p:txBody>
      </p:sp>
      <p:sp>
        <p:nvSpPr>
          <p:cNvPr id="8" name="Espace réservé du texte 7">
            <a:extLst>
              <a:ext uri="{FF2B5EF4-FFF2-40B4-BE49-F238E27FC236}">
                <a16:creationId xmlns:a16="http://schemas.microsoft.com/office/drawing/2014/main" xmlns="" id="{B9C68065-A637-225E-29FC-68D75C75B454}"/>
              </a:ext>
            </a:extLst>
          </p:cNvPr>
          <p:cNvSpPr>
            <a:spLocks noGrp="1"/>
          </p:cNvSpPr>
          <p:nvPr>
            <p:ph type="body" sz="half" idx="19"/>
          </p:nvPr>
        </p:nvSpPr>
        <p:spPr>
          <a:xfrm>
            <a:off x="4261293" y="2208832"/>
            <a:ext cx="2664926" cy="359333"/>
          </a:xfrm>
        </p:spPr>
        <p:txBody>
          <a:bodyPr>
            <a:normAutofit/>
          </a:bodyPr>
          <a:lstStyle/>
          <a:p>
            <a:r>
              <a:rPr lang="fr-FR" sz="1800" b="1">
                <a:solidFill>
                  <a:schemeClr val="accent2"/>
                </a:solidFill>
              </a:rPr>
              <a:t>Musique à l’image</a:t>
            </a:r>
          </a:p>
        </p:txBody>
      </p:sp>
      <p:sp>
        <p:nvSpPr>
          <p:cNvPr id="9" name="Espace réservé du texte 8">
            <a:extLst>
              <a:ext uri="{FF2B5EF4-FFF2-40B4-BE49-F238E27FC236}">
                <a16:creationId xmlns:a16="http://schemas.microsoft.com/office/drawing/2014/main" xmlns="" id="{9E50799D-E431-9953-CA8A-4B762E768E29}"/>
              </a:ext>
            </a:extLst>
          </p:cNvPr>
          <p:cNvSpPr>
            <a:spLocks noGrp="1"/>
          </p:cNvSpPr>
          <p:nvPr>
            <p:ph type="body" sz="half" idx="20"/>
          </p:nvPr>
        </p:nvSpPr>
        <p:spPr>
          <a:xfrm>
            <a:off x="4261293" y="4120603"/>
            <a:ext cx="3240000" cy="1302181"/>
          </a:xfrm>
        </p:spPr>
        <p:txBody>
          <a:bodyPr>
            <a:normAutofit/>
          </a:bodyPr>
          <a:lstStyle/>
          <a:p>
            <a:pPr algn="just"/>
            <a:r>
              <a:rPr lang="fr-FR" sz="1100">
                <a:solidFill>
                  <a:schemeClr val="tx2"/>
                </a:solidFill>
                <a:hlinkClick r:id="rId3">
                  <a:extLst>
                    <a:ext uri="{A12FA001-AC4F-418D-AE19-62706E023703}">
                      <ahyp:hlinkClr xmlns:ahyp="http://schemas.microsoft.com/office/drawing/2018/hyperlinkcolor" xmlns="" val="tx"/>
                    </a:ext>
                  </a:extLst>
                </a:hlinkClick>
              </a:rPr>
              <a:t>Aide au développement éditorial</a:t>
            </a:r>
            <a:r>
              <a:rPr lang="fr-FR" sz="1100">
                <a:solidFill>
                  <a:schemeClr val="tx2"/>
                </a:solidFill>
              </a:rPr>
              <a:t> </a:t>
            </a:r>
            <a:r>
              <a:rPr lang="fr-FR" sz="1100" b="0" i="0">
                <a:solidFill>
                  <a:schemeClr val="tx1"/>
                </a:solidFill>
                <a:effectLst/>
              </a:rPr>
              <a:t>vise à soutenir les projets de développement éditorial autour d’un auteur ou d’un compositeur et favoriser l’émergence de nouveaux talents, soutenir la création, faciliter la prise de risque de l’éditeur et l’encourager à investir sur le long terme dans les projets de développement de carrière</a:t>
            </a:r>
            <a:endParaRPr lang="fr-FR" sz="1100" b="0">
              <a:solidFill>
                <a:schemeClr val="tx1"/>
              </a:solidFill>
            </a:endParaRPr>
          </a:p>
        </p:txBody>
      </p:sp>
      <p:sp>
        <p:nvSpPr>
          <p:cNvPr id="10" name="Espace réservé du texte 7">
            <a:extLst>
              <a:ext uri="{FF2B5EF4-FFF2-40B4-BE49-F238E27FC236}">
                <a16:creationId xmlns:a16="http://schemas.microsoft.com/office/drawing/2014/main" xmlns="" id="{918F026D-4A78-168C-F9FB-7344A2E85F38}"/>
              </a:ext>
            </a:extLst>
          </p:cNvPr>
          <p:cNvSpPr txBox="1">
            <a:spLocks/>
          </p:cNvSpPr>
          <p:nvPr/>
        </p:nvSpPr>
        <p:spPr>
          <a:xfrm>
            <a:off x="4234675" y="3715882"/>
            <a:ext cx="3393490" cy="8197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Développement éditorial</a:t>
            </a:r>
          </a:p>
        </p:txBody>
      </p:sp>
      <p:sp>
        <p:nvSpPr>
          <p:cNvPr id="11" name="Espace réservé du texte 6">
            <a:extLst>
              <a:ext uri="{FF2B5EF4-FFF2-40B4-BE49-F238E27FC236}">
                <a16:creationId xmlns:a16="http://schemas.microsoft.com/office/drawing/2014/main" xmlns="" id="{1BE76C71-2D2C-E496-1652-A96FF113277B}"/>
              </a:ext>
            </a:extLst>
          </p:cNvPr>
          <p:cNvSpPr txBox="1">
            <a:spLocks/>
          </p:cNvSpPr>
          <p:nvPr/>
        </p:nvSpPr>
        <p:spPr>
          <a:xfrm>
            <a:off x="4200390" y="2609664"/>
            <a:ext cx="3240000" cy="28669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DC8C0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FR" sz="1100"/>
              <a:t>Aide à la production de musique à l’image </a:t>
            </a:r>
            <a:r>
              <a:rPr lang="fr-FR" sz="1100" b="0" i="0">
                <a:solidFill>
                  <a:schemeClr val="tx1"/>
                </a:solidFill>
                <a:effectLst/>
              </a:rPr>
              <a:t>vise à soutenir les projets de production d’une </a:t>
            </a:r>
            <a:r>
              <a:rPr lang="fr-FR" sz="1100" b="0" i="0" err="1">
                <a:solidFill>
                  <a:schemeClr val="tx1"/>
                </a:solidFill>
                <a:effectLst/>
              </a:rPr>
              <a:t>vidéomusique</a:t>
            </a:r>
            <a:r>
              <a:rPr lang="fr-FR" sz="1100" b="0" i="0">
                <a:solidFill>
                  <a:schemeClr val="tx1"/>
                </a:solidFill>
                <a:effectLst/>
              </a:rPr>
              <a:t>, toutes esthétiques musicales confondues, en lien avec une actualité phonographique.</a:t>
            </a:r>
            <a:endParaRPr lang="fr-FR" sz="1100" b="0">
              <a:solidFill>
                <a:schemeClr val="tx1"/>
              </a:solidFill>
            </a:endParaRPr>
          </a:p>
        </p:txBody>
      </p:sp>
      <p:sp>
        <p:nvSpPr>
          <p:cNvPr id="3" name="Espace réservé du texte 7">
            <a:extLst>
              <a:ext uri="{FF2B5EF4-FFF2-40B4-BE49-F238E27FC236}">
                <a16:creationId xmlns:a16="http://schemas.microsoft.com/office/drawing/2014/main" xmlns="" id="{14C93A90-A095-DB78-6560-EEE9376C2CCB}"/>
              </a:ext>
            </a:extLst>
          </p:cNvPr>
          <p:cNvSpPr txBox="1">
            <a:spLocks/>
          </p:cNvSpPr>
          <p:nvPr/>
        </p:nvSpPr>
        <p:spPr>
          <a:xfrm>
            <a:off x="8018735" y="2231145"/>
            <a:ext cx="2664926" cy="3785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Disquaires</a:t>
            </a:r>
          </a:p>
        </p:txBody>
      </p:sp>
      <p:sp>
        <p:nvSpPr>
          <p:cNvPr id="12" name="Espace réservé du texte 8">
            <a:extLst>
              <a:ext uri="{FF2B5EF4-FFF2-40B4-BE49-F238E27FC236}">
                <a16:creationId xmlns:a16="http://schemas.microsoft.com/office/drawing/2014/main" xmlns="" id="{0BFFB3F8-4C98-991D-8645-F76307C8336F}"/>
              </a:ext>
            </a:extLst>
          </p:cNvPr>
          <p:cNvSpPr txBox="1">
            <a:spLocks/>
          </p:cNvSpPr>
          <p:nvPr/>
        </p:nvSpPr>
        <p:spPr>
          <a:xfrm>
            <a:off x="7960374" y="2653485"/>
            <a:ext cx="3240000" cy="27793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DC8C0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FR" sz="1100">
                <a:solidFill>
                  <a:schemeClr val="tx2"/>
                </a:solidFill>
              </a:rPr>
              <a:t>Aide à la création ou à la reprise d’activité vise </a:t>
            </a:r>
            <a:r>
              <a:rPr lang="fr-FR" sz="1100" b="0">
                <a:solidFill>
                  <a:schemeClr val="tx1"/>
                </a:solidFill>
              </a:rPr>
              <a:t>à a</a:t>
            </a:r>
            <a:r>
              <a:rPr lang="fr-FR" sz="1100" b="0" i="0">
                <a:solidFill>
                  <a:schemeClr val="tx1"/>
                </a:solidFill>
                <a:effectLst/>
              </a:rPr>
              <a:t>ccompagner la création, l’extension, le déménagement, la reprise ou la transmission d’une enseigne de </a:t>
            </a:r>
            <a:r>
              <a:rPr lang="fr-FR" sz="1100" b="0">
                <a:solidFill>
                  <a:schemeClr val="tx1"/>
                </a:solidFill>
              </a:rPr>
              <a:t>disquaire indépendant</a:t>
            </a:r>
            <a:r>
              <a:rPr lang="fr-FR" sz="1100">
                <a:solidFill>
                  <a:srgbClr val="FFFFFF"/>
                </a:solidFill>
              </a:rPr>
              <a:t>.</a:t>
            </a:r>
            <a:endParaRPr lang="fr-FR" sz="1100">
              <a:solidFill>
                <a:schemeClr val="tx2"/>
              </a:solidFill>
            </a:endParaRPr>
          </a:p>
          <a:p>
            <a:pPr algn="just"/>
            <a:r>
              <a:rPr lang="fr-FR" sz="1100">
                <a:solidFill>
                  <a:schemeClr val="tx2"/>
                </a:solidFill>
              </a:rPr>
              <a:t>Aide aux disquaires indépendants visa </a:t>
            </a:r>
            <a:r>
              <a:rPr lang="fr-FR" sz="1100" b="0">
                <a:solidFill>
                  <a:schemeClr val="tx1"/>
                </a:solidFill>
              </a:rPr>
              <a:t>à accélérer leurs investissements de modernisation et d’entretien afin notamment d’améliorer leurs conditions d’accueil du public, la gestion des stocks et les outils de vente. Elle vise également à encourager l’élargissement du stock et des références, la mise en valeur de la diversité et l’organisation d’événements.</a:t>
            </a:r>
          </a:p>
        </p:txBody>
      </p:sp>
      <p:sp>
        <p:nvSpPr>
          <p:cNvPr id="13" name="Espace réservé du texte 5">
            <a:extLst>
              <a:ext uri="{FF2B5EF4-FFF2-40B4-BE49-F238E27FC236}">
                <a16:creationId xmlns:a16="http://schemas.microsoft.com/office/drawing/2014/main" xmlns="" id="{4049B56C-E815-14CC-3514-A2FD0237CD35}"/>
              </a:ext>
            </a:extLst>
          </p:cNvPr>
          <p:cNvSpPr>
            <a:spLocks noGrp="1"/>
          </p:cNvSpPr>
          <p:nvPr>
            <p:ph type="body" sz="half" idx="16"/>
          </p:nvPr>
        </p:nvSpPr>
        <p:spPr>
          <a:xfrm>
            <a:off x="6167559" y="707327"/>
            <a:ext cx="3585630" cy="363494"/>
          </a:xfrm>
        </p:spPr>
        <p:txBody>
          <a:bodyPr>
            <a:normAutofit lnSpcReduction="10000"/>
          </a:bodyPr>
          <a:lstStyle/>
          <a:p>
            <a:r>
              <a:rPr lang="fr-FR"/>
              <a:t>Les aides à la musique enregistrée, à l’édition musicale et aux disquaires</a:t>
            </a:r>
          </a:p>
        </p:txBody>
      </p:sp>
      <p:sp>
        <p:nvSpPr>
          <p:cNvPr id="14" name="Espace réservé du texte 13">
            <a:extLst>
              <a:ext uri="{FF2B5EF4-FFF2-40B4-BE49-F238E27FC236}">
                <a16:creationId xmlns:a16="http://schemas.microsoft.com/office/drawing/2014/main" xmlns="" id="{16910322-7EA9-C5F1-02F3-A072B683450F}"/>
              </a:ext>
            </a:extLst>
          </p:cNvPr>
          <p:cNvSpPr>
            <a:spLocks noGrp="1"/>
          </p:cNvSpPr>
          <p:nvPr>
            <p:ph type="body" sz="half" idx="15"/>
          </p:nvPr>
        </p:nvSpPr>
        <p:spPr/>
        <p:txBody>
          <a:bodyPr/>
          <a:lstStyle/>
          <a:p>
            <a:endParaRPr lang="fr-FR"/>
          </a:p>
        </p:txBody>
      </p:sp>
    </p:spTree>
    <p:extLst>
      <p:ext uri="{BB962C8B-B14F-4D97-AF65-F5344CB8AC3E}">
        <p14:creationId xmlns:p14="http://schemas.microsoft.com/office/powerpoint/2010/main" val="326165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E7A32D2-D133-10E3-EF39-8352E3699235}"/>
              </a:ext>
            </a:extLst>
          </p:cNvPr>
          <p:cNvSpPr>
            <a:spLocks noGrp="1"/>
          </p:cNvSpPr>
          <p:nvPr>
            <p:ph type="body" sz="half" idx="13"/>
          </p:nvPr>
        </p:nvSpPr>
        <p:spPr/>
        <p:txBody>
          <a:bodyPr/>
          <a:lstStyle/>
          <a:p>
            <a:r>
              <a:rPr lang="fr-FR" sz="2400" dirty="0"/>
              <a:t>Les aides transversales</a:t>
            </a:r>
          </a:p>
        </p:txBody>
      </p:sp>
      <p:sp>
        <p:nvSpPr>
          <p:cNvPr id="12" name="Espace réservé du texte 3">
            <a:extLst>
              <a:ext uri="{FF2B5EF4-FFF2-40B4-BE49-F238E27FC236}">
                <a16:creationId xmlns:a16="http://schemas.microsoft.com/office/drawing/2014/main" xmlns="" id="{14527256-4EF1-E933-76A5-7E0C30F4CD44}"/>
              </a:ext>
            </a:extLst>
          </p:cNvPr>
          <p:cNvSpPr txBox="1">
            <a:spLocks/>
          </p:cNvSpPr>
          <p:nvPr/>
        </p:nvSpPr>
        <p:spPr>
          <a:xfrm>
            <a:off x="545254" y="1905006"/>
            <a:ext cx="3316436" cy="3340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Égalité femmes- hommes</a:t>
            </a:r>
          </a:p>
        </p:txBody>
      </p:sp>
      <p:sp>
        <p:nvSpPr>
          <p:cNvPr id="13" name="Espace réservé du texte 6">
            <a:extLst>
              <a:ext uri="{FF2B5EF4-FFF2-40B4-BE49-F238E27FC236}">
                <a16:creationId xmlns:a16="http://schemas.microsoft.com/office/drawing/2014/main" xmlns="" id="{1D843948-66DF-8FB5-EF10-BFBF866C62EF}"/>
              </a:ext>
            </a:extLst>
          </p:cNvPr>
          <p:cNvSpPr txBox="1">
            <a:spLocks/>
          </p:cNvSpPr>
          <p:nvPr/>
        </p:nvSpPr>
        <p:spPr>
          <a:xfrm>
            <a:off x="554287" y="2308023"/>
            <a:ext cx="3240000" cy="14322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DC8C0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00000"/>
              </a:lnSpc>
              <a:spcBef>
                <a:spcPts val="0"/>
              </a:spcBef>
            </a:pPr>
            <a:r>
              <a:rPr lang="fr-FR" sz="1100"/>
              <a:t>Aides aux projets en faveur de l’égalité femmes – homme, </a:t>
            </a:r>
            <a:r>
              <a:rPr lang="fr-FR" sz="1100" b="0">
                <a:solidFill>
                  <a:schemeClr val="tx1"/>
                </a:solidFill>
              </a:rPr>
              <a:t>vise </a:t>
            </a:r>
            <a:r>
              <a:rPr lang="fr-FR" sz="1100" b="0" i="0">
                <a:solidFill>
                  <a:schemeClr val="tx1"/>
                </a:solidFill>
                <a:effectLst/>
              </a:rPr>
              <a:t>à soutenir les structures professionnelles qui développent des projets spécifiquement liés à l’égalité femmes-hommes ou à la prévention des violences sexistes et sexuelles, dans les secteurs relevant de la compétence du CNM.</a:t>
            </a:r>
            <a:r>
              <a:rPr lang="fr-FR" sz="1600">
                <a:solidFill>
                  <a:srgbClr val="FFFFFF"/>
                </a:solidFill>
                <a:latin typeface="cnm"/>
              </a:rPr>
              <a:t>.</a:t>
            </a:r>
            <a:endParaRPr lang="fr-FR" sz="1100"/>
          </a:p>
        </p:txBody>
      </p:sp>
      <p:sp>
        <p:nvSpPr>
          <p:cNvPr id="14" name="Espace réservé du texte 3">
            <a:extLst>
              <a:ext uri="{FF2B5EF4-FFF2-40B4-BE49-F238E27FC236}">
                <a16:creationId xmlns:a16="http://schemas.microsoft.com/office/drawing/2014/main" xmlns="" id="{3BE88282-C47A-9F66-E8A4-9049405C1937}"/>
              </a:ext>
            </a:extLst>
          </p:cNvPr>
          <p:cNvSpPr txBox="1">
            <a:spLocks/>
          </p:cNvSpPr>
          <p:nvPr/>
        </p:nvSpPr>
        <p:spPr>
          <a:xfrm>
            <a:off x="4097126" y="1905005"/>
            <a:ext cx="3316436" cy="665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Structuration et développement professionnel</a:t>
            </a:r>
          </a:p>
        </p:txBody>
      </p:sp>
      <p:sp>
        <p:nvSpPr>
          <p:cNvPr id="15" name="ZoneTexte 14">
            <a:extLst>
              <a:ext uri="{FF2B5EF4-FFF2-40B4-BE49-F238E27FC236}">
                <a16:creationId xmlns:a16="http://schemas.microsoft.com/office/drawing/2014/main" xmlns="" id="{C576095B-FEA9-2240-0F8A-90B592EF5BEF}"/>
              </a:ext>
            </a:extLst>
          </p:cNvPr>
          <p:cNvSpPr txBox="1"/>
          <p:nvPr/>
        </p:nvSpPr>
        <p:spPr>
          <a:xfrm>
            <a:off x="573163" y="4618916"/>
            <a:ext cx="3240000" cy="1432211"/>
          </a:xfrm>
          <a:prstGeom prst="rect">
            <a:avLst/>
          </a:prstGeom>
          <a:noFill/>
        </p:spPr>
        <p:txBody>
          <a:bodyPr wrap="square" rtlCol="0">
            <a:noAutofit/>
          </a:bodyPr>
          <a:lstStyle/>
          <a:p>
            <a:r>
              <a:rPr lang="fr-FR" sz="1100" b="1">
                <a:solidFill>
                  <a:srgbClr val="DC8C00"/>
                </a:solidFill>
                <a:latin typeface="Century Gothic" panose="020B0502020202020204" pitchFamily="34" charset="0"/>
              </a:rPr>
              <a:t>Le soutien à l’innovation </a:t>
            </a:r>
            <a:r>
              <a:rPr lang="fr-FR" sz="1100" i="0">
                <a:effectLst/>
                <a:latin typeface="Century Gothic" panose="020B0502020202020204" pitchFamily="34" charset="0"/>
              </a:rPr>
              <a:t>vise à soutenir tout type d’entreprise dans le développement, à des fins applicatives, de projets d’innovation technologique ou de service, de nature à créer de la valeur au bénéfice des professionnels œuvrant dans le champ des activités soutenues par le Centre national de la musique.</a:t>
            </a:r>
            <a:endParaRPr lang="fr-FR" sz="1100">
              <a:latin typeface="Century Gothic" panose="020B0502020202020204" pitchFamily="34" charset="0"/>
            </a:endParaRPr>
          </a:p>
        </p:txBody>
      </p:sp>
      <p:sp>
        <p:nvSpPr>
          <p:cNvPr id="16" name="Espace réservé du texte 3">
            <a:extLst>
              <a:ext uri="{FF2B5EF4-FFF2-40B4-BE49-F238E27FC236}">
                <a16:creationId xmlns:a16="http://schemas.microsoft.com/office/drawing/2014/main" xmlns="" id="{0EF0B6A5-DFDE-0886-4050-8E8A9F1A010C}"/>
              </a:ext>
            </a:extLst>
          </p:cNvPr>
          <p:cNvSpPr txBox="1">
            <a:spLocks/>
          </p:cNvSpPr>
          <p:nvPr/>
        </p:nvSpPr>
        <p:spPr>
          <a:xfrm>
            <a:off x="7581595" y="1905005"/>
            <a:ext cx="3316436" cy="3340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Soutien aux entreprises</a:t>
            </a:r>
          </a:p>
        </p:txBody>
      </p:sp>
      <p:sp>
        <p:nvSpPr>
          <p:cNvPr id="17" name="ZoneTexte 16">
            <a:extLst>
              <a:ext uri="{FF2B5EF4-FFF2-40B4-BE49-F238E27FC236}">
                <a16:creationId xmlns:a16="http://schemas.microsoft.com/office/drawing/2014/main" xmlns="" id="{D4765031-5217-74F6-DFA2-0A976001CE43}"/>
              </a:ext>
            </a:extLst>
          </p:cNvPr>
          <p:cNvSpPr txBox="1"/>
          <p:nvPr/>
        </p:nvSpPr>
        <p:spPr>
          <a:xfrm>
            <a:off x="7581595" y="2247420"/>
            <a:ext cx="3240000" cy="1896563"/>
          </a:xfrm>
          <a:prstGeom prst="rect">
            <a:avLst/>
          </a:prstGeom>
          <a:noFill/>
        </p:spPr>
        <p:txBody>
          <a:bodyPr wrap="square" rtlCol="0">
            <a:noAutofit/>
          </a:bodyPr>
          <a:lstStyle/>
          <a:p>
            <a:pPr algn="l"/>
            <a:r>
              <a:rPr lang="fr-FR" sz="1100" b="1">
                <a:solidFill>
                  <a:srgbClr val="DC8C00"/>
                </a:solidFill>
                <a:latin typeface="Century Gothic" panose="020B0502020202020204" pitchFamily="34" charset="0"/>
              </a:rPr>
              <a:t>Aide à  la restructuration économique </a:t>
            </a:r>
            <a:r>
              <a:rPr lang="fr-FR" sz="1100">
                <a:latin typeface="Century Gothic" panose="020B0502020202020204" pitchFamily="34" charset="0"/>
              </a:rPr>
              <a:t>s’adresse à des entreprises déjà s</a:t>
            </a:r>
            <a:r>
              <a:rPr lang="fr-FR" sz="1100" i="0">
                <a:effectLst/>
                <a:latin typeface="Century Gothic" panose="020B0502020202020204" pitchFamily="34" charset="0"/>
              </a:rPr>
              <a:t>tructurées se trouvant en situation de fragilité économique. </a:t>
            </a:r>
          </a:p>
          <a:p>
            <a:pPr algn="l"/>
            <a:endParaRPr lang="fr-FR" sz="1100">
              <a:latin typeface="Century Gothic" panose="020B0502020202020204" pitchFamily="34" charset="0"/>
            </a:endParaRPr>
          </a:p>
          <a:p>
            <a:pPr algn="l"/>
            <a:r>
              <a:rPr lang="fr-FR" sz="1100" b="1">
                <a:solidFill>
                  <a:srgbClr val="DC8C00"/>
                </a:solidFill>
                <a:latin typeface="Century Gothic" panose="020B0502020202020204" pitchFamily="34" charset="0"/>
              </a:rPr>
              <a:t>Aide au développement économique </a:t>
            </a:r>
            <a:r>
              <a:rPr lang="fr-FR" sz="1100">
                <a:latin typeface="Century Gothic" panose="020B0502020202020204" pitchFamily="34" charset="0"/>
              </a:rPr>
              <a:t>est une aide aux entreprises  </a:t>
            </a:r>
            <a:r>
              <a:rPr lang="fr-FR" sz="1100" i="0">
                <a:effectLst/>
                <a:latin typeface="Century Gothic" panose="020B0502020202020204" pitchFamily="34" charset="0"/>
              </a:rPr>
              <a:t>soutenant la prise de risque liée au développement et, la diversification de leur activité et/ou, leur repositionnement stratégique à travers un nouveau projet d’entreprise.</a:t>
            </a:r>
            <a:r>
              <a:rPr lang="fr-FR" sz="1100">
                <a:latin typeface="Century Gothic" panose="020B0502020202020204" pitchFamily="34" charset="0"/>
              </a:rPr>
              <a:t/>
            </a:r>
            <a:br>
              <a:rPr lang="fr-FR" sz="1100">
                <a:latin typeface="Century Gothic" panose="020B0502020202020204" pitchFamily="34" charset="0"/>
              </a:rPr>
            </a:br>
            <a:endParaRPr lang="fr-FR" sz="1100">
              <a:latin typeface="Century Gothic" panose="020B0502020202020204" pitchFamily="34" charset="0"/>
            </a:endParaRPr>
          </a:p>
        </p:txBody>
      </p:sp>
      <p:sp>
        <p:nvSpPr>
          <p:cNvPr id="18" name="Espace réservé du texte 3">
            <a:extLst>
              <a:ext uri="{FF2B5EF4-FFF2-40B4-BE49-F238E27FC236}">
                <a16:creationId xmlns:a16="http://schemas.microsoft.com/office/drawing/2014/main" xmlns="" id="{E51EF092-8508-AF3D-EDC2-A1BD8FE5A3AC}"/>
              </a:ext>
            </a:extLst>
          </p:cNvPr>
          <p:cNvSpPr txBox="1">
            <a:spLocks/>
          </p:cNvSpPr>
          <p:nvPr/>
        </p:nvSpPr>
        <p:spPr>
          <a:xfrm>
            <a:off x="565172" y="4358306"/>
            <a:ext cx="3316436" cy="3340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Soutien à l’innovation </a:t>
            </a:r>
          </a:p>
        </p:txBody>
      </p:sp>
      <p:sp>
        <p:nvSpPr>
          <p:cNvPr id="19" name="ZoneTexte 18">
            <a:extLst>
              <a:ext uri="{FF2B5EF4-FFF2-40B4-BE49-F238E27FC236}">
                <a16:creationId xmlns:a16="http://schemas.microsoft.com/office/drawing/2014/main" xmlns="" id="{CF1A92A3-E771-841B-B82C-C6E6212187C5}"/>
              </a:ext>
            </a:extLst>
          </p:cNvPr>
          <p:cNvSpPr txBox="1"/>
          <p:nvPr/>
        </p:nvSpPr>
        <p:spPr>
          <a:xfrm>
            <a:off x="4097126" y="2774993"/>
            <a:ext cx="3240000" cy="2225355"/>
          </a:xfrm>
          <a:prstGeom prst="rect">
            <a:avLst/>
          </a:prstGeom>
          <a:noFill/>
        </p:spPr>
        <p:txBody>
          <a:bodyPr wrap="square" rtlCol="0">
            <a:noAutofit/>
          </a:bodyPr>
          <a:lstStyle/>
          <a:p>
            <a:pPr algn="l"/>
            <a:r>
              <a:rPr lang="fr-FR" sz="1100" b="1" dirty="0">
                <a:solidFill>
                  <a:srgbClr val="DC8C00"/>
                </a:solidFill>
                <a:latin typeface="Century Gothic" panose="020B0502020202020204" pitchFamily="34" charset="0"/>
              </a:rPr>
              <a:t>Aide aux associations dont l’objet est de contribuer nationalement à la structuration, au développement et à l’intérêt général des professionnelles et professionnels de la musique et des variétés</a:t>
            </a:r>
          </a:p>
          <a:p>
            <a:pPr algn="l"/>
            <a:endParaRPr lang="fr-FR" sz="1100" b="1" dirty="0">
              <a:solidFill>
                <a:srgbClr val="DC8C00"/>
              </a:solidFill>
              <a:latin typeface="Century Gothic" panose="020B0502020202020204" pitchFamily="34" charset="0"/>
            </a:endParaRPr>
          </a:p>
          <a:p>
            <a:r>
              <a:rPr lang="fr-FR" sz="1100" b="1" dirty="0">
                <a:solidFill>
                  <a:srgbClr val="DC8C00"/>
                </a:solidFill>
                <a:latin typeface="Century Gothic" panose="020B0502020202020204" pitchFamily="34" charset="0"/>
              </a:rPr>
              <a:t>Aide aux dispositifs d’accompagnement, de professionnalisation et aux rencontres professionnelles, favorisant le rayonnement et l’émergence des projets</a:t>
            </a:r>
          </a:p>
          <a:p>
            <a:endParaRPr lang="fr-FR" sz="1100" b="1" dirty="0">
              <a:solidFill>
                <a:srgbClr val="DC8C00"/>
              </a:solidFill>
              <a:latin typeface="Century Gothic" panose="020B0502020202020204" pitchFamily="34" charset="0"/>
            </a:endParaRPr>
          </a:p>
          <a:p>
            <a:r>
              <a:rPr lang="fr-FR" sz="1100" b="1" i="0" dirty="0">
                <a:solidFill>
                  <a:schemeClr val="tx2"/>
                </a:solidFill>
                <a:effectLst/>
                <a:latin typeface="Century Gothic" panose="020B0502020202020204" pitchFamily="34" charset="0"/>
              </a:rPr>
              <a:t>Aide aux organismes de formation professionnelle</a:t>
            </a:r>
          </a:p>
          <a:p>
            <a:endParaRPr lang="fr-FR" sz="1100" b="1" dirty="0">
              <a:solidFill>
                <a:srgbClr val="DC8C00"/>
              </a:solidFill>
              <a:latin typeface="Century Gothic" panose="020B0502020202020204" pitchFamily="34" charset="0"/>
            </a:endParaRPr>
          </a:p>
          <a:p>
            <a:pPr algn="l"/>
            <a:endParaRPr lang="fr-FR" sz="1100" b="1" dirty="0">
              <a:solidFill>
                <a:srgbClr val="DC8C00"/>
              </a:solidFill>
              <a:latin typeface="Century Gothic" panose="020B0502020202020204" pitchFamily="34" charset="0"/>
            </a:endParaRPr>
          </a:p>
        </p:txBody>
      </p:sp>
      <p:sp>
        <p:nvSpPr>
          <p:cNvPr id="20" name="Espace réservé du texte 3">
            <a:extLst>
              <a:ext uri="{FF2B5EF4-FFF2-40B4-BE49-F238E27FC236}">
                <a16:creationId xmlns:a16="http://schemas.microsoft.com/office/drawing/2014/main" xmlns="" id="{25E13316-F8E2-B524-CD64-7BB685F465E2}"/>
              </a:ext>
            </a:extLst>
          </p:cNvPr>
          <p:cNvSpPr txBox="1">
            <a:spLocks/>
          </p:cNvSpPr>
          <p:nvPr/>
        </p:nvSpPr>
        <p:spPr>
          <a:xfrm>
            <a:off x="7581595" y="4471815"/>
            <a:ext cx="3316436" cy="3340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Transition écologique</a:t>
            </a:r>
          </a:p>
        </p:txBody>
      </p:sp>
      <p:sp>
        <p:nvSpPr>
          <p:cNvPr id="23" name="ZoneTexte 22">
            <a:extLst>
              <a:ext uri="{FF2B5EF4-FFF2-40B4-BE49-F238E27FC236}">
                <a16:creationId xmlns:a16="http://schemas.microsoft.com/office/drawing/2014/main" xmlns="" id="{DDB3A383-D002-AFEA-C903-26E1F2D9FE4B}"/>
              </a:ext>
            </a:extLst>
          </p:cNvPr>
          <p:cNvSpPr txBox="1"/>
          <p:nvPr/>
        </p:nvSpPr>
        <p:spPr>
          <a:xfrm>
            <a:off x="7581595" y="4718462"/>
            <a:ext cx="3240000" cy="1432211"/>
          </a:xfrm>
          <a:prstGeom prst="rect">
            <a:avLst/>
          </a:prstGeom>
          <a:noFill/>
        </p:spPr>
        <p:txBody>
          <a:bodyPr wrap="square" rtlCol="0">
            <a:noAutofit/>
          </a:bodyPr>
          <a:lstStyle/>
          <a:p>
            <a:r>
              <a:rPr lang="fr-FR" sz="1100" b="1">
                <a:solidFill>
                  <a:srgbClr val="DC8C00"/>
                </a:solidFill>
                <a:latin typeface="Century Gothic" panose="020B0502020202020204" pitchFamily="34" charset="0"/>
              </a:rPr>
              <a:t>Aide aux projets en faveur de la transition écologique </a:t>
            </a:r>
            <a:r>
              <a:rPr lang="fr-FR" sz="1100">
                <a:latin typeface="Century Gothic" panose="020B0502020202020204" pitchFamily="34" charset="0"/>
              </a:rPr>
              <a:t>concerne des structures qui développent des projets d’intérêt général structurants et à portée collective en matière de transition écologique.</a:t>
            </a:r>
          </a:p>
          <a:p>
            <a:r>
              <a:rPr lang="fr-FR" sz="1100">
                <a:latin typeface="Century Gothic" panose="020B0502020202020204" pitchFamily="34" charset="0"/>
              </a:rPr>
              <a:t>Les actions mutualisées portées par différents acteurs sont privilégiées.</a:t>
            </a:r>
          </a:p>
          <a:p>
            <a:pPr algn="l"/>
            <a:endParaRPr lang="fr-FR" sz="1100" b="1">
              <a:solidFill>
                <a:srgbClr val="DC8C00"/>
              </a:solidFill>
              <a:latin typeface="Century Gothic" panose="020B0502020202020204" pitchFamily="34" charset="0"/>
            </a:endParaRPr>
          </a:p>
          <a:p>
            <a:pPr algn="l"/>
            <a:endParaRPr lang="fr-FR" sz="1100" b="1">
              <a:solidFill>
                <a:srgbClr val="DC8C00"/>
              </a:solidFill>
              <a:latin typeface="Century Gothic" panose="020B0502020202020204" pitchFamily="34" charset="0"/>
            </a:endParaRPr>
          </a:p>
        </p:txBody>
      </p:sp>
      <p:sp>
        <p:nvSpPr>
          <p:cNvPr id="4" name="Espace réservé du texte 5">
            <a:extLst>
              <a:ext uri="{FF2B5EF4-FFF2-40B4-BE49-F238E27FC236}">
                <a16:creationId xmlns:a16="http://schemas.microsoft.com/office/drawing/2014/main" xmlns="" id="{A8311B3E-255E-8054-29A6-19D8F9476929}"/>
              </a:ext>
            </a:extLst>
          </p:cNvPr>
          <p:cNvSpPr txBox="1">
            <a:spLocks noGrp="1"/>
          </p:cNvSpPr>
          <p:nvPr>
            <p:ph type="body" sz="half" idx="16"/>
          </p:nvPr>
        </p:nvSpPr>
        <p:spPr>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50" b="1" kern="1200">
                <a:solidFill>
                  <a:schemeClr val="tx2"/>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a:t>Les aides transversales </a:t>
            </a:r>
          </a:p>
        </p:txBody>
      </p:sp>
      <p:sp>
        <p:nvSpPr>
          <p:cNvPr id="6" name="Espace réservé du texte 5">
            <a:extLst>
              <a:ext uri="{FF2B5EF4-FFF2-40B4-BE49-F238E27FC236}">
                <a16:creationId xmlns:a16="http://schemas.microsoft.com/office/drawing/2014/main" xmlns="" id="{1F87D970-34AF-AF91-6837-0BD3FE6EBDBF}"/>
              </a:ext>
            </a:extLst>
          </p:cNvPr>
          <p:cNvSpPr>
            <a:spLocks noGrp="1"/>
          </p:cNvSpPr>
          <p:nvPr>
            <p:ph type="body" sz="half" idx="15"/>
          </p:nvPr>
        </p:nvSpPr>
        <p:spPr/>
        <p:txBody>
          <a:bodyPr/>
          <a:lstStyle/>
          <a:p>
            <a:endParaRPr lang="fr-FR"/>
          </a:p>
        </p:txBody>
      </p:sp>
    </p:spTree>
    <p:extLst>
      <p:ext uri="{BB962C8B-B14F-4D97-AF65-F5344CB8AC3E}">
        <p14:creationId xmlns:p14="http://schemas.microsoft.com/office/powerpoint/2010/main" val="215946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B494F82D-42A2-3AF7-8B71-8D8A4C7901B1}"/>
              </a:ext>
            </a:extLst>
          </p:cNvPr>
          <p:cNvSpPr>
            <a:spLocks noGrp="1"/>
          </p:cNvSpPr>
          <p:nvPr>
            <p:ph type="body" sz="half" idx="15"/>
          </p:nvPr>
        </p:nvSpPr>
        <p:spPr/>
        <p:txBody>
          <a:bodyPr/>
          <a:lstStyle/>
          <a:p>
            <a:endParaRPr lang="fr-FR" dirty="0"/>
          </a:p>
        </p:txBody>
      </p:sp>
      <p:sp>
        <p:nvSpPr>
          <p:cNvPr id="6" name="Espace réservé du texte 5">
            <a:extLst>
              <a:ext uri="{FF2B5EF4-FFF2-40B4-BE49-F238E27FC236}">
                <a16:creationId xmlns:a16="http://schemas.microsoft.com/office/drawing/2014/main" xmlns="" id="{C4346D9A-27E7-68EA-B3D1-86A075221BE6}"/>
              </a:ext>
            </a:extLst>
          </p:cNvPr>
          <p:cNvSpPr>
            <a:spLocks noGrp="1"/>
          </p:cNvSpPr>
          <p:nvPr>
            <p:ph type="body" sz="half" idx="16"/>
          </p:nvPr>
        </p:nvSpPr>
        <p:spPr/>
        <p:txBody>
          <a:bodyPr>
            <a:normAutofit/>
          </a:bodyPr>
          <a:lstStyle/>
          <a:p>
            <a:r>
              <a:rPr lang="fr-FR" sz="1100"/>
              <a:t>Le soutien au développement à l’international </a:t>
            </a:r>
          </a:p>
        </p:txBody>
      </p:sp>
      <p:sp>
        <p:nvSpPr>
          <p:cNvPr id="21" name="Espace réservé du texte 1">
            <a:extLst>
              <a:ext uri="{FF2B5EF4-FFF2-40B4-BE49-F238E27FC236}">
                <a16:creationId xmlns:a16="http://schemas.microsoft.com/office/drawing/2014/main" xmlns="" id="{F14FD04E-893F-CF5F-31D1-A75FE4787615}"/>
              </a:ext>
            </a:extLst>
          </p:cNvPr>
          <p:cNvSpPr txBox="1">
            <a:spLocks/>
          </p:cNvSpPr>
          <p:nvPr/>
        </p:nvSpPr>
        <p:spPr>
          <a:xfrm>
            <a:off x="763286" y="1147845"/>
            <a:ext cx="10808546" cy="3622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2400"/>
              <a:t>Le développement des activités à l’international</a:t>
            </a:r>
          </a:p>
        </p:txBody>
      </p:sp>
      <p:sp>
        <p:nvSpPr>
          <p:cNvPr id="22" name="Espace réservé du texte 2">
            <a:extLst>
              <a:ext uri="{FF2B5EF4-FFF2-40B4-BE49-F238E27FC236}">
                <a16:creationId xmlns:a16="http://schemas.microsoft.com/office/drawing/2014/main" xmlns="" id="{166FDF46-3A9E-BC5F-2979-B1584CCBEE4D}"/>
              </a:ext>
            </a:extLst>
          </p:cNvPr>
          <p:cNvSpPr txBox="1">
            <a:spLocks/>
          </p:cNvSpPr>
          <p:nvPr/>
        </p:nvSpPr>
        <p:spPr>
          <a:xfrm>
            <a:off x="763286" y="4005852"/>
            <a:ext cx="8848682" cy="4586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i="1" kern="1200">
                <a:solidFill>
                  <a:srgbClr val="441435"/>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fr-FR" sz="1400"/>
          </a:p>
        </p:txBody>
      </p:sp>
      <p:sp>
        <p:nvSpPr>
          <p:cNvPr id="25" name="Espace réservé du texte 2">
            <a:extLst>
              <a:ext uri="{FF2B5EF4-FFF2-40B4-BE49-F238E27FC236}">
                <a16:creationId xmlns:a16="http://schemas.microsoft.com/office/drawing/2014/main" xmlns="" id="{6AB9E5A7-7843-D599-9222-131E39477374}"/>
              </a:ext>
            </a:extLst>
          </p:cNvPr>
          <p:cNvSpPr txBox="1">
            <a:spLocks/>
          </p:cNvSpPr>
          <p:nvPr/>
        </p:nvSpPr>
        <p:spPr>
          <a:xfrm>
            <a:off x="4826000" y="1693924"/>
            <a:ext cx="6745832" cy="4376726"/>
          </a:xfrm>
          <a:prstGeom prst="rect">
            <a:avLst/>
          </a:prstGeom>
        </p:spPr>
        <p:txBody>
          <a:bodyPr vert="horz" lIns="91440" tIns="45720" rIns="91440" bIns="45720" numCol="2"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i="1" kern="1200">
                <a:solidFill>
                  <a:srgbClr val="441435"/>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endParaRPr lang="fr-FR" sz="1100" i="0">
              <a:solidFill>
                <a:schemeClr val="tx1"/>
              </a:solidFill>
            </a:endParaRPr>
          </a:p>
          <a:p>
            <a:pPr algn="just"/>
            <a:r>
              <a:rPr lang="fr-FR" sz="1100" i="0">
                <a:solidFill>
                  <a:schemeClr val="tx1"/>
                </a:solidFill>
              </a:rPr>
              <a:t>Profitez des </a:t>
            </a:r>
            <a:r>
              <a:rPr lang="fr-FR" sz="1100" i="0">
                <a:solidFill>
                  <a:schemeClr val="tx2"/>
                </a:solidFill>
                <a:hlinkClick r:id="rId2">
                  <a:extLst>
                    <a:ext uri="{A12FA001-AC4F-418D-AE19-62706E023703}">
                      <ahyp:hlinkClr xmlns:ahyp="http://schemas.microsoft.com/office/drawing/2018/hyperlinkcolor" xmlns="" val="tx"/>
                    </a:ext>
                  </a:extLst>
                </a:hlinkClick>
              </a:rPr>
              <a:t>opérations</a:t>
            </a:r>
            <a:r>
              <a:rPr lang="fr-FR" sz="1100" i="0">
                <a:solidFill>
                  <a:schemeClr val="tx1"/>
                </a:solidFill>
              </a:rPr>
              <a:t> organisées par le CNM et ses partenaires pour développer vos projets et vos activités à l’international : </a:t>
            </a:r>
            <a:r>
              <a:rPr lang="fr-FR" sz="1100" b="0" i="0">
                <a:solidFill>
                  <a:schemeClr val="tx1"/>
                </a:solidFill>
              </a:rPr>
              <a:t>appels à candidature pour des shows case dans le cadre de festivals internationaux, organisation de camps d’écritures, accréditations à tarifs réduits, etc. Cliquez sur l’agenda.</a:t>
            </a:r>
          </a:p>
          <a:p>
            <a:pPr algn="just"/>
            <a:r>
              <a:rPr lang="fr-FR" sz="1100" i="0">
                <a:solidFill>
                  <a:schemeClr val="tx1"/>
                </a:solidFill>
              </a:rPr>
              <a:t>Consultez les </a:t>
            </a:r>
            <a:r>
              <a:rPr lang="fr-FR" sz="1100" i="0">
                <a:solidFill>
                  <a:schemeClr val="tx2"/>
                </a:solidFill>
                <a:hlinkClick r:id="rId3">
                  <a:extLst>
                    <a:ext uri="{A12FA001-AC4F-418D-AE19-62706E023703}">
                      <ahyp:hlinkClr xmlns:ahyp="http://schemas.microsoft.com/office/drawing/2018/hyperlinkcolor" xmlns="" val="tx"/>
                    </a:ext>
                  </a:extLst>
                </a:hlinkClick>
              </a:rPr>
              <a:t>ressources</a:t>
            </a:r>
            <a:r>
              <a:rPr lang="fr-FR" sz="1100" i="0">
                <a:solidFill>
                  <a:schemeClr val="tx1"/>
                </a:solidFill>
              </a:rPr>
              <a:t> documentaires </a:t>
            </a:r>
            <a:r>
              <a:rPr lang="fr-FR" sz="1100" b="0" i="0">
                <a:solidFill>
                  <a:schemeClr val="tx1"/>
                </a:solidFill>
              </a:rPr>
              <a:t>sur les différents marchés, répertoriées par pays  (Afrique, Amérique Latine, Europe), </a:t>
            </a:r>
            <a:r>
              <a:rPr lang="fr-FR" sz="1100" i="0">
                <a:solidFill>
                  <a:schemeClr val="tx1"/>
                </a:solidFill>
              </a:rPr>
              <a:t>le kit pratique export (</a:t>
            </a:r>
            <a:r>
              <a:rPr lang="fr-FR" sz="1100" b="0" i="0">
                <a:solidFill>
                  <a:schemeClr val="tx1"/>
                </a:solidFill>
              </a:rPr>
              <a:t>réseaux sociaux, streaming).</a:t>
            </a:r>
          </a:p>
          <a:p>
            <a:pPr algn="just"/>
            <a:r>
              <a:rPr lang="fr-FR" sz="1100" i="0">
                <a:solidFill>
                  <a:schemeClr val="tx1"/>
                </a:solidFill>
              </a:rPr>
              <a:t>Focus </a:t>
            </a:r>
            <a:r>
              <a:rPr lang="fr-FR" sz="1100" i="0">
                <a:solidFill>
                  <a:schemeClr val="tx2"/>
                </a:solidFill>
                <a:hlinkClick r:id="rId4">
                  <a:extLst>
                    <a:ext uri="{A12FA001-AC4F-418D-AE19-62706E023703}">
                      <ahyp:hlinkClr xmlns:ahyp="http://schemas.microsoft.com/office/drawing/2018/hyperlinkcolor" xmlns="" val="tx"/>
                    </a:ext>
                  </a:extLst>
                </a:hlinkClick>
              </a:rPr>
              <a:t>Europe</a:t>
            </a:r>
            <a:r>
              <a:rPr lang="fr-FR" sz="1100" i="0">
                <a:solidFill>
                  <a:schemeClr val="tx1"/>
                </a:solidFill>
              </a:rPr>
              <a:t> : initiative One Voice for </a:t>
            </a:r>
            <a:r>
              <a:rPr lang="fr-FR" sz="1100" i="0" err="1">
                <a:solidFill>
                  <a:schemeClr val="tx1"/>
                </a:solidFill>
              </a:rPr>
              <a:t>European</a:t>
            </a:r>
            <a:r>
              <a:rPr lang="fr-FR" sz="1100" i="0">
                <a:solidFill>
                  <a:schemeClr val="tx1"/>
                </a:solidFill>
              </a:rPr>
              <a:t> musique </a:t>
            </a:r>
            <a:r>
              <a:rPr lang="fr-FR" sz="1100" b="0" i="0">
                <a:solidFill>
                  <a:schemeClr val="tx1"/>
                </a:solidFill>
              </a:rPr>
              <a:t>(faire émerger une voix unique de la musique européenne autour de thématiques clés : mobilité, connaissance du secteur, innovation, transition écologique, etc.) </a:t>
            </a:r>
            <a:r>
              <a:rPr lang="fr-FR" sz="1100" i="0">
                <a:solidFill>
                  <a:schemeClr val="tx1"/>
                </a:solidFill>
              </a:rPr>
              <a:t>boite à outils, comment fonctionnent les subventions européennes</a:t>
            </a:r>
          </a:p>
          <a:p>
            <a:pPr algn="just"/>
            <a:r>
              <a:rPr lang="fr-FR" sz="1100" i="0">
                <a:solidFill>
                  <a:schemeClr val="tx1"/>
                </a:solidFill>
              </a:rPr>
              <a:t>Certifications export, :</a:t>
            </a:r>
            <a:r>
              <a:rPr lang="fr-FR" sz="1100" b="0" i="0">
                <a:solidFill>
                  <a:schemeClr val="tx1"/>
                </a:solidFill>
              </a:rPr>
              <a:t> l</a:t>
            </a:r>
            <a:r>
              <a:rPr lang="fr-FR" altLang="fr-FR" sz="1100" b="0" i="0">
                <a:solidFill>
                  <a:schemeClr val="tx1"/>
                </a:solidFill>
              </a:rPr>
              <a:t>e Centre national de la musique publie les </a:t>
            </a:r>
            <a:r>
              <a:rPr lang="fr-FR" altLang="fr-FR" sz="1100" i="0">
                <a:solidFill>
                  <a:schemeClr val="tx2"/>
                </a:solidFill>
                <a:hlinkClick r:id="rId5">
                  <a:extLst>
                    <a:ext uri="{A12FA001-AC4F-418D-AE19-62706E023703}">
                      <ahyp:hlinkClr xmlns:ahyp="http://schemas.microsoft.com/office/drawing/2018/hyperlinkcolor" xmlns="" val="tx"/>
                    </a:ext>
                  </a:extLst>
                </a:hlinkClick>
              </a:rPr>
              <a:t>certifications</a:t>
            </a:r>
            <a:r>
              <a:rPr lang="fr-FR" altLang="fr-FR" sz="1100" b="0" i="0">
                <a:solidFill>
                  <a:schemeClr val="tx1"/>
                </a:solidFill>
              </a:rPr>
              <a:t> des écoutes à l’international des artistes produits en France, en partenariat avec le SNEP.</a:t>
            </a:r>
          </a:p>
          <a:p>
            <a:pPr algn="just">
              <a:lnSpc>
                <a:spcPct val="100000"/>
              </a:lnSpc>
              <a:spcBef>
                <a:spcPts val="0"/>
              </a:spcBef>
            </a:pPr>
            <a:endParaRPr lang="fr-FR" sz="1100" i="0">
              <a:solidFill>
                <a:schemeClr val="tx1"/>
              </a:solidFill>
            </a:endParaRPr>
          </a:p>
          <a:p>
            <a:pPr algn="just">
              <a:lnSpc>
                <a:spcPct val="100000"/>
              </a:lnSpc>
              <a:spcBef>
                <a:spcPts val="0"/>
              </a:spcBef>
            </a:pPr>
            <a:r>
              <a:rPr lang="fr-FR" sz="1100" i="0">
                <a:solidFill>
                  <a:schemeClr val="tx1"/>
                </a:solidFill>
              </a:rPr>
              <a:t>La marque de recommandation </a:t>
            </a:r>
            <a:r>
              <a:rPr lang="fr-FR" sz="1100" i="0">
                <a:solidFill>
                  <a:schemeClr val="tx1"/>
                </a:solidFill>
                <a:hlinkClick r:id="rId6">
                  <a:extLst>
                    <a:ext uri="{A12FA001-AC4F-418D-AE19-62706E023703}">
                      <ahyp:hlinkClr xmlns:ahyp="http://schemas.microsoft.com/office/drawing/2018/hyperlinkcolor" xmlns="" val="tx"/>
                    </a:ext>
                  </a:extLst>
                </a:hlinkClick>
              </a:rPr>
              <a:t>What the France</a:t>
            </a:r>
            <a:r>
              <a:rPr lang="fr-FR" sz="1100" i="0">
                <a:solidFill>
                  <a:schemeClr val="tx1"/>
                </a:solidFill>
              </a:rPr>
              <a:t> </a:t>
            </a:r>
            <a:r>
              <a:rPr lang="fr-FR" sz="1100" b="0" i="0">
                <a:solidFill>
                  <a:schemeClr val="tx1"/>
                </a:solidFill>
              </a:rPr>
              <a:t>met en lumière la diversité de la musique produite en France, à travers un site d’actualité, des playlists et des événements, What the France présente l’actualité musicale de la production française.</a:t>
            </a:r>
            <a:endParaRPr lang="fr-FR" sz="1100" b="0" i="0"/>
          </a:p>
        </p:txBody>
      </p:sp>
      <p:sp>
        <p:nvSpPr>
          <p:cNvPr id="2" name="Espace réservé du texte 2">
            <a:extLst>
              <a:ext uri="{FF2B5EF4-FFF2-40B4-BE49-F238E27FC236}">
                <a16:creationId xmlns:a16="http://schemas.microsoft.com/office/drawing/2014/main" xmlns="" id="{A0071AFD-0E62-5C8F-6224-9C1EF4DF12FE}"/>
              </a:ext>
            </a:extLst>
          </p:cNvPr>
          <p:cNvSpPr txBox="1">
            <a:spLocks/>
          </p:cNvSpPr>
          <p:nvPr/>
        </p:nvSpPr>
        <p:spPr>
          <a:xfrm>
            <a:off x="766737" y="2254167"/>
            <a:ext cx="3727434" cy="3509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i="1" kern="1200">
                <a:solidFill>
                  <a:srgbClr val="441435"/>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FR" sz="1200" b="1" i="0" dirty="0">
                <a:solidFill>
                  <a:schemeClr val="accent1"/>
                </a:solidFill>
                <a:effectLst/>
              </a:rPr>
              <a:t>Aide aux projets de développement international jazz </a:t>
            </a:r>
            <a:r>
              <a:rPr lang="fr-FR" sz="1100" b="0" i="0" dirty="0">
                <a:solidFill>
                  <a:srgbClr val="000000"/>
                </a:solidFill>
                <a:effectLst/>
              </a:rPr>
              <a:t>est destinée à tous les acteurs de la filière musicale porteurs et financeurs d’un projet de développement international, dans le domaine du jazz : producteurs phonographiques, producteurs de spectacles, éditeurs musicaux, distributeurs, managers, artistes auto-entrepreneurs, agents artistiques, collectifs, ensembles.</a:t>
            </a:r>
          </a:p>
          <a:p>
            <a:pPr algn="just"/>
            <a:r>
              <a:rPr lang="fr-FR" sz="1200" i="0" dirty="0">
                <a:solidFill>
                  <a:schemeClr val="accent1"/>
                </a:solidFill>
              </a:rPr>
              <a:t>Aide aux projets de développement international musiques actuelles </a:t>
            </a:r>
            <a:r>
              <a:rPr lang="fr-FR" sz="1100" b="0" i="0" dirty="0">
                <a:solidFill>
                  <a:schemeClr val="tx1"/>
                </a:solidFill>
              </a:rPr>
              <a:t>est</a:t>
            </a:r>
            <a:r>
              <a:rPr lang="fr-FR" sz="1200" i="0" dirty="0">
                <a:solidFill>
                  <a:schemeClr val="accent1"/>
                </a:solidFill>
              </a:rPr>
              <a:t> </a:t>
            </a:r>
            <a:r>
              <a:rPr lang="fr-FR" sz="1100" b="0" i="0" dirty="0">
                <a:solidFill>
                  <a:srgbClr val="000000"/>
                </a:solidFill>
              </a:rPr>
              <a:t>destinée aux porteurs et financeurs d’un projet de développement international, dans le domaine des musiques actuelles : producteurs phonographiques, producteurs de spectacles, éditeurs musicaux, distributeurs, agents, managers, artistes autoentrepreneurs.</a:t>
            </a:r>
          </a:p>
          <a:p>
            <a:pPr algn="just"/>
            <a:r>
              <a:rPr lang="fr-FR" sz="1200" i="0" dirty="0">
                <a:solidFill>
                  <a:schemeClr val="accent1"/>
                </a:solidFill>
              </a:rPr>
              <a:t>Aide aux projets développement international musiques classiques </a:t>
            </a:r>
            <a:r>
              <a:rPr lang="fr-FR" sz="1100" b="0" i="0" dirty="0">
                <a:solidFill>
                  <a:srgbClr val="000000"/>
                </a:solidFill>
              </a:rPr>
              <a:t>soutient les projets ambitieux de développement international, dans le domaine des musiques </a:t>
            </a:r>
            <a:r>
              <a:rPr lang="fr-FR" sz="1200" b="0" i="0" dirty="0">
                <a:solidFill>
                  <a:schemeClr val="tx1"/>
                </a:solidFill>
                <a:effectLst/>
              </a:rPr>
              <a:t>classiques.</a:t>
            </a:r>
            <a:endParaRPr lang="fr-FR" sz="1100" b="0" dirty="0">
              <a:solidFill>
                <a:schemeClr val="tx1"/>
              </a:solidFill>
            </a:endParaRPr>
          </a:p>
        </p:txBody>
      </p:sp>
      <p:sp>
        <p:nvSpPr>
          <p:cNvPr id="29" name="Rectangle 16">
            <a:extLst>
              <a:ext uri="{FF2B5EF4-FFF2-40B4-BE49-F238E27FC236}">
                <a16:creationId xmlns:a16="http://schemas.microsoft.com/office/drawing/2014/main" xmlns="" id="{0F029651-73CE-4D44-EB1E-3463B9D988C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fr-FR"/>
          </a:p>
        </p:txBody>
      </p:sp>
      <p:sp>
        <p:nvSpPr>
          <p:cNvPr id="3" name="Espace réservé du texte 3">
            <a:extLst>
              <a:ext uri="{FF2B5EF4-FFF2-40B4-BE49-F238E27FC236}">
                <a16:creationId xmlns:a16="http://schemas.microsoft.com/office/drawing/2014/main" xmlns="" id="{4E69E6AA-5B1F-B7F6-F27D-BE6CD8B59418}"/>
              </a:ext>
            </a:extLst>
          </p:cNvPr>
          <p:cNvSpPr txBox="1">
            <a:spLocks/>
          </p:cNvSpPr>
          <p:nvPr/>
        </p:nvSpPr>
        <p:spPr>
          <a:xfrm>
            <a:off x="763286" y="1644228"/>
            <a:ext cx="3554714" cy="6099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800" b="1">
                <a:solidFill>
                  <a:schemeClr val="accent2"/>
                </a:solidFill>
              </a:rPr>
              <a:t>Les aides au développement à l’international </a:t>
            </a:r>
          </a:p>
        </p:txBody>
      </p:sp>
      <p:pic>
        <p:nvPicPr>
          <p:cNvPr id="11" name="Image 10">
            <a:extLst>
              <a:ext uri="{FF2B5EF4-FFF2-40B4-BE49-F238E27FC236}">
                <a16:creationId xmlns:a16="http://schemas.microsoft.com/office/drawing/2014/main" xmlns="" id="{21DE3F7C-B303-5974-2A0A-6CF943722C15}"/>
              </a:ext>
            </a:extLst>
          </p:cNvPr>
          <p:cNvPicPr>
            <a:picLocks noChangeAspect="1"/>
          </p:cNvPicPr>
          <p:nvPr/>
        </p:nvPicPr>
        <p:blipFill rotWithShape="1">
          <a:blip r:embed="rId7"/>
          <a:srcRect b="12081"/>
          <a:stretch/>
        </p:blipFill>
        <p:spPr>
          <a:xfrm>
            <a:off x="5006715" y="1753131"/>
            <a:ext cx="2560542" cy="2961393"/>
          </a:xfrm>
          <a:prstGeom prst="rect">
            <a:avLst/>
          </a:prstGeom>
        </p:spPr>
      </p:pic>
      <p:pic>
        <p:nvPicPr>
          <p:cNvPr id="2050" name="Picture 2">
            <a:hlinkClick r:id="rId8"/>
            <a:extLst>
              <a:ext uri="{FF2B5EF4-FFF2-40B4-BE49-F238E27FC236}">
                <a16:creationId xmlns:a16="http://schemas.microsoft.com/office/drawing/2014/main" xmlns="" id="{72F4475B-1BCA-F8BA-2351-A4C90EDDE36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51832" y="5353755"/>
            <a:ext cx="72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7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de la diapositive">
            <a:extLst>
              <a:ext uri="{FF2B5EF4-FFF2-40B4-BE49-F238E27FC236}">
                <a16:creationId xmlns:a16="http://schemas.microsoft.com/office/drawing/2014/main" xmlns="" id="{82336B3C-0982-49C2-85B3-D4D69E435900}"/>
              </a:ext>
            </a:extLst>
          </p:cNvPr>
          <p:cNvSpPr>
            <a:spLocks noGrp="1"/>
          </p:cNvSpPr>
          <p:nvPr>
            <p:ph type="title"/>
          </p:nvPr>
        </p:nvSpPr>
        <p:spPr>
          <a:xfrm>
            <a:off x="274745" y="6896"/>
            <a:ext cx="11214665" cy="1325563"/>
          </a:xfrm>
        </p:spPr>
        <p:txBody>
          <a:bodyPr rtlCol="0"/>
          <a:lstStyle/>
          <a:p>
            <a:pPr rtl="0"/>
            <a:r>
              <a:rPr lang="fr-FR" b="1" dirty="0">
                <a:solidFill>
                  <a:schemeClr val="accent1"/>
                </a:solidFill>
                <a:latin typeface="Century Gothic" panose="020B0502020202020204" pitchFamily="34" charset="0"/>
              </a:rPr>
              <a:t>Etapes d’un dossier de demande d’aide</a:t>
            </a:r>
          </a:p>
        </p:txBody>
      </p:sp>
      <p:grpSp>
        <p:nvGrpSpPr>
          <p:cNvPr id="131" name="Chronologie" title="Chronologie">
            <a:extLst>
              <a:ext uri="{FF2B5EF4-FFF2-40B4-BE49-F238E27FC236}">
                <a16:creationId xmlns:a16="http://schemas.microsoft.com/office/drawing/2014/main" xmlns="" id="{80E90EA6-F479-4B68-B9E1-1C3BA327F709}"/>
              </a:ext>
            </a:extLst>
          </p:cNvPr>
          <p:cNvGrpSpPr/>
          <p:nvPr/>
        </p:nvGrpSpPr>
        <p:grpSpPr>
          <a:xfrm>
            <a:off x="418011" y="3346265"/>
            <a:ext cx="11214665" cy="165471"/>
            <a:chOff x="418011" y="3346265"/>
            <a:chExt cx="11214665" cy="165471"/>
          </a:xfrm>
        </p:grpSpPr>
        <p:cxnSp>
          <p:nvCxnSpPr>
            <p:cNvPr id="132" name="Connecteur droit avec flèche 131">
              <a:extLst>
                <a:ext uri="{FF2B5EF4-FFF2-40B4-BE49-F238E27FC236}">
                  <a16:creationId xmlns:a16="http://schemas.microsoft.com/office/drawing/2014/main" xmlns="" id="{660CCE5D-ECB2-4A25-ABD8-9C08E3FC417B}"/>
                </a:ext>
              </a:extLst>
            </p:cNvPr>
            <p:cNvCxnSpPr>
              <a:cxnSpLocks/>
            </p:cNvCxnSpPr>
            <p:nvPr/>
          </p:nvCxnSpPr>
          <p:spPr>
            <a:xfrm>
              <a:off x="418011" y="3429000"/>
              <a:ext cx="1121466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eur droit 132">
              <a:extLst>
                <a:ext uri="{FF2B5EF4-FFF2-40B4-BE49-F238E27FC236}">
                  <a16:creationId xmlns:a16="http://schemas.microsoft.com/office/drawing/2014/main" xmlns="" id="{81BDAB50-CB43-4CDA-A153-680C3AD2A94E}"/>
                </a:ext>
              </a:extLst>
            </p:cNvPr>
            <p:cNvCxnSpPr>
              <a:cxnSpLocks/>
            </p:cNvCxnSpPr>
            <p:nvPr/>
          </p:nvCxnSpPr>
          <p:spPr>
            <a:xfrm>
              <a:off x="106747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Connecteur droit 133">
              <a:extLst>
                <a:ext uri="{FF2B5EF4-FFF2-40B4-BE49-F238E27FC236}">
                  <a16:creationId xmlns:a16="http://schemas.microsoft.com/office/drawing/2014/main" xmlns="" id="{BC29E3BD-5A12-4FFD-B1C1-90F4794AE974}"/>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5" name="Connecteur droit 144">
              <a:extLst>
                <a:ext uri="{FF2B5EF4-FFF2-40B4-BE49-F238E27FC236}">
                  <a16:creationId xmlns:a16="http://schemas.microsoft.com/office/drawing/2014/main" xmlns="" id="{F632B552-5CE0-4F61-8227-D17EF98991EB}"/>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7" name="Connecteur droit 156">
              <a:extLst>
                <a:ext uri="{FF2B5EF4-FFF2-40B4-BE49-F238E27FC236}">
                  <a16:creationId xmlns:a16="http://schemas.microsoft.com/office/drawing/2014/main" xmlns="" id="{FCA0E0ED-2B0C-4C9D-A1D5-FDBDA765B8F9}"/>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8" name="Connecteur droit 157">
              <a:extLst>
                <a:ext uri="{FF2B5EF4-FFF2-40B4-BE49-F238E27FC236}">
                  <a16:creationId xmlns:a16="http://schemas.microsoft.com/office/drawing/2014/main" xmlns="" id="{C0E97CC2-3A8F-4FE7-8870-B3E9D1ECACA5}"/>
                </a:ext>
              </a:extLst>
            </p:cNvPr>
            <p:cNvCxnSpPr>
              <a:cxnSpLocks/>
            </p:cNvCxnSpPr>
            <p:nvPr/>
          </p:nvCxnSpPr>
          <p:spPr>
            <a:xfrm>
              <a:off x="365704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9" name="Connecteur droit 158">
              <a:extLst>
                <a:ext uri="{FF2B5EF4-FFF2-40B4-BE49-F238E27FC236}">
                  <a16:creationId xmlns:a16="http://schemas.microsoft.com/office/drawing/2014/main" xmlns="" id="{3FD91290-3B48-4FA9-B818-25FA9E03C8CA}"/>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Connecteur droit 159">
              <a:extLst>
                <a:ext uri="{FF2B5EF4-FFF2-40B4-BE49-F238E27FC236}">
                  <a16:creationId xmlns:a16="http://schemas.microsoft.com/office/drawing/2014/main" xmlns="" id="{D567788E-8E0F-4D00-8FF1-4B165095861B}"/>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1" name="Connecteur droit 160">
              <a:extLst>
                <a:ext uri="{FF2B5EF4-FFF2-40B4-BE49-F238E27FC236}">
                  <a16:creationId xmlns:a16="http://schemas.microsoft.com/office/drawing/2014/main" xmlns="" id="{0CDC95D9-C03C-4F5D-AFB1-D0AE81264BC4}"/>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xmlns="" id="{1BF3CA6B-24E1-4940-AC23-5BCBBDE1ECF2}"/>
                </a:ext>
              </a:extLst>
            </p:cNvPr>
            <p:cNvCxnSpPr>
              <a:cxnSpLocks/>
            </p:cNvCxnSpPr>
            <p:nvPr/>
          </p:nvCxnSpPr>
          <p:spPr>
            <a:xfrm>
              <a:off x="624661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xmlns="" id="{6791226E-3A19-4DA3-AB9B-3EA9BD4F99CB}"/>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xmlns="" id="{4ECA7BD4-0732-4C8E-9491-C3022617866F}"/>
                </a:ext>
              </a:extLst>
            </p:cNvPr>
            <p:cNvCxnSpPr>
              <a:cxnSpLocks/>
            </p:cNvCxnSpPr>
            <p:nvPr/>
          </p:nvCxnSpPr>
          <p:spPr>
            <a:xfrm>
              <a:off x="754139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xmlns="" id="{966C6701-F2E7-4932-8C7E-DD6857011DF7}"/>
                </a:ext>
              </a:extLst>
            </p:cNvPr>
            <p:cNvCxnSpPr>
              <a:cxnSpLocks/>
            </p:cNvCxnSpPr>
            <p:nvPr/>
          </p:nvCxnSpPr>
          <p:spPr>
            <a:xfrm>
              <a:off x="818878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Connecteur droit 165">
              <a:extLst>
                <a:ext uri="{FF2B5EF4-FFF2-40B4-BE49-F238E27FC236}">
                  <a16:creationId xmlns:a16="http://schemas.microsoft.com/office/drawing/2014/main" xmlns="" id="{29A24C7C-DD75-4CDA-8E9E-432042F4F352}"/>
                </a:ext>
              </a:extLst>
            </p:cNvPr>
            <p:cNvCxnSpPr>
              <a:cxnSpLocks/>
            </p:cNvCxnSpPr>
            <p:nvPr/>
          </p:nvCxnSpPr>
          <p:spPr>
            <a:xfrm>
              <a:off x="883618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Connecteur droit 166">
              <a:extLst>
                <a:ext uri="{FF2B5EF4-FFF2-40B4-BE49-F238E27FC236}">
                  <a16:creationId xmlns:a16="http://schemas.microsoft.com/office/drawing/2014/main" xmlns="" id="{BE5916AC-0A29-43A7-B6B0-504998D9755F}"/>
                </a:ext>
              </a:extLst>
            </p:cNvPr>
            <p:cNvCxnSpPr>
              <a:cxnSpLocks/>
            </p:cNvCxnSpPr>
            <p:nvPr/>
          </p:nvCxnSpPr>
          <p:spPr>
            <a:xfrm>
              <a:off x="948357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0" name="Connecteur droit 169">
              <a:extLst>
                <a:ext uri="{FF2B5EF4-FFF2-40B4-BE49-F238E27FC236}">
                  <a16:creationId xmlns:a16="http://schemas.microsoft.com/office/drawing/2014/main" xmlns="" id="{7CE8999A-CE76-47FC-BF29-60696446007F}"/>
                </a:ext>
              </a:extLst>
            </p:cNvPr>
            <p:cNvCxnSpPr>
              <a:cxnSpLocks/>
            </p:cNvCxnSpPr>
            <p:nvPr/>
          </p:nvCxnSpPr>
          <p:spPr>
            <a:xfrm>
              <a:off x="1013096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4" name="Connecteur droit 173">
              <a:extLst>
                <a:ext uri="{FF2B5EF4-FFF2-40B4-BE49-F238E27FC236}">
                  <a16:creationId xmlns:a16="http://schemas.microsoft.com/office/drawing/2014/main" xmlns="" id="{331041EE-1B35-41D4-8FBE-39465DC15FB6}"/>
                </a:ext>
              </a:extLst>
            </p:cNvPr>
            <p:cNvCxnSpPr>
              <a:cxnSpLocks/>
            </p:cNvCxnSpPr>
            <p:nvPr/>
          </p:nvCxnSpPr>
          <p:spPr>
            <a:xfrm>
              <a:off x="1077835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184" name="Jalon connecteur 1" title="Ligne connecteur">
            <a:extLst>
              <a:ext uri="{FF2B5EF4-FFF2-40B4-BE49-F238E27FC236}">
                <a16:creationId xmlns:a16="http://schemas.microsoft.com/office/drawing/2014/main" xmlns="" id="{6540B9DE-D8F6-4EBE-8DC6-8E44C65F1330}"/>
              </a:ext>
            </a:extLst>
          </p:cNvPr>
          <p:cNvCxnSpPr>
            <a:cxnSpLocks/>
          </p:cNvCxnSpPr>
          <p:nvPr/>
        </p:nvCxnSpPr>
        <p:spPr>
          <a:xfrm>
            <a:off x="1464396" y="4199181"/>
            <a:ext cx="0" cy="677750"/>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0" name="Jalon texte 1" title="Texte de l’élément">
            <a:extLst>
              <a:ext uri="{FF2B5EF4-FFF2-40B4-BE49-F238E27FC236}">
                <a16:creationId xmlns:a16="http://schemas.microsoft.com/office/drawing/2014/main" xmlns="" id="{A59FA398-8B0D-49E0-809E-6B58DA1A7F0E}"/>
              </a:ext>
            </a:extLst>
          </p:cNvPr>
          <p:cNvGrpSpPr/>
          <p:nvPr/>
        </p:nvGrpSpPr>
        <p:grpSpPr>
          <a:xfrm>
            <a:off x="274746" y="4903246"/>
            <a:ext cx="2393365" cy="924867"/>
            <a:chOff x="243905" y="1270541"/>
            <a:chExt cx="2206075" cy="924867"/>
          </a:xfrm>
        </p:grpSpPr>
        <p:sp>
          <p:nvSpPr>
            <p:cNvPr id="181" name="Zone de texte 180">
              <a:extLst>
                <a:ext uri="{FF2B5EF4-FFF2-40B4-BE49-F238E27FC236}">
                  <a16:creationId xmlns:a16="http://schemas.microsoft.com/office/drawing/2014/main" xmlns="" id="{6B5245E3-4035-4760-B649-EB7C65910BA3}"/>
                </a:ext>
              </a:extLst>
            </p:cNvPr>
            <p:cNvSpPr txBox="1"/>
            <p:nvPr/>
          </p:nvSpPr>
          <p:spPr>
            <a:xfrm>
              <a:off x="372350" y="1270541"/>
              <a:ext cx="2077630" cy="276999"/>
            </a:xfrm>
            <a:prstGeom prst="rect">
              <a:avLst/>
            </a:prstGeom>
            <a:noFill/>
          </p:spPr>
          <p:txBody>
            <a:bodyPr wrap="square" lIns="0" tIns="0" rIns="0" bIns="0" rtlCol="0">
              <a:spAutoFit/>
            </a:bodyPr>
            <a:lstStyle/>
            <a:p>
              <a:pPr algn="ctr" rtl="0"/>
              <a:r>
                <a:rPr lang="fr-FR" dirty="0">
                  <a:latin typeface="Century Gothic" panose="020B0502020202020204" pitchFamily="34" charset="0"/>
                </a:rPr>
                <a:t>Accompagnement</a:t>
              </a:r>
            </a:p>
          </p:txBody>
        </p:sp>
        <p:sp>
          <p:nvSpPr>
            <p:cNvPr id="182" name="Zone de texte 181">
              <a:extLst>
                <a:ext uri="{FF2B5EF4-FFF2-40B4-BE49-F238E27FC236}">
                  <a16:creationId xmlns:a16="http://schemas.microsoft.com/office/drawing/2014/main" xmlns="" id="{F43BA435-89FE-4FAB-966E-23D4EF0EC493}"/>
                </a:ext>
              </a:extLst>
            </p:cNvPr>
            <p:cNvSpPr txBox="1"/>
            <p:nvPr/>
          </p:nvSpPr>
          <p:spPr>
            <a:xfrm>
              <a:off x="243905" y="1579855"/>
              <a:ext cx="2206075" cy="615553"/>
            </a:xfrm>
            <a:prstGeom prst="rect">
              <a:avLst/>
            </a:prstGeom>
            <a:noFill/>
          </p:spPr>
          <p:txBody>
            <a:bodyPr wrap="square" lIns="0" tIns="0" rIns="0" bIns="0" rtlCol="0">
              <a:spAutoFit/>
            </a:bodyPr>
            <a:lstStyle/>
            <a:p>
              <a:pPr algn="ctr" rtl="0"/>
              <a:r>
                <a:rPr lang="fr-FR" sz="1000" dirty="0">
                  <a:solidFill>
                    <a:schemeClr val="tx1">
                      <a:lumMod val="75000"/>
                      <a:lumOff val="25000"/>
                    </a:schemeClr>
                  </a:solidFill>
                  <a:latin typeface="Century Gothic" panose="020B0502020202020204" pitchFamily="34" charset="0"/>
                </a:rPr>
                <a:t>Présentations publiques</a:t>
              </a:r>
            </a:p>
            <a:p>
              <a:pPr algn="ctr" rtl="0"/>
              <a:r>
                <a:rPr lang="fr-FR" sz="1000" dirty="0" err="1">
                  <a:solidFill>
                    <a:schemeClr val="tx1">
                      <a:lumMod val="75000"/>
                      <a:lumOff val="25000"/>
                    </a:schemeClr>
                  </a:solidFill>
                  <a:latin typeface="Century Gothic" panose="020B0502020202020204" pitchFamily="34" charset="0"/>
                </a:rPr>
                <a:t>Wébinaires</a:t>
              </a:r>
              <a:endParaRPr lang="fr-FR" sz="1000" dirty="0">
                <a:solidFill>
                  <a:schemeClr val="tx1">
                    <a:lumMod val="75000"/>
                    <a:lumOff val="25000"/>
                  </a:schemeClr>
                </a:solidFill>
                <a:latin typeface="Century Gothic" panose="020B0502020202020204" pitchFamily="34" charset="0"/>
              </a:endParaRPr>
            </a:p>
            <a:p>
              <a:pPr algn="ctr" rtl="0"/>
              <a:r>
                <a:rPr lang="fr-FR" sz="1000" dirty="0">
                  <a:solidFill>
                    <a:schemeClr val="tx1">
                      <a:lumMod val="75000"/>
                      <a:lumOff val="25000"/>
                    </a:schemeClr>
                  </a:solidFill>
                  <a:latin typeface="Century Gothic" panose="020B0502020202020204" pitchFamily="34" charset="0"/>
                </a:rPr>
                <a:t>Rdv conseil</a:t>
              </a:r>
            </a:p>
            <a:p>
              <a:pPr algn="ctr" rtl="0"/>
              <a:r>
                <a:rPr lang="fr-FR" sz="1000" dirty="0">
                  <a:solidFill>
                    <a:schemeClr val="tx1">
                      <a:lumMod val="75000"/>
                      <a:lumOff val="25000"/>
                    </a:schemeClr>
                  </a:solidFill>
                  <a:latin typeface="Century Gothic" panose="020B0502020202020204" pitchFamily="34" charset="0"/>
                </a:rPr>
                <a:t>Réponses sur les boîtes mails dédiées</a:t>
              </a:r>
            </a:p>
          </p:txBody>
        </p:sp>
      </p:grpSp>
      <p:grpSp>
        <p:nvGrpSpPr>
          <p:cNvPr id="193" name="Jalon texte 3" title="Texte de l’élément">
            <a:extLst>
              <a:ext uri="{FF2B5EF4-FFF2-40B4-BE49-F238E27FC236}">
                <a16:creationId xmlns:a16="http://schemas.microsoft.com/office/drawing/2014/main" xmlns="" id="{0439C5B7-9C38-40E2-8D97-5E778964EAD1}"/>
              </a:ext>
            </a:extLst>
          </p:cNvPr>
          <p:cNvGrpSpPr/>
          <p:nvPr/>
        </p:nvGrpSpPr>
        <p:grpSpPr>
          <a:xfrm>
            <a:off x="3095087" y="905273"/>
            <a:ext cx="2267876" cy="1500561"/>
            <a:chOff x="3095087" y="1270541"/>
            <a:chExt cx="2267876" cy="770025"/>
          </a:xfrm>
        </p:grpSpPr>
        <p:sp>
          <p:nvSpPr>
            <p:cNvPr id="194" name="Zone de texte 193">
              <a:extLst>
                <a:ext uri="{FF2B5EF4-FFF2-40B4-BE49-F238E27FC236}">
                  <a16:creationId xmlns:a16="http://schemas.microsoft.com/office/drawing/2014/main" xmlns="" id="{57BE9E71-DFEF-4975-BCC6-C716CADF2553}"/>
                </a:ext>
              </a:extLst>
            </p:cNvPr>
            <p:cNvSpPr txBox="1"/>
            <p:nvPr/>
          </p:nvSpPr>
          <p:spPr>
            <a:xfrm>
              <a:off x="3095087" y="1270541"/>
              <a:ext cx="2267876" cy="553998"/>
            </a:xfrm>
            <a:prstGeom prst="rect">
              <a:avLst/>
            </a:prstGeom>
            <a:noFill/>
          </p:spPr>
          <p:txBody>
            <a:bodyPr wrap="square" lIns="0" tIns="0" rIns="0" bIns="0" rtlCol="0">
              <a:spAutoFit/>
            </a:bodyPr>
            <a:lstStyle/>
            <a:p>
              <a:pPr algn="ctr" rtl="0"/>
              <a:r>
                <a:rPr lang="fr-FR" dirty="0">
                  <a:latin typeface="Century Gothic" panose="020B0502020202020204" pitchFamily="34" charset="0"/>
                </a:rPr>
                <a:t>Instruction du dossier</a:t>
              </a:r>
            </a:p>
          </p:txBody>
        </p:sp>
        <p:sp>
          <p:nvSpPr>
            <p:cNvPr id="195" name="Zone de texte 194">
              <a:extLst>
                <a:ext uri="{FF2B5EF4-FFF2-40B4-BE49-F238E27FC236}">
                  <a16:creationId xmlns:a16="http://schemas.microsoft.com/office/drawing/2014/main" xmlns="" id="{6EB20292-6192-4D9F-81C5-1C272A88AF26}"/>
                </a:ext>
              </a:extLst>
            </p:cNvPr>
            <p:cNvSpPr txBox="1"/>
            <p:nvPr/>
          </p:nvSpPr>
          <p:spPr>
            <a:xfrm>
              <a:off x="3290669" y="1578901"/>
              <a:ext cx="1767840" cy="461665"/>
            </a:xfrm>
            <a:prstGeom prst="rect">
              <a:avLst/>
            </a:prstGeom>
            <a:noFill/>
          </p:spPr>
          <p:txBody>
            <a:bodyPr wrap="square" lIns="0" tIns="0" rIns="0" bIns="0" rtlCol="0">
              <a:spAutoFit/>
            </a:bodyPr>
            <a:lstStyle/>
            <a:p>
              <a:pPr algn="ctr" rtl="0"/>
              <a:r>
                <a:rPr lang="fr-FR" sz="1000" dirty="0">
                  <a:solidFill>
                    <a:schemeClr val="tx1">
                      <a:lumMod val="75000"/>
                      <a:lumOff val="25000"/>
                    </a:schemeClr>
                  </a:solidFill>
                  <a:latin typeface="Century Gothic" panose="020B0502020202020204" pitchFamily="34" charset="0"/>
                </a:rPr>
                <a:t>Échanges mail avec la structure via Mon Espace CNM</a:t>
              </a:r>
            </a:p>
          </p:txBody>
        </p:sp>
      </p:grpSp>
      <p:sp>
        <p:nvSpPr>
          <p:cNvPr id="202" name="Flèche : Jalon demi-tour 5" title="Flèche de chronologie">
            <a:extLst>
              <a:ext uri="{FF2B5EF4-FFF2-40B4-BE49-F238E27FC236}">
                <a16:creationId xmlns:a16="http://schemas.microsoft.com/office/drawing/2014/main" xmlns="" id="{60B2DC70-87DD-44B4-9974-2E0B2117DE08}"/>
              </a:ext>
            </a:extLst>
          </p:cNvPr>
          <p:cNvSpPr/>
          <p:nvPr/>
        </p:nvSpPr>
        <p:spPr>
          <a:xfrm>
            <a:off x="6213348" y="2778033"/>
            <a:ext cx="868444" cy="650967"/>
          </a:xfrm>
          <a:prstGeom prst="uturnArrow">
            <a:avLst>
              <a:gd name="adj1" fmla="val 37244"/>
              <a:gd name="adj2" fmla="val 18622"/>
              <a:gd name="adj3" fmla="val 20252"/>
              <a:gd name="adj4" fmla="val 52602"/>
              <a:gd name="adj5" fmla="val 9683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dirty="0">
              <a:solidFill>
                <a:schemeClr val="tx1"/>
              </a:solidFill>
              <a:latin typeface="Trebuchet MS" panose="020B0603020202020204" pitchFamily="34" charset="0"/>
            </a:endParaRPr>
          </a:p>
        </p:txBody>
      </p:sp>
      <p:sp>
        <p:nvSpPr>
          <p:cNvPr id="203" name="Durée 5" title="Texte de durée">
            <a:extLst>
              <a:ext uri="{FF2B5EF4-FFF2-40B4-BE49-F238E27FC236}">
                <a16:creationId xmlns:a16="http://schemas.microsoft.com/office/drawing/2014/main" xmlns="" id="{AE511117-5F81-4EEF-9123-295DC980CAC8}"/>
              </a:ext>
            </a:extLst>
          </p:cNvPr>
          <p:cNvSpPr txBox="1"/>
          <p:nvPr/>
        </p:nvSpPr>
        <p:spPr>
          <a:xfrm>
            <a:off x="5960880" y="2568934"/>
            <a:ext cx="1272401" cy="153888"/>
          </a:xfrm>
          <a:prstGeom prst="rect">
            <a:avLst/>
          </a:prstGeom>
          <a:noFill/>
        </p:spPr>
        <p:txBody>
          <a:bodyPr wrap="square" lIns="0" tIns="0" rIns="0" bIns="0" rtlCol="0">
            <a:spAutoFit/>
          </a:bodyPr>
          <a:lstStyle/>
          <a:p>
            <a:pPr algn="ctr" rtl="0"/>
            <a:r>
              <a:rPr lang="fr-FR" sz="1000" dirty="0">
                <a:solidFill>
                  <a:schemeClr val="tx1">
                    <a:lumMod val="75000"/>
                    <a:lumOff val="25000"/>
                  </a:schemeClr>
                </a:solidFill>
                <a:latin typeface="Century Gothic" panose="020B0502020202020204" pitchFamily="34" charset="0"/>
              </a:rPr>
              <a:t>10 jours</a:t>
            </a:r>
          </a:p>
        </p:txBody>
      </p:sp>
      <p:cxnSp>
        <p:nvCxnSpPr>
          <p:cNvPr id="98" name="Jalon connecteur 1" title="Ligne connecteur">
            <a:extLst>
              <a:ext uri="{FF2B5EF4-FFF2-40B4-BE49-F238E27FC236}">
                <a16:creationId xmlns:a16="http://schemas.microsoft.com/office/drawing/2014/main" xmlns="" id="{33CE460B-EDDE-4B77-A80A-B18C8292C77D}"/>
              </a:ext>
            </a:extLst>
          </p:cNvPr>
          <p:cNvCxnSpPr>
            <a:cxnSpLocks/>
          </p:cNvCxnSpPr>
          <p:nvPr/>
        </p:nvCxnSpPr>
        <p:spPr>
          <a:xfrm>
            <a:off x="6647570" y="1983426"/>
            <a:ext cx="0" cy="473906"/>
          </a:xfrm>
          <a:prstGeom prst="line">
            <a:avLst/>
          </a:prstGeom>
          <a:ln>
            <a:headEnd type="oval"/>
            <a:tailEnd type="oval"/>
          </a:ln>
        </p:spPr>
        <p:style>
          <a:lnRef idx="1">
            <a:schemeClr val="accent2"/>
          </a:lnRef>
          <a:fillRef idx="0">
            <a:schemeClr val="accent2"/>
          </a:fillRef>
          <a:effectRef idx="0">
            <a:schemeClr val="accent2"/>
          </a:effectRef>
          <a:fontRef idx="minor">
            <a:schemeClr val="tx1"/>
          </a:fontRef>
        </p:style>
      </p:cxnSp>
      <p:grpSp>
        <p:nvGrpSpPr>
          <p:cNvPr id="204" name="Jalon texte 5" title="Texte de l’élément">
            <a:extLst>
              <a:ext uri="{FF2B5EF4-FFF2-40B4-BE49-F238E27FC236}">
                <a16:creationId xmlns:a16="http://schemas.microsoft.com/office/drawing/2014/main" xmlns="" id="{BFB56E2D-6AC2-44DC-BB7B-423C3393A995}"/>
              </a:ext>
            </a:extLst>
          </p:cNvPr>
          <p:cNvGrpSpPr/>
          <p:nvPr/>
        </p:nvGrpSpPr>
        <p:grpSpPr>
          <a:xfrm>
            <a:off x="5617806" y="1043177"/>
            <a:ext cx="2123828" cy="805860"/>
            <a:chOff x="5362965" y="1270542"/>
            <a:chExt cx="1767840" cy="413533"/>
          </a:xfrm>
        </p:grpSpPr>
        <p:sp>
          <p:nvSpPr>
            <p:cNvPr id="205" name="Zone de texte 204">
              <a:extLst>
                <a:ext uri="{FF2B5EF4-FFF2-40B4-BE49-F238E27FC236}">
                  <a16:creationId xmlns:a16="http://schemas.microsoft.com/office/drawing/2014/main" xmlns="" id="{6C6BF4F5-4187-4C24-91F8-B0334FE9A105}"/>
                </a:ext>
              </a:extLst>
            </p:cNvPr>
            <p:cNvSpPr txBox="1"/>
            <p:nvPr/>
          </p:nvSpPr>
          <p:spPr>
            <a:xfrm>
              <a:off x="5362965" y="1270542"/>
              <a:ext cx="1767840" cy="142144"/>
            </a:xfrm>
            <a:prstGeom prst="rect">
              <a:avLst/>
            </a:prstGeom>
            <a:noFill/>
          </p:spPr>
          <p:txBody>
            <a:bodyPr wrap="square" lIns="0" tIns="0" rIns="0" bIns="0" rtlCol="0">
              <a:spAutoFit/>
            </a:bodyPr>
            <a:lstStyle/>
            <a:p>
              <a:pPr algn="ctr" rtl="0"/>
              <a:r>
                <a:rPr lang="fr-FR" dirty="0">
                  <a:latin typeface="Century Gothic" panose="020B0502020202020204" pitchFamily="34" charset="0"/>
                </a:rPr>
                <a:t>Procès-Verbal</a:t>
              </a:r>
            </a:p>
          </p:txBody>
        </p:sp>
        <p:sp>
          <p:nvSpPr>
            <p:cNvPr id="207" name="Zone de texte 206">
              <a:extLst>
                <a:ext uri="{FF2B5EF4-FFF2-40B4-BE49-F238E27FC236}">
                  <a16:creationId xmlns:a16="http://schemas.microsoft.com/office/drawing/2014/main" xmlns="" id="{1CC75737-AFD3-48E5-832B-7658C285FA83}"/>
                </a:ext>
              </a:extLst>
            </p:cNvPr>
            <p:cNvSpPr txBox="1"/>
            <p:nvPr/>
          </p:nvSpPr>
          <p:spPr>
            <a:xfrm>
              <a:off x="5362965" y="1448338"/>
              <a:ext cx="1767839" cy="235737"/>
            </a:xfrm>
            <a:prstGeom prst="rect">
              <a:avLst/>
            </a:prstGeom>
            <a:noFill/>
          </p:spPr>
          <p:txBody>
            <a:bodyPr wrap="square" lIns="0" tIns="0" rIns="0" bIns="0" rtlCol="0">
              <a:noAutofit/>
            </a:bodyPr>
            <a:lstStyle/>
            <a:p>
              <a:pPr algn="ctr" rtl="0"/>
              <a:r>
                <a:rPr lang="fr-FR" sz="1000" dirty="0">
                  <a:solidFill>
                    <a:schemeClr val="tx1">
                      <a:lumMod val="75000"/>
                      <a:lumOff val="25000"/>
                    </a:schemeClr>
                  </a:solidFill>
                  <a:latin typeface="Century Gothic" panose="020B0502020202020204" pitchFamily="34" charset="0"/>
                </a:rPr>
                <a:t>Rédaction par les équipes du CNM</a:t>
              </a:r>
            </a:p>
            <a:p>
              <a:pPr algn="ctr" rtl="0"/>
              <a:r>
                <a:rPr lang="fr-FR" sz="1000" dirty="0">
                  <a:solidFill>
                    <a:schemeClr val="tx1">
                      <a:lumMod val="75000"/>
                      <a:lumOff val="25000"/>
                    </a:schemeClr>
                  </a:solidFill>
                  <a:latin typeface="Century Gothic" panose="020B0502020202020204" pitchFamily="34" charset="0"/>
                </a:rPr>
                <a:t>Signature par le Président</a:t>
              </a:r>
            </a:p>
          </p:txBody>
        </p:sp>
      </p:grpSp>
      <p:sp>
        <p:nvSpPr>
          <p:cNvPr id="10" name="Signe Plus 9">
            <a:extLst>
              <a:ext uri="{FF2B5EF4-FFF2-40B4-BE49-F238E27FC236}">
                <a16:creationId xmlns:a16="http://schemas.microsoft.com/office/drawing/2014/main" xmlns="" id="{2073D4E5-9A38-FE48-7427-DAE689BF5E40}"/>
              </a:ext>
            </a:extLst>
          </p:cNvPr>
          <p:cNvSpPr/>
          <p:nvPr/>
        </p:nvSpPr>
        <p:spPr>
          <a:xfrm rot="2817226">
            <a:off x="2556572" y="3128041"/>
            <a:ext cx="563059" cy="585568"/>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 name="Flèche : Jalon demi-tour 1" title="Flèche de chronologie">
            <a:extLst>
              <a:ext uri="{FF2B5EF4-FFF2-40B4-BE49-F238E27FC236}">
                <a16:creationId xmlns:a16="http://schemas.microsoft.com/office/drawing/2014/main" xmlns="" id="{C18348CE-6BB8-5336-96ED-B2C36A110234}"/>
              </a:ext>
            </a:extLst>
          </p:cNvPr>
          <p:cNvSpPr/>
          <p:nvPr/>
        </p:nvSpPr>
        <p:spPr>
          <a:xfrm>
            <a:off x="3140582" y="2792856"/>
            <a:ext cx="2068014" cy="650967"/>
          </a:xfrm>
          <a:prstGeom prst="uturnArrow">
            <a:avLst>
              <a:gd name="adj1" fmla="val 37244"/>
              <a:gd name="adj2" fmla="val 18622"/>
              <a:gd name="adj3" fmla="val 20252"/>
              <a:gd name="adj4" fmla="val 52602"/>
              <a:gd name="adj5" fmla="val 96832"/>
            </a:avLst>
          </a:prstGeom>
          <a:solidFill>
            <a:srgbClr val="441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tx1"/>
              </a:solidFill>
              <a:latin typeface="Trebuchet MS" panose="020B0603020202020204" pitchFamily="34" charset="0"/>
            </a:endParaRPr>
          </a:p>
        </p:txBody>
      </p:sp>
      <p:cxnSp>
        <p:nvCxnSpPr>
          <p:cNvPr id="13" name="Jalon connecteur 1" title="Ligne connecteur">
            <a:extLst>
              <a:ext uri="{FF2B5EF4-FFF2-40B4-BE49-F238E27FC236}">
                <a16:creationId xmlns:a16="http://schemas.microsoft.com/office/drawing/2014/main" xmlns="" id="{AB4EA05C-3DC2-7F8A-1CB5-CA34B801FDE3}"/>
              </a:ext>
            </a:extLst>
          </p:cNvPr>
          <p:cNvCxnSpPr>
            <a:cxnSpLocks/>
          </p:cNvCxnSpPr>
          <p:nvPr/>
        </p:nvCxnSpPr>
        <p:spPr>
          <a:xfrm>
            <a:off x="4307723" y="1983426"/>
            <a:ext cx="0" cy="469228"/>
          </a:xfrm>
          <a:prstGeom prst="line">
            <a:avLst/>
          </a:prstGeom>
          <a:ln>
            <a:solidFill>
              <a:srgbClr val="44143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Signe Plus 13">
            <a:extLst>
              <a:ext uri="{FF2B5EF4-FFF2-40B4-BE49-F238E27FC236}">
                <a16:creationId xmlns:a16="http://schemas.microsoft.com/office/drawing/2014/main" xmlns="" id="{F871DC51-1CD6-5FD0-F6E3-94A29D549847}"/>
              </a:ext>
            </a:extLst>
          </p:cNvPr>
          <p:cNvSpPr/>
          <p:nvPr/>
        </p:nvSpPr>
        <p:spPr>
          <a:xfrm rot="2817226">
            <a:off x="5372677" y="3141479"/>
            <a:ext cx="563059" cy="585568"/>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5" name="Zone de texte 187">
            <a:extLst>
              <a:ext uri="{FF2B5EF4-FFF2-40B4-BE49-F238E27FC236}">
                <a16:creationId xmlns:a16="http://schemas.microsoft.com/office/drawing/2014/main" xmlns="" id="{713AA3AD-31A2-8B1C-0099-B17A7F3C21E3}"/>
              </a:ext>
            </a:extLst>
          </p:cNvPr>
          <p:cNvSpPr txBox="1"/>
          <p:nvPr/>
        </p:nvSpPr>
        <p:spPr>
          <a:xfrm>
            <a:off x="4966222" y="3720907"/>
            <a:ext cx="1372503" cy="553998"/>
          </a:xfrm>
          <a:prstGeom prst="rect">
            <a:avLst/>
          </a:prstGeom>
          <a:noFill/>
        </p:spPr>
        <p:txBody>
          <a:bodyPr wrap="square" lIns="0" tIns="0" rIns="0" bIns="0" rtlCol="0">
            <a:spAutoFit/>
          </a:bodyPr>
          <a:lstStyle/>
          <a:p>
            <a:pPr algn="ctr" rtl="0"/>
            <a:r>
              <a:rPr lang="fr-FR" dirty="0">
                <a:latin typeface="Century Gothic" panose="020B0502020202020204" pitchFamily="34" charset="0"/>
              </a:rPr>
              <a:t>Tenue de la commission</a:t>
            </a:r>
          </a:p>
        </p:txBody>
      </p:sp>
      <p:sp>
        <p:nvSpPr>
          <p:cNvPr id="17" name="Durée 5" title="Texte de durée">
            <a:extLst>
              <a:ext uri="{FF2B5EF4-FFF2-40B4-BE49-F238E27FC236}">
                <a16:creationId xmlns:a16="http://schemas.microsoft.com/office/drawing/2014/main" xmlns="" id="{90CA702D-C167-3571-472C-A5373AC23445}"/>
              </a:ext>
            </a:extLst>
          </p:cNvPr>
          <p:cNvSpPr txBox="1"/>
          <p:nvPr/>
        </p:nvSpPr>
        <p:spPr>
          <a:xfrm>
            <a:off x="3668235" y="2586281"/>
            <a:ext cx="1272401" cy="153888"/>
          </a:xfrm>
          <a:prstGeom prst="rect">
            <a:avLst/>
          </a:prstGeom>
          <a:noFill/>
        </p:spPr>
        <p:txBody>
          <a:bodyPr wrap="square" lIns="0" tIns="0" rIns="0" bIns="0" rtlCol="0">
            <a:spAutoFit/>
          </a:bodyPr>
          <a:lstStyle/>
          <a:p>
            <a:pPr algn="ctr" rtl="0"/>
            <a:r>
              <a:rPr lang="fr-FR" sz="1000" dirty="0">
                <a:solidFill>
                  <a:schemeClr val="tx1">
                    <a:lumMod val="75000"/>
                    <a:lumOff val="25000"/>
                  </a:schemeClr>
                </a:solidFill>
                <a:latin typeface="Century Gothic" panose="020B0502020202020204" pitchFamily="34" charset="0"/>
              </a:rPr>
              <a:t>4 à 6 semaines</a:t>
            </a:r>
          </a:p>
        </p:txBody>
      </p:sp>
      <p:sp>
        <p:nvSpPr>
          <p:cNvPr id="18" name="Signe Plus 17">
            <a:extLst>
              <a:ext uri="{FF2B5EF4-FFF2-40B4-BE49-F238E27FC236}">
                <a16:creationId xmlns:a16="http://schemas.microsoft.com/office/drawing/2014/main" xmlns="" id="{AD439375-00C5-BD63-AF78-9FC69B99CC0C}"/>
              </a:ext>
            </a:extLst>
          </p:cNvPr>
          <p:cNvSpPr/>
          <p:nvPr/>
        </p:nvSpPr>
        <p:spPr>
          <a:xfrm rot="2817226">
            <a:off x="7298071" y="3136216"/>
            <a:ext cx="563059" cy="585568"/>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9" name="Zone de texte 187">
            <a:extLst>
              <a:ext uri="{FF2B5EF4-FFF2-40B4-BE49-F238E27FC236}">
                <a16:creationId xmlns:a16="http://schemas.microsoft.com/office/drawing/2014/main" xmlns="" id="{31EE2B93-BA8B-F6AA-8D14-2320E5F4CA74}"/>
              </a:ext>
            </a:extLst>
          </p:cNvPr>
          <p:cNvSpPr txBox="1"/>
          <p:nvPr/>
        </p:nvSpPr>
        <p:spPr>
          <a:xfrm>
            <a:off x="6732864" y="1832991"/>
            <a:ext cx="2123831" cy="276999"/>
          </a:xfrm>
          <a:prstGeom prst="rect">
            <a:avLst/>
          </a:prstGeom>
          <a:noFill/>
        </p:spPr>
        <p:txBody>
          <a:bodyPr wrap="square" lIns="0" tIns="0" rIns="0" bIns="0" rtlCol="0">
            <a:spAutoFit/>
          </a:bodyPr>
          <a:lstStyle/>
          <a:p>
            <a:pPr algn="ctr" rtl="0"/>
            <a:r>
              <a:rPr lang="fr-FR" dirty="0">
                <a:latin typeface="Century Gothic" panose="020B0502020202020204" pitchFamily="34" charset="0"/>
              </a:rPr>
              <a:t>Annonce des avis</a:t>
            </a:r>
          </a:p>
        </p:txBody>
      </p:sp>
      <p:sp>
        <p:nvSpPr>
          <p:cNvPr id="20" name="Zone de texte 206">
            <a:extLst>
              <a:ext uri="{FF2B5EF4-FFF2-40B4-BE49-F238E27FC236}">
                <a16:creationId xmlns:a16="http://schemas.microsoft.com/office/drawing/2014/main" xmlns="" id="{64AC80DB-6491-E9B6-7BB1-E31912B96C23}"/>
              </a:ext>
            </a:extLst>
          </p:cNvPr>
          <p:cNvSpPr txBox="1"/>
          <p:nvPr/>
        </p:nvSpPr>
        <p:spPr>
          <a:xfrm>
            <a:off x="6951173" y="2099247"/>
            <a:ext cx="1767839" cy="387418"/>
          </a:xfrm>
          <a:prstGeom prst="rect">
            <a:avLst/>
          </a:prstGeom>
          <a:noFill/>
        </p:spPr>
        <p:txBody>
          <a:bodyPr wrap="square" lIns="0" tIns="0" rIns="0" bIns="0" rtlCol="0">
            <a:noAutofit/>
          </a:bodyPr>
          <a:lstStyle/>
          <a:p>
            <a:pPr algn="ctr" rtl="0"/>
            <a:r>
              <a:rPr lang="fr-FR" sz="1000" dirty="0">
                <a:solidFill>
                  <a:schemeClr val="tx1">
                    <a:lumMod val="75000"/>
                    <a:lumOff val="25000"/>
                  </a:schemeClr>
                </a:solidFill>
                <a:latin typeface="Century Gothic" panose="020B0502020202020204" pitchFamily="34" charset="0"/>
              </a:rPr>
              <a:t>Envoi des notifications par mail et sur Mon Espace</a:t>
            </a:r>
          </a:p>
        </p:txBody>
      </p:sp>
      <p:cxnSp>
        <p:nvCxnSpPr>
          <p:cNvPr id="22" name="Jalon connecteur 1" title="Ligne connecteur">
            <a:extLst>
              <a:ext uri="{FF2B5EF4-FFF2-40B4-BE49-F238E27FC236}">
                <a16:creationId xmlns:a16="http://schemas.microsoft.com/office/drawing/2014/main" xmlns="" id="{EC94AF7D-50D7-113C-ED1E-922094A1274A}"/>
              </a:ext>
            </a:extLst>
          </p:cNvPr>
          <p:cNvCxnSpPr>
            <a:cxnSpLocks/>
          </p:cNvCxnSpPr>
          <p:nvPr/>
        </p:nvCxnSpPr>
        <p:spPr>
          <a:xfrm>
            <a:off x="9726997" y="4538056"/>
            <a:ext cx="0" cy="679849"/>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Zone de texte 180">
            <a:extLst>
              <a:ext uri="{FF2B5EF4-FFF2-40B4-BE49-F238E27FC236}">
                <a16:creationId xmlns:a16="http://schemas.microsoft.com/office/drawing/2014/main" xmlns="" id="{AD55C5E7-098C-D4B3-A5DA-AAD743917511}"/>
              </a:ext>
            </a:extLst>
          </p:cNvPr>
          <p:cNvSpPr txBox="1"/>
          <p:nvPr/>
        </p:nvSpPr>
        <p:spPr>
          <a:xfrm>
            <a:off x="8768035" y="5331278"/>
            <a:ext cx="1917925" cy="553998"/>
          </a:xfrm>
          <a:prstGeom prst="rect">
            <a:avLst/>
          </a:prstGeom>
          <a:noFill/>
        </p:spPr>
        <p:txBody>
          <a:bodyPr wrap="square" lIns="0" tIns="0" rIns="0" bIns="0" rtlCol="0">
            <a:spAutoFit/>
          </a:bodyPr>
          <a:lstStyle/>
          <a:p>
            <a:pPr algn="ctr" rtl="0"/>
            <a:r>
              <a:rPr lang="fr-FR" dirty="0">
                <a:latin typeface="Century Gothic" panose="020B0502020202020204" pitchFamily="34" charset="0"/>
              </a:rPr>
              <a:t>Déroulement du projet</a:t>
            </a:r>
          </a:p>
        </p:txBody>
      </p:sp>
      <p:sp>
        <p:nvSpPr>
          <p:cNvPr id="26" name="Durée 5" title="Texte de durée">
            <a:extLst>
              <a:ext uri="{FF2B5EF4-FFF2-40B4-BE49-F238E27FC236}">
                <a16:creationId xmlns:a16="http://schemas.microsoft.com/office/drawing/2014/main" xmlns="" id="{036C8D35-D5BA-A1A0-3192-F4FA4345D8A6}"/>
              </a:ext>
            </a:extLst>
          </p:cNvPr>
          <p:cNvSpPr txBox="1"/>
          <p:nvPr/>
        </p:nvSpPr>
        <p:spPr>
          <a:xfrm>
            <a:off x="9143414" y="4236373"/>
            <a:ext cx="1272401" cy="153888"/>
          </a:xfrm>
          <a:prstGeom prst="rect">
            <a:avLst/>
          </a:prstGeom>
          <a:noFill/>
        </p:spPr>
        <p:txBody>
          <a:bodyPr wrap="square" lIns="0" tIns="0" rIns="0" bIns="0" rtlCol="0">
            <a:spAutoFit/>
          </a:bodyPr>
          <a:lstStyle/>
          <a:p>
            <a:pPr algn="ctr" rtl="0"/>
            <a:r>
              <a:rPr lang="fr-FR" sz="1000" dirty="0">
                <a:solidFill>
                  <a:schemeClr val="tx1">
                    <a:lumMod val="75000"/>
                    <a:lumOff val="25000"/>
                  </a:schemeClr>
                </a:solidFill>
                <a:latin typeface="Century Gothic" panose="020B0502020202020204" pitchFamily="34" charset="0"/>
              </a:rPr>
              <a:t>12 à 18 mois</a:t>
            </a:r>
          </a:p>
        </p:txBody>
      </p:sp>
      <p:sp>
        <p:nvSpPr>
          <p:cNvPr id="28" name="Flèche : Jalon demi-tour 2" title="Flèche de chronologie">
            <a:extLst>
              <a:ext uri="{FF2B5EF4-FFF2-40B4-BE49-F238E27FC236}">
                <a16:creationId xmlns:a16="http://schemas.microsoft.com/office/drawing/2014/main" xmlns="" id="{0855366E-D666-94AC-B2E8-8735A30CB631}"/>
              </a:ext>
            </a:extLst>
          </p:cNvPr>
          <p:cNvSpPr/>
          <p:nvPr/>
        </p:nvSpPr>
        <p:spPr>
          <a:xfrm flipV="1">
            <a:off x="414096" y="3414176"/>
            <a:ext cx="2066170"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r-FR" dirty="0">
              <a:solidFill>
                <a:schemeClr val="tx1"/>
              </a:solidFill>
              <a:latin typeface="Trebuchet MS" panose="020B0603020202020204" pitchFamily="34" charset="0"/>
            </a:endParaRPr>
          </a:p>
        </p:txBody>
      </p:sp>
      <p:sp>
        <p:nvSpPr>
          <p:cNvPr id="188" name="Zone de texte 187">
            <a:extLst>
              <a:ext uri="{FF2B5EF4-FFF2-40B4-BE49-F238E27FC236}">
                <a16:creationId xmlns:a16="http://schemas.microsoft.com/office/drawing/2014/main" xmlns="" id="{C95FD264-8E31-48FC-B238-6A950A9C6583}"/>
              </a:ext>
            </a:extLst>
          </p:cNvPr>
          <p:cNvSpPr txBox="1"/>
          <p:nvPr/>
        </p:nvSpPr>
        <p:spPr>
          <a:xfrm>
            <a:off x="1776185" y="4123237"/>
            <a:ext cx="2123831" cy="830997"/>
          </a:xfrm>
          <a:prstGeom prst="rect">
            <a:avLst/>
          </a:prstGeom>
          <a:noFill/>
        </p:spPr>
        <p:txBody>
          <a:bodyPr wrap="square" lIns="0" tIns="0" rIns="0" bIns="0" rtlCol="0">
            <a:spAutoFit/>
          </a:bodyPr>
          <a:lstStyle/>
          <a:p>
            <a:pPr algn="ctr" rtl="0"/>
            <a:r>
              <a:rPr lang="fr-FR" dirty="0">
                <a:latin typeface="Century Gothic" panose="020B0502020202020204" pitchFamily="34" charset="0"/>
              </a:rPr>
              <a:t>Dépôt du dossier sur Mon Espace CNM</a:t>
            </a:r>
          </a:p>
        </p:txBody>
      </p:sp>
      <p:cxnSp>
        <p:nvCxnSpPr>
          <p:cNvPr id="29" name="Jalon connecteur 1" title="Ligne connecteur">
            <a:extLst>
              <a:ext uri="{FF2B5EF4-FFF2-40B4-BE49-F238E27FC236}">
                <a16:creationId xmlns:a16="http://schemas.microsoft.com/office/drawing/2014/main" xmlns="" id="{0AC648FC-E83D-7859-1A02-6DA472F4193A}"/>
              </a:ext>
            </a:extLst>
          </p:cNvPr>
          <p:cNvCxnSpPr>
            <a:cxnSpLocks/>
          </p:cNvCxnSpPr>
          <p:nvPr/>
        </p:nvCxnSpPr>
        <p:spPr>
          <a:xfrm>
            <a:off x="2805979" y="3681701"/>
            <a:ext cx="3287" cy="333707"/>
          </a:xfrm>
          <a:prstGeom prst="line">
            <a:avLst/>
          </a:prstGeom>
          <a:ln>
            <a:solidFill>
              <a:srgbClr val="00364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 name="Flèche : Jalon demi-tour 2" title="Flèche de chronologie">
            <a:extLst>
              <a:ext uri="{FF2B5EF4-FFF2-40B4-BE49-F238E27FC236}">
                <a16:creationId xmlns:a16="http://schemas.microsoft.com/office/drawing/2014/main" xmlns="" id="{3D41349A-629E-6C12-936A-E67ABA660805}"/>
              </a:ext>
            </a:extLst>
          </p:cNvPr>
          <p:cNvSpPr/>
          <p:nvPr/>
        </p:nvSpPr>
        <p:spPr>
          <a:xfrm flipV="1">
            <a:off x="8591637" y="3439344"/>
            <a:ext cx="2318591"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r-FR" dirty="0">
              <a:solidFill>
                <a:schemeClr val="tx1"/>
              </a:solidFill>
              <a:latin typeface="Trebuchet MS" panose="020B0603020202020204" pitchFamily="34" charset="0"/>
            </a:endParaRPr>
          </a:p>
        </p:txBody>
      </p:sp>
      <p:cxnSp>
        <p:nvCxnSpPr>
          <p:cNvPr id="32" name="Jalon connecteur 1" title="Ligne connecteur">
            <a:extLst>
              <a:ext uri="{FF2B5EF4-FFF2-40B4-BE49-F238E27FC236}">
                <a16:creationId xmlns:a16="http://schemas.microsoft.com/office/drawing/2014/main" xmlns="" id="{2FE3983E-E801-CD82-0E54-4C4FB77F6CBC}"/>
              </a:ext>
            </a:extLst>
          </p:cNvPr>
          <p:cNvCxnSpPr>
            <a:cxnSpLocks/>
          </p:cNvCxnSpPr>
          <p:nvPr/>
        </p:nvCxnSpPr>
        <p:spPr>
          <a:xfrm>
            <a:off x="7593700" y="2501304"/>
            <a:ext cx="0" cy="613885"/>
          </a:xfrm>
          <a:prstGeom prst="line">
            <a:avLst/>
          </a:prstGeom>
          <a:ln>
            <a:solidFill>
              <a:srgbClr val="00364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6" name="Signe Plus 35">
            <a:extLst>
              <a:ext uri="{FF2B5EF4-FFF2-40B4-BE49-F238E27FC236}">
                <a16:creationId xmlns:a16="http://schemas.microsoft.com/office/drawing/2014/main" xmlns="" id="{5315EECA-DDC6-F836-C062-86A2A251491E}"/>
              </a:ext>
            </a:extLst>
          </p:cNvPr>
          <p:cNvSpPr/>
          <p:nvPr/>
        </p:nvSpPr>
        <p:spPr>
          <a:xfrm rot="2817226">
            <a:off x="10863612" y="3136215"/>
            <a:ext cx="563059" cy="585568"/>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7" name="Zone de texte 187">
            <a:extLst>
              <a:ext uri="{FF2B5EF4-FFF2-40B4-BE49-F238E27FC236}">
                <a16:creationId xmlns:a16="http://schemas.microsoft.com/office/drawing/2014/main" xmlns="" id="{56374243-94C9-E2F5-1DA5-F346AAE442DB}"/>
              </a:ext>
            </a:extLst>
          </p:cNvPr>
          <p:cNvSpPr txBox="1"/>
          <p:nvPr/>
        </p:nvSpPr>
        <p:spPr>
          <a:xfrm>
            <a:off x="9928979" y="4147880"/>
            <a:ext cx="2123831" cy="830997"/>
          </a:xfrm>
          <a:prstGeom prst="rect">
            <a:avLst/>
          </a:prstGeom>
          <a:noFill/>
        </p:spPr>
        <p:txBody>
          <a:bodyPr wrap="square" lIns="0" tIns="0" rIns="0" bIns="0" rtlCol="0">
            <a:spAutoFit/>
          </a:bodyPr>
          <a:lstStyle/>
          <a:p>
            <a:pPr algn="ctr" rtl="0"/>
            <a:r>
              <a:rPr lang="fr-FR" dirty="0">
                <a:latin typeface="Century Gothic" panose="020B0502020202020204" pitchFamily="34" charset="0"/>
              </a:rPr>
              <a:t>Envoi du bilan </a:t>
            </a:r>
          </a:p>
          <a:p>
            <a:pPr algn="ctr" rtl="0"/>
            <a:r>
              <a:rPr lang="fr-FR" dirty="0">
                <a:latin typeface="Century Gothic" panose="020B0502020202020204" pitchFamily="34" charset="0"/>
              </a:rPr>
              <a:t>sur Mon Espace CNM</a:t>
            </a:r>
          </a:p>
        </p:txBody>
      </p:sp>
      <p:cxnSp>
        <p:nvCxnSpPr>
          <p:cNvPr id="38" name="Jalon connecteur 1" title="Ligne connecteur">
            <a:extLst>
              <a:ext uri="{FF2B5EF4-FFF2-40B4-BE49-F238E27FC236}">
                <a16:creationId xmlns:a16="http://schemas.microsoft.com/office/drawing/2014/main" xmlns="" id="{05BFC4CE-7BAB-7FAD-CF87-C03E8A164CFF}"/>
              </a:ext>
            </a:extLst>
          </p:cNvPr>
          <p:cNvCxnSpPr>
            <a:cxnSpLocks/>
          </p:cNvCxnSpPr>
          <p:nvPr/>
        </p:nvCxnSpPr>
        <p:spPr>
          <a:xfrm>
            <a:off x="11141854" y="3664199"/>
            <a:ext cx="3287" cy="333707"/>
          </a:xfrm>
          <a:prstGeom prst="line">
            <a:avLst/>
          </a:prstGeom>
          <a:ln>
            <a:solidFill>
              <a:srgbClr val="00364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9" name="Signe Plus 38">
            <a:extLst>
              <a:ext uri="{FF2B5EF4-FFF2-40B4-BE49-F238E27FC236}">
                <a16:creationId xmlns:a16="http://schemas.microsoft.com/office/drawing/2014/main" xmlns="" id="{F20A4C08-8FE5-0C32-46A1-8A8A5F01CEEC}"/>
              </a:ext>
            </a:extLst>
          </p:cNvPr>
          <p:cNvSpPr/>
          <p:nvPr/>
        </p:nvSpPr>
        <p:spPr>
          <a:xfrm rot="2817226">
            <a:off x="7967609" y="3167022"/>
            <a:ext cx="563059" cy="585568"/>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1" name="Zone de texte 187">
            <a:extLst>
              <a:ext uri="{FF2B5EF4-FFF2-40B4-BE49-F238E27FC236}">
                <a16:creationId xmlns:a16="http://schemas.microsoft.com/office/drawing/2014/main" xmlns="" id="{4EB28093-3B7E-3498-76C4-FDEDDEF397EE}"/>
              </a:ext>
            </a:extLst>
          </p:cNvPr>
          <p:cNvSpPr txBox="1"/>
          <p:nvPr/>
        </p:nvSpPr>
        <p:spPr>
          <a:xfrm>
            <a:off x="7741632" y="2490690"/>
            <a:ext cx="1116512" cy="276999"/>
          </a:xfrm>
          <a:prstGeom prst="rect">
            <a:avLst/>
          </a:prstGeom>
          <a:noFill/>
        </p:spPr>
        <p:txBody>
          <a:bodyPr wrap="square" lIns="0" tIns="0" rIns="0" bIns="0" rtlCol="0">
            <a:spAutoFit/>
          </a:bodyPr>
          <a:lstStyle/>
          <a:p>
            <a:pPr algn="ctr" rtl="0"/>
            <a:r>
              <a:rPr lang="fr-FR" dirty="0">
                <a:latin typeface="Century Gothic" panose="020B0502020202020204" pitchFamily="34" charset="0"/>
              </a:rPr>
              <a:t>Paiement</a:t>
            </a:r>
          </a:p>
        </p:txBody>
      </p:sp>
      <p:sp>
        <p:nvSpPr>
          <p:cNvPr id="42" name="Durée 5" title="Texte de durée">
            <a:extLst>
              <a:ext uri="{FF2B5EF4-FFF2-40B4-BE49-F238E27FC236}">
                <a16:creationId xmlns:a16="http://schemas.microsoft.com/office/drawing/2014/main" xmlns="" id="{84188AD8-5077-593B-974D-8D5F134592DE}"/>
              </a:ext>
            </a:extLst>
          </p:cNvPr>
          <p:cNvSpPr txBox="1"/>
          <p:nvPr/>
        </p:nvSpPr>
        <p:spPr>
          <a:xfrm>
            <a:off x="7626073" y="3081927"/>
            <a:ext cx="1272401" cy="153888"/>
          </a:xfrm>
          <a:prstGeom prst="rect">
            <a:avLst/>
          </a:prstGeom>
          <a:noFill/>
        </p:spPr>
        <p:txBody>
          <a:bodyPr wrap="square" lIns="0" tIns="0" rIns="0" bIns="0" rtlCol="0">
            <a:spAutoFit/>
          </a:bodyPr>
          <a:lstStyle/>
          <a:p>
            <a:pPr algn="ctr" rtl="0"/>
            <a:r>
              <a:rPr lang="fr-FR" sz="1000" dirty="0">
                <a:solidFill>
                  <a:schemeClr val="tx1">
                    <a:lumMod val="75000"/>
                    <a:lumOff val="25000"/>
                  </a:schemeClr>
                </a:solidFill>
                <a:latin typeface="Century Gothic" panose="020B0502020202020204" pitchFamily="34" charset="0"/>
              </a:rPr>
              <a:t>6 semaines</a:t>
            </a:r>
          </a:p>
        </p:txBody>
      </p:sp>
      <p:cxnSp>
        <p:nvCxnSpPr>
          <p:cNvPr id="43" name="Jalon connecteur 1" title="Ligne connecteur">
            <a:extLst>
              <a:ext uri="{FF2B5EF4-FFF2-40B4-BE49-F238E27FC236}">
                <a16:creationId xmlns:a16="http://schemas.microsoft.com/office/drawing/2014/main" xmlns="" id="{09E1D59D-6D9A-9D3B-1BFD-3957D695D5B8}"/>
              </a:ext>
            </a:extLst>
          </p:cNvPr>
          <p:cNvCxnSpPr>
            <a:cxnSpLocks/>
          </p:cNvCxnSpPr>
          <p:nvPr/>
        </p:nvCxnSpPr>
        <p:spPr>
          <a:xfrm>
            <a:off x="8262273" y="2808246"/>
            <a:ext cx="0" cy="222375"/>
          </a:xfrm>
          <a:prstGeom prst="line">
            <a:avLst/>
          </a:prstGeom>
          <a:ln>
            <a:solidFill>
              <a:srgbClr val="00364B"/>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49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CA605739-946B-499B-A6AE-22EDB7EDE0B8}"/>
              </a:ext>
            </a:extLst>
          </p:cNvPr>
          <p:cNvSpPr>
            <a:spLocks noGrp="1"/>
          </p:cNvSpPr>
          <p:nvPr>
            <p:ph type="sldNum" sz="quarter" idx="12"/>
            <p:custDataLst>
              <p:tags r:id="rId1"/>
            </p:custDataLst>
          </p:nvPr>
        </p:nvSpPr>
        <p:spPr/>
        <p:txBody>
          <a:bodyPr/>
          <a:lstStyle/>
          <a:p>
            <a:fld id="{68DEC01C-B405-403E-9372-C96E84789250}" type="slidenum">
              <a:rPr lang="fr-FR" smtClean="0">
                <a:solidFill>
                  <a:srgbClr val="441435"/>
                </a:solidFill>
                <a:latin typeface="CNM"/>
              </a:rPr>
              <a:pPr/>
              <a:t>3</a:t>
            </a:fld>
            <a:endParaRPr lang="fr-FR" dirty="0">
              <a:solidFill>
                <a:srgbClr val="441435"/>
              </a:solidFill>
              <a:latin typeface="CNM"/>
            </a:endParaRPr>
          </a:p>
        </p:txBody>
      </p:sp>
      <p:sp>
        <p:nvSpPr>
          <p:cNvPr id="8" name="Titre 1">
            <a:extLst>
              <a:ext uri="{FF2B5EF4-FFF2-40B4-BE49-F238E27FC236}">
                <a16:creationId xmlns:a16="http://schemas.microsoft.com/office/drawing/2014/main" xmlns="" id="{AF3BC66D-A8F2-43EB-BD9D-9AB90A6C8FC6}"/>
              </a:ext>
            </a:extLst>
          </p:cNvPr>
          <p:cNvSpPr txBox="1">
            <a:spLocks/>
          </p:cNvSpPr>
          <p:nvPr>
            <p:custDataLst>
              <p:tags r:id="rId2"/>
            </p:custDataLst>
          </p:nvPr>
        </p:nvSpPr>
        <p:spPr>
          <a:xfrm>
            <a:off x="6181727" y="1465973"/>
            <a:ext cx="5106969" cy="7747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r"/>
            <a:r>
              <a:rPr lang="fr-FR" b="1" dirty="0">
                <a:solidFill>
                  <a:srgbClr val="DC8C00"/>
                </a:solidFill>
              </a:rPr>
              <a:t>CNM ET SES MISSIONS</a:t>
            </a:r>
          </a:p>
        </p:txBody>
      </p:sp>
      <p:sp>
        <p:nvSpPr>
          <p:cNvPr id="9" name="ZoneTexte 8">
            <a:extLst>
              <a:ext uri="{FF2B5EF4-FFF2-40B4-BE49-F238E27FC236}">
                <a16:creationId xmlns:a16="http://schemas.microsoft.com/office/drawing/2014/main" xmlns="" id="{0DF1143F-4031-4D57-8804-4815565ECC7E}"/>
              </a:ext>
            </a:extLst>
          </p:cNvPr>
          <p:cNvSpPr txBox="1"/>
          <p:nvPr>
            <p:custDataLst>
              <p:tags r:id="rId3"/>
            </p:custDataLst>
          </p:nvPr>
        </p:nvSpPr>
        <p:spPr>
          <a:xfrm>
            <a:off x="8435304" y="2897133"/>
            <a:ext cx="2973432" cy="1815882"/>
          </a:xfrm>
          <a:prstGeom prst="rect">
            <a:avLst/>
          </a:prstGeom>
          <a:noFill/>
        </p:spPr>
        <p:txBody>
          <a:bodyPr wrap="square">
            <a:spAutoFit/>
          </a:bodyPr>
          <a:lstStyle/>
          <a:p>
            <a:pPr algn="just"/>
            <a:r>
              <a:rPr lang="fr-FR" sz="1600" dirty="0">
                <a:solidFill>
                  <a:srgbClr val="00364B"/>
                </a:solidFill>
                <a:latin typeface="CNM"/>
              </a:rPr>
              <a:t>Établissement au soutien des acteurs de la filière musicale (toutes esthétiques, musicales) et de variétés (</a:t>
            </a:r>
            <a:r>
              <a:rPr lang="fr-FR" sz="1600" b="1" i="0" dirty="0">
                <a:solidFill>
                  <a:srgbClr val="00364B"/>
                </a:solidFill>
                <a:effectLst/>
                <a:latin typeface="CNM"/>
              </a:rPr>
              <a:t>auteurs, compositeurs, artistes et les professionnels </a:t>
            </a:r>
            <a:r>
              <a:rPr lang="fr-FR" sz="1600" i="0" dirty="0">
                <a:solidFill>
                  <a:srgbClr val="00364B"/>
                </a:solidFill>
                <a:effectLst/>
                <a:latin typeface="CNM"/>
              </a:rPr>
              <a:t>en France et à l’international). </a:t>
            </a:r>
            <a:endParaRPr lang="fr-FR" sz="1600" dirty="0">
              <a:solidFill>
                <a:srgbClr val="00364B"/>
              </a:solidFill>
              <a:latin typeface="CNM"/>
            </a:endParaRPr>
          </a:p>
        </p:txBody>
      </p:sp>
      <p:sp>
        <p:nvSpPr>
          <p:cNvPr id="3" name="ZoneTexte 2">
            <a:extLst>
              <a:ext uri="{FF2B5EF4-FFF2-40B4-BE49-F238E27FC236}">
                <a16:creationId xmlns:a16="http://schemas.microsoft.com/office/drawing/2014/main" xmlns="" id="{16A6065E-DAE5-EE2A-CBF7-AE11F4A5D7B7}"/>
              </a:ext>
            </a:extLst>
          </p:cNvPr>
          <p:cNvSpPr txBox="1"/>
          <p:nvPr>
            <p:custDataLst>
              <p:tags r:id="rId4"/>
            </p:custDataLst>
          </p:nvPr>
        </p:nvSpPr>
        <p:spPr>
          <a:xfrm>
            <a:off x="7068780" y="5176960"/>
            <a:ext cx="4924555" cy="1077218"/>
          </a:xfrm>
          <a:prstGeom prst="rect">
            <a:avLst/>
          </a:prstGeom>
          <a:noFill/>
        </p:spPr>
        <p:txBody>
          <a:bodyPr wrap="square" rtlCol="0">
            <a:spAutoFit/>
          </a:bodyPr>
          <a:lstStyle/>
          <a:p>
            <a:pPr algn="just"/>
            <a:r>
              <a:rPr lang="fr-FR" sz="1600" dirty="0">
                <a:solidFill>
                  <a:srgbClr val="00364B"/>
                </a:solidFill>
                <a:latin typeface="CNM"/>
              </a:rPr>
              <a:t>Un établissement public qui a vu le jour le </a:t>
            </a:r>
          </a:p>
          <a:p>
            <a:pPr algn="just"/>
            <a:r>
              <a:rPr lang="fr-FR" sz="1600" b="1" dirty="0">
                <a:solidFill>
                  <a:srgbClr val="00364B"/>
                </a:solidFill>
                <a:latin typeface="CNM"/>
              </a:rPr>
              <a:t>1</a:t>
            </a:r>
            <a:r>
              <a:rPr lang="fr-FR" sz="1600" b="1" baseline="30000" dirty="0">
                <a:solidFill>
                  <a:srgbClr val="00364B"/>
                </a:solidFill>
                <a:latin typeface="CNM"/>
              </a:rPr>
              <a:t>er</a:t>
            </a:r>
            <a:r>
              <a:rPr lang="fr-FR" sz="1600" b="1" dirty="0">
                <a:solidFill>
                  <a:srgbClr val="00364B"/>
                </a:solidFill>
                <a:latin typeface="CNM"/>
              </a:rPr>
              <a:t> octobre 2020 </a:t>
            </a:r>
            <a:r>
              <a:rPr lang="fr-FR" sz="1600" dirty="0">
                <a:solidFill>
                  <a:srgbClr val="00364B"/>
                </a:solidFill>
                <a:latin typeface="CNM"/>
              </a:rPr>
              <a:t>et qui est le fruit de la fusion de 5 établissements : </a:t>
            </a:r>
            <a:r>
              <a:rPr lang="fr-FR" sz="1600" b="1" dirty="0">
                <a:solidFill>
                  <a:srgbClr val="00364B"/>
                </a:solidFill>
                <a:latin typeface="CNM"/>
              </a:rPr>
              <a:t>le CNV, le Bureau Export, le FCM, l’Irma et le CALIF</a:t>
            </a:r>
          </a:p>
        </p:txBody>
      </p:sp>
      <p:sp>
        <p:nvSpPr>
          <p:cNvPr id="12" name="Flèche : droite 11">
            <a:extLst>
              <a:ext uri="{FF2B5EF4-FFF2-40B4-BE49-F238E27FC236}">
                <a16:creationId xmlns:a16="http://schemas.microsoft.com/office/drawing/2014/main" xmlns="" id="{52089CEB-ABDA-0967-F378-634149C0E2F3}"/>
              </a:ext>
            </a:extLst>
          </p:cNvPr>
          <p:cNvSpPr/>
          <p:nvPr>
            <p:custDataLst>
              <p:tags r:id="rId5"/>
            </p:custDataLst>
          </p:nvPr>
        </p:nvSpPr>
        <p:spPr>
          <a:xfrm>
            <a:off x="6631115" y="5180192"/>
            <a:ext cx="361640" cy="211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88470577-2631-7791-4A98-11B2BA645123}"/>
              </a:ext>
            </a:extLst>
          </p:cNvPr>
          <p:cNvSpPr txBox="1"/>
          <p:nvPr>
            <p:custDataLst>
              <p:tags r:id="rId6"/>
            </p:custDataLst>
          </p:nvPr>
        </p:nvSpPr>
        <p:spPr>
          <a:xfrm>
            <a:off x="539501" y="663826"/>
            <a:ext cx="5691923" cy="6217087"/>
          </a:xfrm>
          <a:prstGeom prst="rect">
            <a:avLst/>
          </a:prstGeom>
          <a:noFill/>
        </p:spPr>
        <p:txBody>
          <a:bodyPr wrap="square" rtlCol="0">
            <a:spAutoFit/>
          </a:bodyPr>
          <a:lstStyle/>
          <a:p>
            <a:r>
              <a:rPr lang="fr-FR" i="1" dirty="0">
                <a:solidFill>
                  <a:srgbClr val="00364B"/>
                </a:solidFill>
                <a:latin typeface="CNM"/>
              </a:rPr>
              <a:t>     Il a pour mission de :</a:t>
            </a:r>
          </a:p>
          <a:p>
            <a:endParaRPr lang="fr-FR" sz="1000" i="1" dirty="0">
              <a:solidFill>
                <a:srgbClr val="00364B"/>
              </a:solidFill>
              <a:latin typeface="CNM"/>
            </a:endParaRPr>
          </a:p>
          <a:p>
            <a:pPr marL="361950" indent="-180975">
              <a:spcAft>
                <a:spcPts val="600"/>
              </a:spcAft>
              <a:buClr>
                <a:schemeClr val="tx2"/>
              </a:buClr>
              <a:buFont typeface="+mj-lt"/>
              <a:buAutoNum type="arabicPeriod"/>
            </a:pPr>
            <a:r>
              <a:rPr lang="fr-FR" sz="1300" dirty="0">
                <a:solidFill>
                  <a:srgbClr val="00364B"/>
                </a:solidFill>
                <a:latin typeface="CNM"/>
              </a:rPr>
              <a:t>Gérer les </a:t>
            </a:r>
            <a:r>
              <a:rPr lang="fr-FR" sz="1300" b="1" dirty="0">
                <a:solidFill>
                  <a:srgbClr val="DC8C00"/>
                </a:solidFill>
                <a:latin typeface="CNM"/>
              </a:rPr>
              <a:t>aides</a:t>
            </a:r>
            <a:r>
              <a:rPr lang="fr-FR" sz="1300" dirty="0">
                <a:solidFill>
                  <a:srgbClr val="DC8C00"/>
                </a:solidFill>
                <a:latin typeface="CNM"/>
              </a:rPr>
              <a:t> </a:t>
            </a:r>
            <a:r>
              <a:rPr lang="fr-FR" sz="1300" dirty="0">
                <a:solidFill>
                  <a:srgbClr val="00364B"/>
                </a:solidFill>
                <a:latin typeface="CNM"/>
              </a:rPr>
              <a:t>à destination de la filière musicale ou de variétés ainsi que le crédit d’impôt pour le spectacle vivant et la production phonographique,</a:t>
            </a:r>
          </a:p>
          <a:p>
            <a:pPr marL="361950" indent="-180975">
              <a:spcAft>
                <a:spcPts val="600"/>
              </a:spcAft>
              <a:buClr>
                <a:schemeClr val="tx2"/>
              </a:buClr>
              <a:buFont typeface="+mj-lt"/>
              <a:buAutoNum type="arabicPeriod"/>
            </a:pPr>
            <a:r>
              <a:rPr lang="fr-FR" sz="1300" dirty="0">
                <a:solidFill>
                  <a:srgbClr val="00364B"/>
                </a:solidFill>
                <a:latin typeface="CNM"/>
              </a:rPr>
              <a:t>Gérer un </a:t>
            </a:r>
            <a:r>
              <a:rPr lang="fr-FR" sz="1300" b="1" dirty="0">
                <a:solidFill>
                  <a:srgbClr val="DC8C00"/>
                </a:solidFill>
                <a:latin typeface="CNM"/>
              </a:rPr>
              <a:t>observatoire</a:t>
            </a:r>
            <a:r>
              <a:rPr lang="fr-FR" sz="1300" dirty="0">
                <a:solidFill>
                  <a:srgbClr val="00364B"/>
                </a:solidFill>
                <a:latin typeface="CNM"/>
              </a:rPr>
              <a:t> de l’économie et des données de l’ensemble du secteur,</a:t>
            </a:r>
          </a:p>
          <a:p>
            <a:pPr marL="361950" indent="-180975">
              <a:spcAft>
                <a:spcPts val="600"/>
              </a:spcAft>
              <a:buClr>
                <a:schemeClr val="tx2"/>
              </a:buClr>
              <a:buFont typeface="+mj-lt"/>
              <a:buAutoNum type="arabicPeriod"/>
            </a:pPr>
            <a:r>
              <a:rPr lang="fr-FR" sz="1300" dirty="0">
                <a:solidFill>
                  <a:srgbClr val="00364B"/>
                </a:solidFill>
                <a:latin typeface="CNM"/>
              </a:rPr>
              <a:t>Valoriser le </a:t>
            </a:r>
            <a:r>
              <a:rPr lang="fr-FR" sz="1300" b="1" dirty="0">
                <a:solidFill>
                  <a:srgbClr val="DC8C00"/>
                </a:solidFill>
                <a:latin typeface="CNM"/>
              </a:rPr>
              <a:t>patrimoine musical </a:t>
            </a:r>
            <a:r>
              <a:rPr lang="fr-FR" sz="1300" dirty="0">
                <a:solidFill>
                  <a:srgbClr val="00364B"/>
                </a:solidFill>
                <a:latin typeface="CNM"/>
              </a:rPr>
              <a:t>;</a:t>
            </a:r>
          </a:p>
          <a:p>
            <a:pPr marL="361950" indent="-180975">
              <a:spcAft>
                <a:spcPts val="600"/>
              </a:spcAft>
              <a:buClr>
                <a:schemeClr val="tx2"/>
              </a:buClr>
              <a:buFont typeface="+mj-lt"/>
              <a:buAutoNum type="arabicPeriod"/>
            </a:pPr>
            <a:r>
              <a:rPr lang="fr-FR" sz="1300" dirty="0">
                <a:solidFill>
                  <a:srgbClr val="00364B"/>
                </a:solidFill>
                <a:latin typeface="CNM"/>
              </a:rPr>
              <a:t>Soutenir </a:t>
            </a:r>
            <a:r>
              <a:rPr lang="fr-FR" sz="1300" b="1" dirty="0">
                <a:solidFill>
                  <a:srgbClr val="DC8C00"/>
                </a:solidFill>
                <a:latin typeface="CNM"/>
              </a:rPr>
              <a:t>l’écriture, la composition, l’interprétation, la production, l’édition, la promotion, la distribution et la diffusion</a:t>
            </a:r>
            <a:r>
              <a:rPr lang="fr-FR" sz="1300" dirty="0">
                <a:solidFill>
                  <a:srgbClr val="00364B"/>
                </a:solidFill>
                <a:latin typeface="CNM"/>
              </a:rPr>
              <a:t> de la musique et des variétés,</a:t>
            </a:r>
          </a:p>
          <a:p>
            <a:pPr marL="361950" indent="-180975">
              <a:spcAft>
                <a:spcPts val="600"/>
              </a:spcAft>
              <a:buClr>
                <a:schemeClr val="tx2"/>
              </a:buClr>
              <a:buFont typeface="+mj-lt"/>
              <a:buAutoNum type="arabicPeriod"/>
            </a:pPr>
            <a:r>
              <a:rPr lang="fr-FR" sz="1300" dirty="0">
                <a:solidFill>
                  <a:srgbClr val="00364B"/>
                </a:solidFill>
                <a:latin typeface="CNM"/>
              </a:rPr>
              <a:t>Assurer une veille des technologies et des usages et soutenir l</a:t>
            </a:r>
            <a:r>
              <a:rPr lang="fr-FR" sz="1300" b="1" dirty="0">
                <a:solidFill>
                  <a:srgbClr val="DC8C00"/>
                </a:solidFill>
                <a:latin typeface="CNM"/>
              </a:rPr>
              <a:t>’innovation</a:t>
            </a:r>
            <a:r>
              <a:rPr lang="fr-FR" sz="1300" dirty="0">
                <a:solidFill>
                  <a:srgbClr val="00364B"/>
                </a:solidFill>
                <a:latin typeface="CNM"/>
              </a:rPr>
              <a:t>, </a:t>
            </a:r>
          </a:p>
          <a:p>
            <a:pPr marL="361950" indent="-180975">
              <a:spcAft>
                <a:spcPts val="600"/>
              </a:spcAft>
              <a:buClr>
                <a:schemeClr val="tx2"/>
              </a:buClr>
              <a:buFont typeface="+mj-lt"/>
              <a:buAutoNum type="arabicPeriod"/>
            </a:pPr>
            <a:r>
              <a:rPr lang="fr-FR" sz="1300" dirty="0">
                <a:solidFill>
                  <a:srgbClr val="00364B"/>
                </a:solidFill>
                <a:latin typeface="CNM"/>
              </a:rPr>
              <a:t>Favoriser le développement </a:t>
            </a:r>
            <a:r>
              <a:rPr lang="fr-FR" sz="1300" b="1" dirty="0">
                <a:solidFill>
                  <a:srgbClr val="DC8C00"/>
                </a:solidFill>
                <a:latin typeface="CNM"/>
              </a:rPr>
              <a:t>international</a:t>
            </a:r>
            <a:r>
              <a:rPr lang="fr-FR" sz="1300" dirty="0">
                <a:solidFill>
                  <a:srgbClr val="00364B"/>
                </a:solidFill>
                <a:latin typeface="CNM"/>
              </a:rPr>
              <a:t> du secteur de la musique et des variétés</a:t>
            </a:r>
          </a:p>
          <a:p>
            <a:pPr marL="361950" indent="-180975">
              <a:spcAft>
                <a:spcPts val="600"/>
              </a:spcAft>
              <a:buClr>
                <a:schemeClr val="tx2"/>
              </a:buClr>
              <a:buFont typeface="+mj-lt"/>
              <a:buAutoNum type="arabicPeriod"/>
            </a:pPr>
            <a:r>
              <a:rPr lang="fr-FR" sz="1300" dirty="0">
                <a:solidFill>
                  <a:srgbClr val="00364B"/>
                </a:solidFill>
                <a:latin typeface="CNM"/>
              </a:rPr>
              <a:t>Favoriser la contribution du secteur de la musique et des variétés à la politique de l’État en matière de protection de </a:t>
            </a:r>
            <a:r>
              <a:rPr lang="fr-FR" sz="1300" b="1" dirty="0">
                <a:solidFill>
                  <a:srgbClr val="DC8C00"/>
                </a:solidFill>
                <a:latin typeface="CNM"/>
              </a:rPr>
              <a:t>l’environnement</a:t>
            </a:r>
            <a:r>
              <a:rPr lang="fr-FR" sz="1300" dirty="0">
                <a:solidFill>
                  <a:srgbClr val="00364B"/>
                </a:solidFill>
                <a:latin typeface="CNM"/>
              </a:rPr>
              <a:t> </a:t>
            </a:r>
            <a:r>
              <a:rPr lang="fr-FR" sz="1300" b="1" dirty="0">
                <a:solidFill>
                  <a:srgbClr val="DC8C00"/>
                </a:solidFill>
                <a:latin typeface="CNM"/>
              </a:rPr>
              <a:t>et de développement durable</a:t>
            </a:r>
          </a:p>
          <a:p>
            <a:pPr marL="361950" indent="-180975">
              <a:spcAft>
                <a:spcPts val="600"/>
              </a:spcAft>
              <a:buClr>
                <a:schemeClr val="tx2"/>
              </a:buClr>
              <a:buFont typeface="+mj-lt"/>
              <a:buAutoNum type="arabicPeriod"/>
            </a:pPr>
            <a:r>
              <a:rPr lang="fr-FR" sz="1300" dirty="0">
                <a:solidFill>
                  <a:srgbClr val="00364B"/>
                </a:solidFill>
                <a:latin typeface="CNM"/>
              </a:rPr>
              <a:t>Participer au développement de </a:t>
            </a:r>
            <a:r>
              <a:rPr lang="fr-FR" sz="1300" b="1" dirty="0">
                <a:solidFill>
                  <a:srgbClr val="DC8C00"/>
                </a:solidFill>
                <a:latin typeface="CNM"/>
              </a:rPr>
              <a:t>l’éducation artistique et culturelle</a:t>
            </a:r>
          </a:p>
          <a:p>
            <a:pPr marL="361950" indent="-180975">
              <a:spcAft>
                <a:spcPts val="600"/>
              </a:spcAft>
              <a:buClr>
                <a:schemeClr val="tx2"/>
              </a:buClr>
              <a:buFont typeface="+mj-lt"/>
              <a:buAutoNum type="arabicPeriod"/>
            </a:pPr>
            <a:r>
              <a:rPr lang="fr-FR" sz="1300" dirty="0">
                <a:solidFill>
                  <a:srgbClr val="00364B"/>
                </a:solidFill>
                <a:latin typeface="CNM"/>
              </a:rPr>
              <a:t>Soutien la musique auprès de tous les publics au niveau national et territorial. Il associe les </a:t>
            </a:r>
            <a:r>
              <a:rPr lang="fr-FR" sz="1300" b="1" dirty="0">
                <a:solidFill>
                  <a:srgbClr val="DC8C00"/>
                </a:solidFill>
                <a:latin typeface="CNM"/>
              </a:rPr>
              <a:t>collectivités territoriales </a:t>
            </a:r>
            <a:r>
              <a:rPr lang="fr-FR" sz="1300" dirty="0">
                <a:solidFill>
                  <a:srgbClr val="00364B"/>
                </a:solidFill>
                <a:latin typeface="CNM"/>
              </a:rPr>
              <a:t>et leur groupement à l’exercice de ses missions. </a:t>
            </a:r>
          </a:p>
          <a:p>
            <a:pPr marL="361950" indent="-180975">
              <a:spcAft>
                <a:spcPts val="600"/>
              </a:spcAft>
              <a:buClr>
                <a:schemeClr val="tx2"/>
              </a:buClr>
              <a:buFont typeface="+mj-lt"/>
              <a:buAutoNum type="arabicPeriod"/>
            </a:pPr>
            <a:r>
              <a:rPr lang="fr-FR" sz="1300" dirty="0">
                <a:solidFill>
                  <a:srgbClr val="00364B"/>
                </a:solidFill>
                <a:latin typeface="CNM"/>
              </a:rPr>
              <a:t>Soutenir l’ensemble du secteur professionnel dans toutes ses pratiques et dans toutes ses composantes, et en garantir la </a:t>
            </a:r>
            <a:r>
              <a:rPr lang="fr-FR" sz="1300" b="1" dirty="0">
                <a:solidFill>
                  <a:srgbClr val="DC8C00"/>
                </a:solidFill>
                <a:latin typeface="CNM"/>
              </a:rPr>
              <a:t>diversité</a:t>
            </a:r>
            <a:r>
              <a:rPr lang="fr-FR" sz="1300" dirty="0">
                <a:solidFill>
                  <a:srgbClr val="00364B"/>
                </a:solidFill>
                <a:latin typeface="CNM"/>
              </a:rPr>
              <a:t>, dans le respect de l’égale dignité des </a:t>
            </a:r>
            <a:r>
              <a:rPr lang="fr-FR" sz="1300" b="1" dirty="0">
                <a:solidFill>
                  <a:srgbClr val="DC8C00"/>
                </a:solidFill>
                <a:latin typeface="CNM"/>
              </a:rPr>
              <a:t>répertoires</a:t>
            </a:r>
            <a:r>
              <a:rPr lang="fr-FR" sz="1300" dirty="0">
                <a:solidFill>
                  <a:srgbClr val="00364B"/>
                </a:solidFill>
                <a:latin typeface="CNM"/>
              </a:rPr>
              <a:t> et des droits culturels. </a:t>
            </a:r>
          </a:p>
        </p:txBody>
      </p:sp>
      <p:pic>
        <p:nvPicPr>
          <p:cNvPr id="14" name="Image 13">
            <a:extLst>
              <a:ext uri="{FF2B5EF4-FFF2-40B4-BE49-F238E27FC236}">
                <a16:creationId xmlns:a16="http://schemas.microsoft.com/office/drawing/2014/main" xmlns="" id="{F913D204-E3A4-55E0-5EE1-B6ED54FBDF0E}"/>
              </a:ext>
            </a:extLst>
          </p:cNvPr>
          <p:cNvPicPr>
            <a:picLocks noChangeAspect="1"/>
          </p:cNvPicPr>
          <p:nvPr>
            <p:custDataLst>
              <p:tags r:id="rId7"/>
            </p:custDataLst>
          </p:nvPr>
        </p:nvPicPr>
        <p:blipFill>
          <a:blip r:embed="rId9"/>
          <a:stretch>
            <a:fillRect/>
          </a:stretch>
        </p:blipFill>
        <p:spPr>
          <a:xfrm>
            <a:off x="6286986" y="2426578"/>
            <a:ext cx="1847850" cy="2466975"/>
          </a:xfrm>
          <a:prstGeom prst="rect">
            <a:avLst/>
          </a:prstGeom>
        </p:spPr>
      </p:pic>
    </p:spTree>
    <p:extLst>
      <p:ext uri="{BB962C8B-B14F-4D97-AF65-F5344CB8AC3E}">
        <p14:creationId xmlns:p14="http://schemas.microsoft.com/office/powerpoint/2010/main" val="2086598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CA605739-946B-499B-A6AE-22EDB7EDE0B8}"/>
              </a:ext>
            </a:extLst>
          </p:cNvPr>
          <p:cNvSpPr>
            <a:spLocks noGrp="1"/>
          </p:cNvSpPr>
          <p:nvPr>
            <p:ph type="sldNum" sz="quarter" idx="12"/>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DEC01C-B405-403E-9372-C96E84789250}" type="slidenum">
              <a:rPr kumimoji="0" lang="fr-FR" sz="1050" b="0" i="0" u="none" strike="noStrike" kern="1200" cap="none" spc="0" normalizeH="0" baseline="0" noProof="0" smtClean="0">
                <a:ln>
                  <a:noFill/>
                </a:ln>
                <a:solidFill>
                  <a:srgbClr val="441435"/>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fr-FR" sz="1050" b="0" i="0" u="none" strike="noStrike" kern="1200" cap="none" spc="0" normalizeH="0" baseline="0" noProof="0" dirty="0">
              <a:ln>
                <a:noFill/>
              </a:ln>
              <a:solidFill>
                <a:srgbClr val="441435"/>
              </a:solidFill>
              <a:effectLst/>
              <a:uLnTx/>
              <a:uFillTx/>
              <a:latin typeface="Century Gothic" panose="020B0502020202020204" pitchFamily="34" charset="0"/>
              <a:ea typeface="+mn-ea"/>
              <a:cs typeface="+mn-cs"/>
            </a:endParaRPr>
          </a:p>
        </p:txBody>
      </p:sp>
      <p:sp>
        <p:nvSpPr>
          <p:cNvPr id="8" name="Titre 1">
            <a:extLst>
              <a:ext uri="{FF2B5EF4-FFF2-40B4-BE49-F238E27FC236}">
                <a16:creationId xmlns:a16="http://schemas.microsoft.com/office/drawing/2014/main" xmlns="" id="{AF3BC66D-A8F2-43EB-BD9D-9AB90A6C8FC6}"/>
              </a:ext>
            </a:extLst>
          </p:cNvPr>
          <p:cNvSpPr txBox="1">
            <a:spLocks/>
          </p:cNvSpPr>
          <p:nvPr>
            <p:custDataLst>
              <p:tags r:id="rId2"/>
            </p:custDataLst>
          </p:nvPr>
        </p:nvSpPr>
        <p:spPr>
          <a:xfrm>
            <a:off x="5985640" y="1439830"/>
            <a:ext cx="5677647" cy="77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Pts val="1000"/>
              <a:buFontTx/>
              <a:buNone/>
              <a:tabLst>
                <a:tab pos="457200" algn="l"/>
              </a:tabLst>
              <a:defRPr/>
            </a:pPr>
            <a:r>
              <a:rPr kumimoji="0" lang="fr-FR" sz="2100" b="1" i="0" u="none" strike="noStrike" kern="1200" cap="none" spc="0" normalizeH="0" baseline="0" noProof="0" dirty="0">
                <a:ln>
                  <a:noFill/>
                </a:ln>
                <a:solidFill>
                  <a:srgbClr val="441435"/>
                </a:solidFill>
                <a:effectLst/>
                <a:uLnTx/>
                <a:uFillTx/>
                <a:latin typeface="CNM"/>
                <a:ea typeface="Calibri" panose="020F0502020204030204" pitchFamily="34" charset="0"/>
                <a:cs typeface="+mj-cs"/>
              </a:rPr>
              <a:t>CONTACTS</a:t>
            </a:r>
          </a:p>
        </p:txBody>
      </p:sp>
      <p:sp>
        <p:nvSpPr>
          <p:cNvPr id="3" name="ZoneTexte 2">
            <a:extLst>
              <a:ext uri="{FF2B5EF4-FFF2-40B4-BE49-F238E27FC236}">
                <a16:creationId xmlns:a16="http://schemas.microsoft.com/office/drawing/2014/main" xmlns="" id="{AB4C6256-D63F-CC37-9499-064CBC1EE340}"/>
              </a:ext>
            </a:extLst>
          </p:cNvPr>
          <p:cNvSpPr txBox="1"/>
          <p:nvPr/>
        </p:nvSpPr>
        <p:spPr>
          <a:xfrm>
            <a:off x="552626" y="882083"/>
            <a:ext cx="5521876" cy="5816977"/>
          </a:xfrm>
          <a:prstGeom prst="rect">
            <a:avLst/>
          </a:prstGeom>
          <a:noFill/>
        </p:spPr>
        <p:txBody>
          <a:bodyPr wrap="square" rtlCol="0">
            <a:spAutoFit/>
          </a:bodyPr>
          <a:lstStyle/>
          <a:p>
            <a:pPr marR="0" lvl="0" algn="l" defTabSz="914400" rtl="0" eaLnBrk="1" fontAlgn="base" latinLnBrk="0" hangingPunct="1">
              <a:lnSpc>
                <a:spcPct val="150000"/>
              </a:lnSpc>
              <a:spcBef>
                <a:spcPts val="0"/>
              </a:spcBef>
              <a:spcAft>
                <a:spcPts val="0"/>
              </a:spcAft>
              <a:buClrTx/>
              <a:buSzTx/>
              <a:tabLst/>
              <a:defRPr/>
            </a:pPr>
            <a:endParaRPr kumimoji="0" lang="fr-FR" sz="1800" b="0" i="0" u="none" strike="noStrike" kern="1200" cap="none" spc="0" normalizeH="0" baseline="0" noProof="0" dirty="0">
              <a:ln>
                <a:noFill/>
              </a:ln>
              <a:solidFill>
                <a:srgbClr val="000000"/>
              </a:solidFill>
              <a:effectLst/>
              <a:uLnTx/>
              <a:uFillTx/>
              <a:latin typeface="CNM"/>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441435"/>
                </a:solidFill>
                <a:effectLst/>
                <a:uLnTx/>
                <a:uFillTx/>
                <a:latin typeface="CNM"/>
                <a:ea typeface="+mn-ea"/>
                <a:cs typeface="+mn-cs"/>
              </a:rPr>
              <a:t>Affiliation, taxe et droit de tirage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Droit de tirage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5"/>
              </a:rPr>
              <a:t>droitdetirage@cnm.fr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Taxe</a:t>
            </a:r>
            <a:r>
              <a:rPr kumimoji="0" lang="fr-FR" sz="1200" b="1" i="0" u="none" strike="noStrike" kern="1200" cap="none" spc="0" normalizeH="0" baseline="0" noProof="0" dirty="0">
                <a:ln>
                  <a:noFill/>
                </a:ln>
                <a:solidFill>
                  <a:srgbClr val="000000"/>
                </a:solidFill>
                <a:effectLst/>
                <a:uLnTx/>
                <a:uFillTx/>
                <a:latin typeface="CNM"/>
                <a:ea typeface="+mn-ea"/>
                <a:cs typeface="+mn-cs"/>
              </a:rPr>
              <a:t>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rPr>
              <a:t>la</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6"/>
              </a:rPr>
              <a:t>taxe@cnm.fr</a:t>
            </a:r>
            <a:r>
              <a:rPr kumimoji="0" lang="fr-FR" sz="1200" b="0" i="0" u="none" strike="noStrike" kern="1200" cap="none" spc="0" normalizeH="0" baseline="0" noProof="0" dirty="0">
                <a:ln>
                  <a:noFill/>
                </a:ln>
                <a:solidFill>
                  <a:srgbClr val="0563C1"/>
                </a:solidFill>
                <a:effectLst/>
                <a:uLnTx/>
                <a:uFillTx/>
                <a:latin typeface="CNM"/>
                <a:ea typeface="+mn-ea"/>
                <a:cs typeface="+mn-cs"/>
              </a:rPr>
              <a:t> </a:t>
            </a:r>
            <a:endParaRPr kumimoji="0" lang="fr-FR" sz="1200" b="0" i="0" u="none" strike="noStrike" kern="1200" cap="none" spc="0" normalizeH="0" baseline="0" noProof="0" dirty="0">
              <a:ln>
                <a:noFill/>
              </a:ln>
              <a:solidFill>
                <a:srgbClr val="000000"/>
              </a:solidFill>
              <a:effectLst/>
              <a:uLnTx/>
              <a:uFillTx/>
              <a:latin typeface="CNM"/>
              <a:ea typeface="+mn-ea"/>
              <a:cs typeface="+mn-cs"/>
            </a:endParaRP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Affiliation</a:t>
            </a:r>
            <a:r>
              <a:rPr kumimoji="0" lang="fr-FR" sz="1200" b="1" i="0" u="none" strike="noStrike" kern="1200" cap="none" spc="0" normalizeH="0" baseline="0" noProof="0" dirty="0">
                <a:ln>
                  <a:noFill/>
                </a:ln>
                <a:solidFill>
                  <a:srgbClr val="000000"/>
                </a:solidFill>
                <a:effectLst/>
                <a:uLnTx/>
                <a:uFillTx/>
                <a:latin typeface="CNM"/>
                <a:ea typeface="+mn-ea"/>
                <a:cs typeface="+mn-cs"/>
              </a:rPr>
              <a:t>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7"/>
              </a:rPr>
              <a:t>affiliation@cnm.fr</a:t>
            </a:r>
            <a:endParaRPr kumimoji="0" lang="fr-FR" sz="1800" b="1" i="0" u="sng" strike="noStrike" kern="1200" cap="none" spc="0" normalizeH="0" baseline="0" noProof="0" dirty="0">
              <a:ln>
                <a:noFill/>
              </a:ln>
              <a:solidFill>
                <a:srgbClr val="441435"/>
              </a:solidFill>
              <a:effectLst/>
              <a:uLnTx/>
              <a:uFillTx/>
              <a:latin typeface="CNM"/>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fr-FR" sz="1800" b="1" i="0" u="sng" strike="noStrike" kern="1200" cap="none" spc="0" normalizeH="0" baseline="0" noProof="0" dirty="0">
              <a:ln>
                <a:noFill/>
              </a:ln>
              <a:solidFill>
                <a:srgbClr val="441435"/>
              </a:solidFill>
              <a:effectLst/>
              <a:uLnTx/>
              <a:uFillTx/>
              <a:latin typeface="CNM"/>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441435"/>
                </a:solidFill>
                <a:effectLst/>
                <a:uLnTx/>
                <a:uFillTx/>
                <a:latin typeface="CNM"/>
                <a:ea typeface="+mn-ea"/>
                <a:cs typeface="+mn-cs"/>
              </a:rPr>
              <a:t>Soutien Entreprises</a:t>
            </a:r>
            <a:r>
              <a:rPr kumimoji="0" lang="fr-FR" sz="1800" b="1" i="0" u="none" strike="noStrike" kern="1200" cap="none" spc="0" normalizeH="0" baseline="0" noProof="0" dirty="0">
                <a:ln>
                  <a:noFill/>
                </a:ln>
                <a:solidFill>
                  <a:srgbClr val="441435"/>
                </a:solidFill>
                <a:effectLst/>
                <a:uLnTx/>
                <a:uFillTx/>
                <a:latin typeface="CNM"/>
                <a:ea typeface="+mn-ea"/>
                <a:cs typeface="+mn-cs"/>
              </a:rPr>
              <a:t> :</a:t>
            </a:r>
            <a:r>
              <a:rPr kumimoji="0" lang="fr-FR" sz="1800" b="0" i="0" u="none" strike="noStrike" kern="1200" cap="none" spc="0" normalizeH="0" baseline="0" noProof="0" dirty="0">
                <a:ln>
                  <a:noFill/>
                </a:ln>
                <a:solidFill>
                  <a:srgbClr val="441435"/>
                </a:solidFill>
                <a:effectLst/>
                <a:uLnTx/>
                <a:uFillTx/>
                <a:latin typeface="CNM"/>
                <a:ea typeface="+mn-ea"/>
                <a:cs typeface="+mn-cs"/>
              </a:rPr>
              <a:t> </a:t>
            </a:r>
            <a:endParaRPr kumimoji="0" lang="fr-FR" sz="1800" b="0" i="0" u="none" strike="noStrike" kern="1200" cap="none" spc="0" normalizeH="0" baseline="0" noProof="0" dirty="0">
              <a:ln>
                <a:noFill/>
              </a:ln>
              <a:solidFill>
                <a:srgbClr val="000000"/>
              </a:solidFill>
              <a:effectLst/>
              <a:uLnTx/>
              <a:uFillTx/>
              <a:latin typeface="CNM"/>
              <a:ea typeface="+mn-ea"/>
              <a:cs typeface="+mn-cs"/>
            </a:endParaRP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Compensation</a:t>
            </a:r>
            <a:r>
              <a:rPr kumimoji="0" lang="fr-FR" sz="1200" b="0" i="0" u="none" strike="noStrike" kern="1200" cap="none" spc="0" normalizeH="0" baseline="0" noProof="0" dirty="0">
                <a:ln>
                  <a:noFill/>
                </a:ln>
                <a:solidFill>
                  <a:srgbClr val="000000"/>
                </a:solidFill>
                <a:effectLst/>
                <a:uLnTx/>
                <a:uFillTx/>
                <a:latin typeface="CNM"/>
                <a:ea typeface="+mn-ea"/>
                <a:cs typeface="+mn-cs"/>
              </a:rPr>
              <a:t>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8"/>
              </a:rPr>
              <a:t>compensation@cnm.fr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Structuration et TE</a:t>
            </a:r>
            <a:r>
              <a:rPr kumimoji="0" lang="fr-FR" sz="1200" b="0" i="0" u="none" strike="noStrike" kern="1200" cap="none" spc="0" normalizeH="0" baseline="0" noProof="0" dirty="0">
                <a:ln>
                  <a:noFill/>
                </a:ln>
                <a:solidFill>
                  <a:srgbClr val="000000"/>
                </a:solidFill>
                <a:effectLst/>
                <a:uLnTx/>
                <a:uFillTx/>
                <a:latin typeface="CNM"/>
                <a:ea typeface="+mn-ea"/>
                <a:cs typeface="+mn-cs"/>
              </a:rPr>
              <a:t>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9"/>
              </a:rPr>
              <a:t>structuration@cnm.fr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Soutien aux entreprise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0"/>
              </a:rPr>
              <a:t>soutienauxentreprises@cnm.fr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Innovation</a:t>
            </a:r>
            <a:r>
              <a:rPr kumimoji="0" lang="fr-FR" sz="1200" b="0" i="0" u="none" strike="noStrike" kern="1200" cap="none" spc="0" normalizeH="0" baseline="0" noProof="0" dirty="0">
                <a:ln>
                  <a:noFill/>
                </a:ln>
                <a:solidFill>
                  <a:srgbClr val="000000"/>
                </a:solidFill>
                <a:effectLst/>
                <a:uLnTx/>
                <a:uFillTx/>
                <a:latin typeface="CNM"/>
                <a:ea typeface="+mn-ea"/>
                <a:cs typeface="+mn-cs"/>
              </a:rPr>
              <a:t>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1"/>
              </a:rPr>
              <a:t>innovation@cnm.fr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Diffusion Alternatives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2"/>
              </a:rPr>
              <a:t>diffusionalternative@cnm.fr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Salles &amp; Résidences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3"/>
              </a:rPr>
              <a:t>lieux@cnm.fr</a:t>
            </a:r>
            <a:endParaRPr kumimoji="0" lang="fr-FR" sz="1200" b="0" i="0" u="sng" strike="noStrike" kern="1200" cap="none" spc="0" normalizeH="0" baseline="0" noProof="0" dirty="0">
              <a:ln>
                <a:noFill/>
              </a:ln>
              <a:solidFill>
                <a:srgbClr val="000000"/>
              </a:solidFill>
              <a:effectLst/>
              <a:uLnTx/>
              <a:uFillTx/>
              <a:latin typeface="CNM"/>
              <a:ea typeface="+mn-ea"/>
              <a:cs typeface="+mn-cs"/>
            </a:endParaRP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Aides Ville de Paris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4"/>
              </a:rPr>
              <a:t>paris@cnm.fr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Disquaires</a:t>
            </a:r>
            <a:r>
              <a:rPr kumimoji="0" lang="fr-FR" sz="1200" b="0" i="0" u="none" strike="noStrike" kern="1200" cap="none" spc="0" normalizeH="0" baseline="0" noProof="0" dirty="0">
                <a:ln>
                  <a:noFill/>
                </a:ln>
                <a:solidFill>
                  <a:srgbClr val="000000"/>
                </a:solidFill>
                <a:effectLst/>
                <a:uLnTx/>
                <a:uFillTx/>
                <a:latin typeface="CNM"/>
                <a:ea typeface="+mn-ea"/>
                <a:cs typeface="+mn-cs"/>
              </a:rPr>
              <a:t>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5"/>
              </a:rPr>
              <a:t>disquaires@cnm.fr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Festival</a:t>
            </a:r>
            <a:r>
              <a:rPr kumimoji="0" lang="fr-FR" sz="1200" b="0" i="0" u="none" strike="noStrike" kern="1200" cap="none" spc="0" normalizeH="0" baseline="0" noProof="0" dirty="0">
                <a:ln>
                  <a:noFill/>
                </a:ln>
                <a:solidFill>
                  <a:srgbClr val="000000"/>
                </a:solidFill>
                <a:effectLst/>
                <a:uLnTx/>
                <a:uFillTx/>
                <a:latin typeface="CNM"/>
                <a:ea typeface="+mn-ea"/>
                <a:cs typeface="+mn-cs"/>
              </a:rPr>
              <a:t>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6"/>
              </a:rPr>
              <a:t>festivals@cnm.fr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Egalité H/F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7"/>
              </a:rPr>
              <a:t>alessandra.andouard@cnm.fr</a:t>
            </a:r>
            <a:r>
              <a:rPr kumimoji="0" lang="fr-FR" sz="1200" b="0" i="0" u="none" strike="noStrike" kern="1200" cap="none" spc="0" normalizeH="0" baseline="0" noProof="0" dirty="0">
                <a:ln>
                  <a:noFill/>
                </a:ln>
                <a:solidFill>
                  <a:srgbClr val="0563C1"/>
                </a:solidFill>
                <a:effectLst/>
                <a:uLnTx/>
                <a:uFillTx/>
                <a:latin typeface="CNM"/>
                <a:ea typeface="+mn-ea"/>
                <a:cs typeface="+mn-cs"/>
              </a:rPr>
              <a:t> </a:t>
            </a:r>
            <a:endParaRPr kumimoji="0" lang="fr-FR" sz="1200" b="0" i="0" u="none" strike="noStrike" kern="1200" cap="none" spc="0" normalizeH="0" baseline="0" noProof="0" dirty="0">
              <a:ln>
                <a:noFill/>
              </a:ln>
              <a:solidFill>
                <a:srgbClr val="000000"/>
              </a:solidFill>
              <a:effectLst/>
              <a:uLnTx/>
              <a:uFillTx/>
              <a:latin typeface="CNM"/>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NM"/>
              <a:ea typeface="+mn-ea"/>
              <a:cs typeface="+mn-cs"/>
            </a:endParaRPr>
          </a:p>
        </p:txBody>
      </p:sp>
      <p:sp>
        <p:nvSpPr>
          <p:cNvPr id="5" name="ZoneTexte 4">
            <a:extLst>
              <a:ext uri="{FF2B5EF4-FFF2-40B4-BE49-F238E27FC236}">
                <a16:creationId xmlns:a16="http://schemas.microsoft.com/office/drawing/2014/main" xmlns="" id="{F8BA74BC-178F-E1E9-7EAC-9E4C4E388BF1}"/>
              </a:ext>
            </a:extLst>
          </p:cNvPr>
          <p:cNvSpPr txBox="1"/>
          <p:nvPr/>
        </p:nvSpPr>
        <p:spPr>
          <a:xfrm>
            <a:off x="6168753" y="2590243"/>
            <a:ext cx="5886398" cy="4218078"/>
          </a:xfrm>
          <a:prstGeom prst="rect">
            <a:avLst/>
          </a:prstGeom>
          <a:noFill/>
        </p:spPr>
        <p:txBody>
          <a:bodyPr wrap="square" rtlCol="0">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441435"/>
                </a:solidFill>
                <a:effectLst/>
                <a:uLnTx/>
                <a:uFillTx/>
                <a:latin typeface="CNM"/>
                <a:ea typeface="+mn-ea"/>
                <a:cs typeface="+mn-cs"/>
              </a:rPr>
              <a:t>Soutien artistes et projets</a:t>
            </a:r>
            <a:r>
              <a:rPr kumimoji="0" lang="fr-FR" sz="1800" b="1" i="0" u="none" strike="noStrike" kern="1200" cap="none" spc="0" normalizeH="0" baseline="0" noProof="0" dirty="0">
                <a:ln>
                  <a:noFill/>
                </a:ln>
                <a:solidFill>
                  <a:srgbClr val="441435"/>
                </a:solidFill>
                <a:effectLst/>
                <a:uLnTx/>
                <a:uFillTx/>
                <a:latin typeface="CNM"/>
                <a:ea typeface="+mn-ea"/>
                <a:cs typeface="+mn-cs"/>
              </a:rPr>
              <a:t> :</a:t>
            </a:r>
            <a:r>
              <a:rPr kumimoji="0" lang="fr-FR" sz="1800" b="0" i="0" u="none" strike="noStrike" kern="1200" cap="none" spc="0" normalizeH="0" baseline="0" noProof="0" dirty="0">
                <a:ln>
                  <a:noFill/>
                </a:ln>
                <a:solidFill>
                  <a:srgbClr val="441435"/>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Création / Production / Diffusion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err="1">
                <a:ln>
                  <a:noFill/>
                </a:ln>
                <a:solidFill>
                  <a:srgbClr val="0563C1"/>
                </a:solidFill>
                <a:effectLst/>
                <a:uLnTx/>
                <a:uFillTx/>
                <a:latin typeface="CNM"/>
                <a:ea typeface="+mn-ea"/>
                <a:cs typeface="+mn-cs"/>
                <a:hlinkClick r:id="rId18"/>
              </a:rPr>
              <a:t>creaprodiff@cnm</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8"/>
              </a:rPr>
              <a:t>.</a:t>
            </a:r>
            <a:r>
              <a:rPr kumimoji="0" lang="fr-FR" sz="1200" b="0" i="0" u="sng" strike="noStrike" kern="1200" cap="none" spc="0" normalizeH="0" baseline="0" noProof="0" dirty="0">
                <a:ln>
                  <a:noFill/>
                </a:ln>
                <a:solidFill>
                  <a:srgbClr val="0563C1"/>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Edition</a:t>
            </a:r>
            <a:r>
              <a:rPr kumimoji="0" lang="fr-FR" sz="1200" b="0" i="0" u="none" strike="noStrike" kern="1200" cap="none" spc="0" normalizeH="0" baseline="0" noProof="0" dirty="0">
                <a:ln>
                  <a:noFill/>
                </a:ln>
                <a:solidFill>
                  <a:srgbClr val="000000"/>
                </a:solidFill>
                <a:effectLst/>
                <a:uLnTx/>
                <a:uFillTx/>
                <a:latin typeface="CNM"/>
                <a:ea typeface="+mn-ea"/>
                <a:cs typeface="+mn-cs"/>
              </a:rPr>
              <a:t>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19"/>
              </a:rPr>
              <a:t>edition@cnm.fr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Phono musiques actuelles / classique / musique en images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20"/>
              </a:rPr>
              <a:t>phono.images@cnm.fr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Bourse auteurs compositeurs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21"/>
              </a:rPr>
              <a:t>bourseauteurscompositeurs@cnm.fr</a:t>
            </a:r>
            <a:r>
              <a:rPr kumimoji="0" lang="fr-FR" sz="1200" b="0" i="0" u="none" strike="noStrike" kern="1200" cap="none" spc="0" normalizeH="0" baseline="0" noProof="0" dirty="0">
                <a:ln>
                  <a:noFill/>
                </a:ln>
                <a:solidFill>
                  <a:srgbClr val="0563C1"/>
                </a:solidFill>
                <a:effectLst/>
                <a:uLnTx/>
                <a:uFillTx/>
                <a:latin typeface="CNM"/>
                <a:ea typeface="+mn-ea"/>
                <a:cs typeface="+mn-cs"/>
              </a:rPr>
              <a:t>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Aides territoriales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22"/>
              </a:rPr>
              <a:t>régions@cnm.fr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Export musiques actuelles :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23"/>
              </a:rPr>
              <a:t>camille.hyron@cnm.fr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Export classique &amp; jazz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24"/>
              </a:rPr>
              <a:t>virginie.ritt@cnm.fr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441435"/>
                </a:solidFill>
                <a:effectLst/>
                <a:uLnTx/>
                <a:uFillTx/>
                <a:latin typeface="CNM"/>
                <a:ea typeface="+mn-ea"/>
                <a:cs typeface="+mn-cs"/>
              </a:rPr>
              <a:t>Crédits d’impôt</a:t>
            </a:r>
            <a:r>
              <a:rPr kumimoji="0" lang="fr-FR" sz="1800" b="1" i="0" u="none" strike="noStrike" kern="1200" cap="none" spc="0" normalizeH="0" baseline="0" noProof="0" dirty="0">
                <a:ln>
                  <a:noFill/>
                </a:ln>
                <a:solidFill>
                  <a:srgbClr val="441435"/>
                </a:solidFill>
                <a:effectLst/>
                <a:uLnTx/>
                <a:uFillTx/>
                <a:latin typeface="CNM"/>
                <a:ea typeface="+mn-ea"/>
                <a:cs typeface="+mn-cs"/>
              </a:rPr>
              <a:t> :</a:t>
            </a:r>
            <a:r>
              <a:rPr kumimoji="0" lang="fr-FR" sz="1800" b="0" i="0" u="none" strike="noStrike" kern="1200" cap="none" spc="0" normalizeH="0" baseline="0" noProof="0" dirty="0">
                <a:ln>
                  <a:noFill/>
                </a:ln>
                <a:solidFill>
                  <a:srgbClr val="441435"/>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Crédit d’impôt spectacle vivant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25"/>
              </a:rPr>
              <a:t>cisv@cnm.fr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171450" marR="0" lvl="0" indent="-171450" algn="l" defTabSz="914400" rtl="0" eaLnBrk="1" fontAlgn="base" latinLnBrk="0" hangingPunct="1">
              <a:lnSpc>
                <a:spcPct val="150000"/>
              </a:lnSpc>
              <a:spcBef>
                <a:spcPts val="0"/>
              </a:spcBef>
              <a:spcAft>
                <a:spcPts val="0"/>
              </a:spcAft>
              <a:buClrTx/>
              <a:buSzTx/>
              <a:buFont typeface="Wingdings" panose="05000000000000000000" pitchFamily="2" charset="2"/>
              <a:buChar char="v"/>
              <a:tabLst/>
              <a:defRPr/>
            </a:pPr>
            <a:r>
              <a:rPr kumimoji="0" lang="fr-FR" sz="1200" b="1" i="0" u="sng" strike="noStrike" kern="1200" cap="none" spc="0" normalizeH="0" baseline="0" noProof="0" dirty="0">
                <a:ln>
                  <a:noFill/>
                </a:ln>
                <a:solidFill>
                  <a:srgbClr val="000000"/>
                </a:solidFill>
                <a:effectLst/>
                <a:uLnTx/>
                <a:uFillTx/>
                <a:latin typeface="CNM"/>
                <a:ea typeface="+mn-ea"/>
                <a:cs typeface="+mn-cs"/>
              </a:rPr>
              <a:t>Crédit d’impôt phonographique :</a:t>
            </a:r>
            <a:r>
              <a:rPr kumimoji="0" lang="fr-FR" sz="1200" b="0" i="0" u="none" strike="noStrike" kern="1200" cap="none" spc="0" normalizeH="0" baseline="0" noProof="0" dirty="0">
                <a:ln>
                  <a:noFill/>
                </a:ln>
                <a:solidFill>
                  <a:srgbClr val="000000"/>
                </a:solidFill>
                <a:effectLst/>
                <a:uLnTx/>
                <a:uFillTx/>
                <a:latin typeface="CNM"/>
                <a:ea typeface="+mn-ea"/>
                <a:cs typeface="+mn-cs"/>
              </a:rPr>
              <a:t> </a:t>
            </a:r>
            <a:r>
              <a:rPr kumimoji="0" lang="fr-FR" sz="1200" b="0" i="0" u="sng" strike="noStrike" kern="1200" cap="none" spc="0" normalizeH="0" baseline="0" noProof="0" dirty="0">
                <a:ln>
                  <a:noFill/>
                </a:ln>
                <a:solidFill>
                  <a:srgbClr val="0563C1"/>
                </a:solidFill>
                <a:effectLst/>
                <a:uLnTx/>
                <a:uFillTx/>
                <a:latin typeface="CNM"/>
                <a:ea typeface="+mn-ea"/>
                <a:cs typeface="+mn-cs"/>
                <a:hlinkClick r:id="rId26"/>
              </a:rPr>
              <a:t>cipp@cnm.fr</a:t>
            </a:r>
            <a:r>
              <a:rPr kumimoji="0" lang="fr-FR" sz="1200" b="0" i="0" u="none" strike="noStrike" kern="1200" cap="none" spc="0" normalizeH="0" baseline="0" noProof="0" dirty="0">
                <a:ln>
                  <a:noFill/>
                </a:ln>
                <a:solidFill>
                  <a:srgbClr val="000000"/>
                </a:solidFill>
                <a:effectLst/>
                <a:uLnTx/>
                <a:uFillTx/>
                <a:latin typeface="CNM"/>
                <a:ea typeface="+mn-ea"/>
                <a:cs typeface="+mn-cs"/>
              </a:rPr>
              <a:t>  </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NM"/>
                <a:ea typeface="+mn-ea"/>
                <a:cs typeface="+mn-cs"/>
              </a:rPr>
              <a:t> </a:t>
            </a:r>
          </a:p>
        </p:txBody>
      </p:sp>
      <p:sp>
        <p:nvSpPr>
          <p:cNvPr id="6" name="Espace réservé du texte 5">
            <a:extLst>
              <a:ext uri="{FF2B5EF4-FFF2-40B4-BE49-F238E27FC236}">
                <a16:creationId xmlns:a16="http://schemas.microsoft.com/office/drawing/2014/main" xmlns="" id="{15AA3277-E14F-257C-1333-7CD9BC5BFB64}"/>
              </a:ext>
            </a:extLst>
          </p:cNvPr>
          <p:cNvSpPr>
            <a:spLocks noGrp="1"/>
          </p:cNvSpPr>
          <p:nvPr>
            <p:ph type="body" sz="half" idx="15"/>
          </p:nvPr>
        </p:nvSpPr>
        <p:spPr/>
        <p:txBody>
          <a:bodyPr/>
          <a:lstStyle/>
          <a:p>
            <a:endParaRPr lang="fr-FR"/>
          </a:p>
        </p:txBody>
      </p:sp>
    </p:spTree>
    <p:extLst>
      <p:ext uri="{BB962C8B-B14F-4D97-AF65-F5344CB8AC3E}">
        <p14:creationId xmlns:p14="http://schemas.microsoft.com/office/powerpoint/2010/main" val="1878097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806E8F-E9BD-FEDD-0CA8-8C5244F14025}"/>
              </a:ext>
            </a:extLst>
          </p:cNvPr>
          <p:cNvSpPr>
            <a:spLocks noGrp="1"/>
          </p:cNvSpPr>
          <p:nvPr>
            <p:ph type="ctrTitle"/>
          </p:nvPr>
        </p:nvSpPr>
        <p:spPr/>
        <p:txBody>
          <a:bodyPr>
            <a:normAutofit fontScale="90000"/>
          </a:bodyPr>
          <a:lstStyle/>
          <a:p>
            <a:r>
              <a:rPr lang="fr-FR" dirty="0"/>
              <a:t>Les services d’accompagnement non financier</a:t>
            </a:r>
          </a:p>
        </p:txBody>
      </p:sp>
      <p:sp>
        <p:nvSpPr>
          <p:cNvPr id="3" name="Sous-titre 2">
            <a:extLst>
              <a:ext uri="{FF2B5EF4-FFF2-40B4-BE49-F238E27FC236}">
                <a16:creationId xmlns:a16="http://schemas.microsoft.com/office/drawing/2014/main" xmlns="" id="{F80B6A39-C403-7C58-7887-63D28679F481}"/>
              </a:ext>
            </a:extLst>
          </p:cNvPr>
          <p:cNvSpPr>
            <a:spLocks noGrp="1"/>
          </p:cNvSpPr>
          <p:nvPr>
            <p:ph type="body" sz="half" idx="15"/>
          </p:nvPr>
        </p:nvSpPr>
        <p:spPr/>
        <p:txBody>
          <a:bodyPr>
            <a:normAutofit/>
          </a:bodyPr>
          <a:lstStyle/>
          <a:p>
            <a:endParaRPr lang="fr-FR" dirty="0"/>
          </a:p>
        </p:txBody>
      </p:sp>
      <p:sp>
        <p:nvSpPr>
          <p:cNvPr id="5" name="Espace réservé du texte 4">
            <a:extLst>
              <a:ext uri="{FF2B5EF4-FFF2-40B4-BE49-F238E27FC236}">
                <a16:creationId xmlns:a16="http://schemas.microsoft.com/office/drawing/2014/main" xmlns="" id="{1DA49FDB-9F7C-6252-9FBC-73BBF31C837E}"/>
              </a:ext>
            </a:extLst>
          </p:cNvPr>
          <p:cNvSpPr>
            <a:spLocks noGrp="1"/>
          </p:cNvSpPr>
          <p:nvPr>
            <p:ph type="body" sz="half" idx="16"/>
          </p:nvPr>
        </p:nvSpPr>
        <p:spPr/>
        <p:txBody>
          <a:bodyPr/>
          <a:lstStyle/>
          <a:p>
            <a:endParaRPr lang="fr-FR"/>
          </a:p>
        </p:txBody>
      </p:sp>
    </p:spTree>
    <p:extLst>
      <p:ext uri="{BB962C8B-B14F-4D97-AF65-F5344CB8AC3E}">
        <p14:creationId xmlns:p14="http://schemas.microsoft.com/office/powerpoint/2010/main" val="3579986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E171E9EE-EB7A-D20F-E184-71B7816A6E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91" t="20186" r="8426" b="21975"/>
          <a:stretch/>
        </p:blipFill>
        <p:spPr>
          <a:xfrm>
            <a:off x="720000" y="1260000"/>
            <a:ext cx="1902818" cy="584093"/>
          </a:xfrm>
          <a:prstGeom prst="rect">
            <a:avLst/>
          </a:prstGeom>
        </p:spPr>
      </p:pic>
      <p:sp>
        <p:nvSpPr>
          <p:cNvPr id="4" name="Espace réservé du texte 3">
            <a:extLst>
              <a:ext uri="{FF2B5EF4-FFF2-40B4-BE49-F238E27FC236}">
                <a16:creationId xmlns:a16="http://schemas.microsoft.com/office/drawing/2014/main" xmlns="" id="{9BD44FB4-C850-CA5F-4B40-BE3ACCA04EA9}"/>
              </a:ext>
            </a:extLst>
          </p:cNvPr>
          <p:cNvSpPr>
            <a:spLocks noGrp="1"/>
          </p:cNvSpPr>
          <p:nvPr>
            <p:ph type="body" sz="half" idx="13"/>
          </p:nvPr>
        </p:nvSpPr>
        <p:spPr>
          <a:xfrm>
            <a:off x="2885336" y="1086866"/>
            <a:ext cx="8848683" cy="362230"/>
          </a:xfrm>
        </p:spPr>
        <p:txBody>
          <a:bodyPr/>
          <a:lstStyle/>
          <a:p>
            <a:r>
              <a:rPr lang="fr-FR" sz="2400"/>
              <a:t>Formez-vous* aux métiers de la musique ! </a:t>
            </a:r>
          </a:p>
        </p:txBody>
      </p:sp>
      <p:sp>
        <p:nvSpPr>
          <p:cNvPr id="5" name="Espace réservé du texte 4">
            <a:extLst>
              <a:ext uri="{FF2B5EF4-FFF2-40B4-BE49-F238E27FC236}">
                <a16:creationId xmlns:a16="http://schemas.microsoft.com/office/drawing/2014/main" xmlns="" id="{F9F87D67-9D9C-66BF-D258-D8B847DF983D}"/>
              </a:ext>
            </a:extLst>
          </p:cNvPr>
          <p:cNvSpPr>
            <a:spLocks noGrp="1"/>
          </p:cNvSpPr>
          <p:nvPr>
            <p:ph type="body" sz="half" idx="15"/>
          </p:nvPr>
        </p:nvSpPr>
        <p:spPr/>
        <p:txBody>
          <a:bodyPr>
            <a:normAutofit/>
          </a:bodyPr>
          <a:lstStyle/>
          <a:p>
            <a:endParaRPr lang="fr-FR" dirty="0"/>
          </a:p>
        </p:txBody>
      </p:sp>
      <p:sp>
        <p:nvSpPr>
          <p:cNvPr id="6" name="Espace réservé du texte 5">
            <a:extLst>
              <a:ext uri="{FF2B5EF4-FFF2-40B4-BE49-F238E27FC236}">
                <a16:creationId xmlns:a16="http://schemas.microsoft.com/office/drawing/2014/main" xmlns="" id="{69934662-C999-0C84-078A-AD1C9B16512B}"/>
              </a:ext>
            </a:extLst>
          </p:cNvPr>
          <p:cNvSpPr>
            <a:spLocks noGrp="1"/>
          </p:cNvSpPr>
          <p:nvPr>
            <p:ph type="body" sz="half" idx="16"/>
          </p:nvPr>
        </p:nvSpPr>
        <p:spPr/>
        <p:txBody>
          <a:bodyPr/>
          <a:lstStyle/>
          <a:p>
            <a:r>
              <a:rPr lang="fr-FR"/>
              <a:t>L’offre de formation </a:t>
            </a:r>
          </a:p>
        </p:txBody>
      </p:sp>
      <p:sp>
        <p:nvSpPr>
          <p:cNvPr id="7" name="Espace réservé du texte 6">
            <a:extLst>
              <a:ext uri="{FF2B5EF4-FFF2-40B4-BE49-F238E27FC236}">
                <a16:creationId xmlns:a16="http://schemas.microsoft.com/office/drawing/2014/main" xmlns="" id="{3F098500-D85D-A9B3-806B-FEC536F025BD}"/>
              </a:ext>
            </a:extLst>
          </p:cNvPr>
          <p:cNvSpPr>
            <a:spLocks noGrp="1"/>
          </p:cNvSpPr>
          <p:nvPr>
            <p:ph type="body" sz="half" idx="17"/>
          </p:nvPr>
        </p:nvSpPr>
        <p:spPr>
          <a:xfrm>
            <a:off x="2886068" y="1566319"/>
            <a:ext cx="7698814" cy="570588"/>
          </a:xfrm>
        </p:spPr>
        <p:txBody>
          <a:bodyPr/>
          <a:lstStyle/>
          <a:p>
            <a:r>
              <a:rPr lang="fr-FR" sz="1800">
                <a:solidFill>
                  <a:schemeClr val="accent2"/>
                </a:solidFill>
              </a:rPr>
              <a:t>L’offre de formation du Centre national de la musique se structure autour de 9 domaines découpés en 50 modules…</a:t>
            </a:r>
          </a:p>
        </p:txBody>
      </p:sp>
      <p:sp>
        <p:nvSpPr>
          <p:cNvPr id="2" name="ZoneTexte 1">
            <a:extLst>
              <a:ext uri="{FF2B5EF4-FFF2-40B4-BE49-F238E27FC236}">
                <a16:creationId xmlns:a16="http://schemas.microsoft.com/office/drawing/2014/main" xmlns="" id="{9BE66680-D98E-A890-8E86-D40A84DFB77B}"/>
              </a:ext>
            </a:extLst>
          </p:cNvPr>
          <p:cNvSpPr txBox="1"/>
          <p:nvPr/>
        </p:nvSpPr>
        <p:spPr>
          <a:xfrm>
            <a:off x="7400119" y="2081669"/>
            <a:ext cx="3282906" cy="252000"/>
          </a:xfrm>
          <a:prstGeom prst="rect">
            <a:avLst/>
          </a:prstGeom>
          <a:noFill/>
        </p:spPr>
        <p:txBody>
          <a:bodyPr wrap="square" rtlCol="0">
            <a:spAutoFit/>
          </a:bodyPr>
          <a:lstStyle/>
          <a:p>
            <a:r>
              <a:rPr lang="fr-FR" sz="1000" i="1">
                <a:solidFill>
                  <a:schemeClr val="tx2"/>
                </a:solidFill>
                <a:latin typeface="Century Gothic" panose="020B0502020202020204" pitchFamily="34" charset="0"/>
              </a:rPr>
              <a:t>*</a:t>
            </a:r>
            <a:r>
              <a:rPr lang="fr-FR" sz="1000" i="1">
                <a:latin typeface="Century Gothic" panose="020B0502020202020204" pitchFamily="34" charset="0"/>
              </a:rPr>
              <a:t> Le CNM ne propose pas de formation artistique. </a:t>
            </a:r>
          </a:p>
        </p:txBody>
      </p:sp>
      <p:sp>
        <p:nvSpPr>
          <p:cNvPr id="9" name="Espace réservé du texte 8">
            <a:extLst>
              <a:ext uri="{FF2B5EF4-FFF2-40B4-BE49-F238E27FC236}">
                <a16:creationId xmlns:a16="http://schemas.microsoft.com/office/drawing/2014/main" xmlns="" id="{6CE0517D-97DE-7DC0-8E83-8EA9A15D3352}"/>
              </a:ext>
            </a:extLst>
          </p:cNvPr>
          <p:cNvSpPr>
            <a:spLocks noGrp="1"/>
          </p:cNvSpPr>
          <p:nvPr>
            <p:ph type="body" sz="half" idx="18"/>
          </p:nvPr>
        </p:nvSpPr>
        <p:spPr>
          <a:xfrm>
            <a:off x="2865987" y="2270550"/>
            <a:ext cx="7628264" cy="1881763"/>
          </a:xfrm>
        </p:spPr>
        <p:txBody>
          <a:bodyPr numCol="2">
            <a:noAutofit/>
          </a:bodyPr>
          <a:lstStyle/>
          <a:p>
            <a:r>
              <a:rPr lang="fr-FR">
                <a:solidFill>
                  <a:schemeClr val="accent2">
                    <a:lumMod val="90000"/>
                    <a:lumOff val="10000"/>
                  </a:schemeClr>
                </a:solidFill>
              </a:rPr>
              <a:t>Carrières d’artistes</a:t>
            </a:r>
          </a:p>
          <a:p>
            <a:r>
              <a:rPr lang="fr-FR"/>
              <a:t>Production phonographique</a:t>
            </a:r>
          </a:p>
          <a:p>
            <a:r>
              <a:rPr lang="fr-FR">
                <a:solidFill>
                  <a:schemeClr val="accent2">
                    <a:lumMod val="90000"/>
                    <a:lumOff val="10000"/>
                  </a:schemeClr>
                </a:solidFill>
              </a:rPr>
              <a:t>Édition musicale</a:t>
            </a:r>
          </a:p>
          <a:p>
            <a:r>
              <a:rPr lang="fr-FR"/>
              <a:t>Organisation de spectacles et d’évènements</a:t>
            </a:r>
          </a:p>
          <a:p>
            <a:r>
              <a:rPr lang="fr-FR">
                <a:solidFill>
                  <a:schemeClr val="accent2">
                    <a:lumMod val="90000"/>
                    <a:lumOff val="10000"/>
                  </a:schemeClr>
                </a:solidFill>
              </a:rPr>
              <a:t>Prévention des risques</a:t>
            </a:r>
          </a:p>
          <a:p>
            <a:r>
              <a:rPr lang="fr-FR"/>
              <a:t>Financement, montage de projet et création de structure</a:t>
            </a:r>
          </a:p>
          <a:p>
            <a:r>
              <a:rPr lang="fr-FR">
                <a:solidFill>
                  <a:schemeClr val="accent2">
                    <a:lumMod val="90000"/>
                    <a:lumOff val="10000"/>
                  </a:schemeClr>
                </a:solidFill>
              </a:rPr>
              <a:t>Communication</a:t>
            </a:r>
          </a:p>
          <a:p>
            <a:r>
              <a:rPr lang="fr-FR"/>
              <a:t>Musique et internet </a:t>
            </a:r>
          </a:p>
          <a:p>
            <a:r>
              <a:rPr lang="fr-FR">
                <a:solidFill>
                  <a:schemeClr val="accent2">
                    <a:lumMod val="90000"/>
                    <a:lumOff val="10000"/>
                  </a:schemeClr>
                </a:solidFill>
              </a:rPr>
              <a:t>Musique et gestion</a:t>
            </a:r>
          </a:p>
          <a:p>
            <a:r>
              <a:rPr lang="fr-FR"/>
              <a:t>Ressources humaines et développement personnel</a:t>
            </a:r>
          </a:p>
        </p:txBody>
      </p:sp>
      <p:pic>
        <p:nvPicPr>
          <p:cNvPr id="12" name="Image 11">
            <a:extLst>
              <a:ext uri="{FF2B5EF4-FFF2-40B4-BE49-F238E27FC236}">
                <a16:creationId xmlns:a16="http://schemas.microsoft.com/office/drawing/2014/main" xmlns="" id="{60A0D3A5-8BA2-658B-7234-BB18909D6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293" y="5237372"/>
            <a:ext cx="2013882" cy="1080000"/>
          </a:xfrm>
          <a:prstGeom prst="rect">
            <a:avLst/>
          </a:prstGeom>
          <a:ln w="19050">
            <a:solidFill>
              <a:schemeClr val="accent3">
                <a:lumMod val="90000"/>
                <a:lumOff val="10000"/>
              </a:schemeClr>
            </a:solidFill>
          </a:ln>
        </p:spPr>
      </p:pic>
      <p:pic>
        <p:nvPicPr>
          <p:cNvPr id="16" name="Image 15" descr="Une image contenant texte, personne&#10;&#10;Description générée automatiquement">
            <a:extLst>
              <a:ext uri="{FF2B5EF4-FFF2-40B4-BE49-F238E27FC236}">
                <a16:creationId xmlns:a16="http://schemas.microsoft.com/office/drawing/2014/main" xmlns="" id="{3277939F-7531-2442-EBDF-FF30FEE57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 y="2081669"/>
            <a:ext cx="1920125" cy="1440094"/>
          </a:xfrm>
          <a:prstGeom prst="rect">
            <a:avLst/>
          </a:prstGeom>
          <a:ln w="28575">
            <a:solidFill>
              <a:schemeClr val="accent1"/>
            </a:solidFill>
          </a:ln>
        </p:spPr>
      </p:pic>
      <p:sp>
        <p:nvSpPr>
          <p:cNvPr id="3" name="ZoneTexte 2">
            <a:extLst>
              <a:ext uri="{FF2B5EF4-FFF2-40B4-BE49-F238E27FC236}">
                <a16:creationId xmlns:a16="http://schemas.microsoft.com/office/drawing/2014/main" xmlns="" id="{504D9AD7-36E2-D561-4FAC-2997A7F99562}"/>
              </a:ext>
            </a:extLst>
          </p:cNvPr>
          <p:cNvSpPr txBox="1"/>
          <p:nvPr/>
        </p:nvSpPr>
        <p:spPr>
          <a:xfrm>
            <a:off x="2865987" y="4323754"/>
            <a:ext cx="7531107" cy="646331"/>
          </a:xfrm>
          <a:prstGeom prst="rect">
            <a:avLst/>
          </a:prstGeom>
          <a:noFill/>
        </p:spPr>
        <p:txBody>
          <a:bodyPr wrap="square" rtlCol="0">
            <a:spAutoFit/>
          </a:bodyPr>
          <a:lstStyle/>
          <a:p>
            <a:r>
              <a:rPr lang="fr-FR" b="1" i="1">
                <a:solidFill>
                  <a:schemeClr val="accent2"/>
                </a:solidFill>
                <a:latin typeface="Century Gothic" panose="020B0502020202020204" pitchFamily="34" charset="0"/>
              </a:rPr>
              <a:t>… animés par 75 personnalités intervenantes, professionnelles et expertes dans chaque domaine.</a:t>
            </a:r>
          </a:p>
        </p:txBody>
      </p:sp>
      <p:pic>
        <p:nvPicPr>
          <p:cNvPr id="10" name="Image 9" descr="Une image contenant plancher, chaise, intérieur, pièce&#10;&#10;Description générée automatiquement">
            <a:extLst>
              <a:ext uri="{FF2B5EF4-FFF2-40B4-BE49-F238E27FC236}">
                <a16:creationId xmlns:a16="http://schemas.microsoft.com/office/drawing/2014/main" xmlns="" id="{213FA2B9-ECE9-768D-92C4-DD979C88B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119" y="5278654"/>
            <a:ext cx="1440000" cy="1080000"/>
          </a:xfrm>
          <a:prstGeom prst="rect">
            <a:avLst/>
          </a:prstGeom>
          <a:ln w="28575">
            <a:solidFill>
              <a:schemeClr val="accent1"/>
            </a:solidFill>
          </a:ln>
        </p:spPr>
      </p:pic>
      <p:pic>
        <p:nvPicPr>
          <p:cNvPr id="13" name="Image 12" descr="Une image contenant texte, plancher, intérieur, chaise&#10;&#10;Description générée automatiquement">
            <a:extLst>
              <a:ext uri="{FF2B5EF4-FFF2-40B4-BE49-F238E27FC236}">
                <a16:creationId xmlns:a16="http://schemas.microsoft.com/office/drawing/2014/main" xmlns="" id="{19AD939A-FAC7-9FAD-7C28-50AB16850D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6068" y="5278654"/>
            <a:ext cx="1440000" cy="1080000"/>
          </a:xfrm>
          <a:prstGeom prst="rect">
            <a:avLst/>
          </a:prstGeom>
          <a:ln w="28575">
            <a:solidFill>
              <a:schemeClr val="accent1"/>
            </a:solidFill>
          </a:ln>
        </p:spPr>
      </p:pic>
      <p:pic>
        <p:nvPicPr>
          <p:cNvPr id="17" name="Image 16" descr="Une image contenant plancher, intérieur, mur, chaise&#10;&#10;Description générée automatiquement">
            <a:extLst>
              <a:ext uri="{FF2B5EF4-FFF2-40B4-BE49-F238E27FC236}">
                <a16:creationId xmlns:a16="http://schemas.microsoft.com/office/drawing/2014/main" xmlns="" id="{648585BD-EFAD-8095-2838-4223B3A6B6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3610" y="5278654"/>
            <a:ext cx="1440000" cy="1080000"/>
          </a:xfrm>
          <a:prstGeom prst="rect">
            <a:avLst/>
          </a:prstGeom>
          <a:ln w="28575">
            <a:solidFill>
              <a:schemeClr val="accent1"/>
            </a:solidFill>
          </a:ln>
        </p:spPr>
      </p:pic>
      <p:pic>
        <p:nvPicPr>
          <p:cNvPr id="11" name="Image 10" descr="Une image contenant bâtiment, extérieur, ciel, bâtiment gouvernemental&#10;&#10;Description générée automatiquement">
            <a:extLst>
              <a:ext uri="{FF2B5EF4-FFF2-40B4-BE49-F238E27FC236}">
                <a16:creationId xmlns:a16="http://schemas.microsoft.com/office/drawing/2014/main" xmlns="" id="{8B575554-94BC-A7AF-EB08-B5F793637C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223" t="9635" r="11040" b="5181"/>
          <a:stretch/>
        </p:blipFill>
        <p:spPr>
          <a:xfrm>
            <a:off x="720000" y="3772468"/>
            <a:ext cx="1902818" cy="1427430"/>
          </a:xfrm>
          <a:prstGeom prst="rect">
            <a:avLst/>
          </a:prstGeom>
          <a:ln w="28575">
            <a:solidFill>
              <a:schemeClr val="accent1"/>
            </a:solidFill>
          </a:ln>
        </p:spPr>
      </p:pic>
      <p:pic>
        <p:nvPicPr>
          <p:cNvPr id="15" name="Graphique 14" descr="Lien avec un remplissage uni">
            <a:hlinkClick r:id="rId9"/>
            <a:extLst>
              <a:ext uri="{FF2B5EF4-FFF2-40B4-BE49-F238E27FC236}">
                <a16:creationId xmlns:a16="http://schemas.microsoft.com/office/drawing/2014/main" xmlns="" id="{B4827072-1382-7A7B-0121-FDDE4D143C9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03293" y="1798371"/>
            <a:ext cx="360000" cy="360000"/>
          </a:xfrm>
          <a:prstGeom prst="rect">
            <a:avLst/>
          </a:prstGeom>
        </p:spPr>
      </p:pic>
    </p:spTree>
    <p:extLst>
      <p:ext uri="{BB962C8B-B14F-4D97-AF65-F5344CB8AC3E}">
        <p14:creationId xmlns:p14="http://schemas.microsoft.com/office/powerpoint/2010/main" val="1294974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31F137AC-8511-3375-F241-7220A0806C9D}"/>
              </a:ext>
            </a:extLst>
          </p:cNvPr>
          <p:cNvSpPr>
            <a:spLocks noGrp="1"/>
          </p:cNvSpPr>
          <p:nvPr>
            <p:ph type="body" sz="half" idx="2"/>
          </p:nvPr>
        </p:nvSpPr>
        <p:spPr>
          <a:xfrm>
            <a:off x="2768774" y="2183555"/>
            <a:ext cx="8848684" cy="3599259"/>
          </a:xfrm>
        </p:spPr>
        <p:txBody>
          <a:bodyPr numCol="2" spcCol="360000">
            <a:normAutofit/>
          </a:bodyPr>
          <a:lstStyle/>
          <a:p>
            <a:pPr algn="l"/>
            <a:r>
              <a:rPr lang="fr-FR" sz="1100" b="1">
                <a:solidFill>
                  <a:schemeClr val="tx2"/>
                </a:solidFill>
              </a:rPr>
              <a:t>Production phonographique </a:t>
            </a:r>
          </a:p>
          <a:p>
            <a:pPr marL="171450" indent="-171450">
              <a:lnSpc>
                <a:spcPct val="110000"/>
              </a:lnSpc>
              <a:spcBef>
                <a:spcPts val="0"/>
              </a:spcBef>
              <a:buFont typeface="Arial" panose="020B0604020202020204" pitchFamily="34" charset="0"/>
              <a:buChar char="•"/>
            </a:pPr>
            <a:r>
              <a:rPr lang="fr-FR" sz="1100"/>
              <a:t>Promouvoir et vendre une production phonographique</a:t>
            </a:r>
          </a:p>
          <a:p>
            <a:pPr marL="171450" indent="-171450">
              <a:lnSpc>
                <a:spcPct val="110000"/>
              </a:lnSpc>
              <a:spcBef>
                <a:spcPts val="0"/>
              </a:spcBef>
              <a:buFont typeface="Arial" panose="020B0604020202020204" pitchFamily="34" charset="0"/>
              <a:buChar char="•"/>
            </a:pPr>
            <a:r>
              <a:rPr lang="fr-FR" sz="1100"/>
              <a:t>Entreprendre et gérer une production phonographique</a:t>
            </a:r>
          </a:p>
          <a:p>
            <a:pPr marL="171450" indent="-171450">
              <a:lnSpc>
                <a:spcPct val="110000"/>
              </a:lnSpc>
              <a:spcBef>
                <a:spcPts val="0"/>
              </a:spcBef>
              <a:buFont typeface="Arial" panose="020B0604020202020204" pitchFamily="34" charset="0"/>
              <a:buChar char="•"/>
            </a:pPr>
            <a:r>
              <a:rPr lang="fr-FR" sz="1100"/>
              <a:t>La production phonographique : les fondamentaux</a:t>
            </a:r>
          </a:p>
          <a:p>
            <a:pPr algn="l"/>
            <a:r>
              <a:rPr lang="fr-FR" sz="1100" b="1" i="0" u="none" strike="noStrike">
                <a:solidFill>
                  <a:schemeClr val="tx2"/>
                </a:solidFill>
                <a:effectLst/>
              </a:rPr>
              <a:t>Organisation de spectacles et d ’évènements</a:t>
            </a:r>
          </a:p>
          <a:p>
            <a:pPr marL="171450" indent="-171450" algn="l">
              <a:lnSpc>
                <a:spcPct val="110000"/>
              </a:lnSpc>
              <a:spcBef>
                <a:spcPts val="0"/>
              </a:spcBef>
              <a:buFont typeface="Arial" panose="020B0604020202020204" pitchFamily="34" charset="0"/>
              <a:buChar char="•"/>
            </a:pPr>
            <a:r>
              <a:rPr lang="fr-FR" sz="1100" b="0" i="0" u="none" strike="noStrike">
                <a:effectLst/>
              </a:rPr>
              <a:t>Mettre en place sa billetterie et administrer ses ventes</a:t>
            </a:r>
            <a:endParaRPr lang="fr-FR" sz="1100" b="0" i="0">
              <a:effectLst/>
            </a:endParaRPr>
          </a:p>
          <a:p>
            <a:pPr marL="171450" indent="-171450" algn="l">
              <a:lnSpc>
                <a:spcPct val="110000"/>
              </a:lnSpc>
              <a:spcBef>
                <a:spcPts val="0"/>
              </a:spcBef>
              <a:buFont typeface="Arial" panose="020B0604020202020204" pitchFamily="34" charset="0"/>
              <a:buChar char="•"/>
            </a:pPr>
            <a:r>
              <a:rPr lang="fr-FR" sz="1100" b="0" i="0" u="none" strike="noStrike">
                <a:effectLst/>
              </a:rPr>
              <a:t>Organiser un événement engagé et responsable</a:t>
            </a:r>
            <a:endParaRPr lang="fr-FR" sz="1100" b="0" i="0">
              <a:effectLst/>
            </a:endParaRPr>
          </a:p>
          <a:p>
            <a:pPr marL="171450" indent="-171450" algn="l">
              <a:lnSpc>
                <a:spcPct val="110000"/>
              </a:lnSpc>
              <a:spcBef>
                <a:spcPts val="0"/>
              </a:spcBef>
              <a:buFont typeface="Arial" panose="020B0604020202020204" pitchFamily="34" charset="0"/>
              <a:buChar char="•"/>
            </a:pPr>
            <a:r>
              <a:rPr lang="fr-FR" sz="1100" b="0" i="0" u="none" strike="noStrike">
                <a:effectLst/>
              </a:rPr>
              <a:t>Assurances et responsabilité dans le spectacle</a:t>
            </a:r>
            <a:endParaRPr lang="fr-FR" sz="1100" b="0" i="0">
              <a:effectLst/>
            </a:endParaRPr>
          </a:p>
          <a:p>
            <a:pPr marL="171450" indent="-171450" algn="l">
              <a:lnSpc>
                <a:spcPct val="110000"/>
              </a:lnSpc>
              <a:spcBef>
                <a:spcPts val="0"/>
              </a:spcBef>
              <a:buFont typeface="Arial" panose="020B0604020202020204" pitchFamily="34" charset="0"/>
              <a:buChar char="•"/>
            </a:pPr>
            <a:r>
              <a:rPr lang="fr-FR" sz="1100" b="0" i="0" u="none" strike="noStrike">
                <a:effectLst/>
              </a:rPr>
              <a:t>Gestion de la paie dans le spectacle vivant</a:t>
            </a:r>
            <a:endParaRPr lang="fr-FR" sz="1100" b="0" i="0">
              <a:effectLst/>
            </a:endParaRPr>
          </a:p>
          <a:p>
            <a:pPr marL="171450" indent="-171450" algn="l">
              <a:lnSpc>
                <a:spcPct val="110000"/>
              </a:lnSpc>
              <a:spcBef>
                <a:spcPts val="0"/>
              </a:spcBef>
              <a:buFont typeface="Arial" panose="020B0604020202020204" pitchFamily="34" charset="0"/>
              <a:buChar char="•"/>
            </a:pPr>
            <a:r>
              <a:rPr lang="fr-FR" sz="1100" b="0" i="0" u="none" strike="noStrike">
                <a:effectLst/>
              </a:rPr>
              <a:t>La technique pour les non techniciens</a:t>
            </a:r>
            <a:endParaRPr lang="fr-FR" sz="1100" b="0" i="0">
              <a:effectLst/>
            </a:endParaRPr>
          </a:p>
          <a:p>
            <a:pPr marL="171450" indent="-171450" algn="l">
              <a:lnSpc>
                <a:spcPct val="110000"/>
              </a:lnSpc>
              <a:spcBef>
                <a:spcPts val="0"/>
              </a:spcBef>
              <a:buFont typeface="Arial" panose="020B0604020202020204" pitchFamily="34" charset="0"/>
              <a:buChar char="•"/>
            </a:pPr>
            <a:r>
              <a:rPr lang="fr-FR" sz="1100" b="0" i="0" u="none" strike="noStrike">
                <a:effectLst/>
              </a:rPr>
              <a:t>Préparation et organisation d’une manifestation</a:t>
            </a:r>
            <a:endParaRPr lang="fr-FR" sz="1100" b="0" i="0">
              <a:effectLst/>
            </a:endParaRPr>
          </a:p>
          <a:p>
            <a:pPr marL="171450" indent="-171450" algn="l">
              <a:lnSpc>
                <a:spcPct val="110000"/>
              </a:lnSpc>
              <a:spcBef>
                <a:spcPts val="0"/>
              </a:spcBef>
              <a:buFont typeface="Arial" panose="020B0604020202020204" pitchFamily="34" charset="0"/>
              <a:buChar char="•"/>
            </a:pPr>
            <a:r>
              <a:rPr lang="fr-FR" sz="1100" b="0" i="0" u="none" strike="noStrike">
                <a:effectLst/>
              </a:rPr>
              <a:t>Profession entrepreneur de spectacles</a:t>
            </a:r>
            <a:endParaRPr lang="fr-FR" sz="1100" b="0" i="0">
              <a:effectLst/>
            </a:endParaRPr>
          </a:p>
          <a:p>
            <a:pPr marL="171450" indent="-171450" algn="l">
              <a:lnSpc>
                <a:spcPct val="110000"/>
              </a:lnSpc>
              <a:spcBef>
                <a:spcPts val="0"/>
              </a:spcBef>
              <a:buFont typeface="Arial" panose="020B0604020202020204" pitchFamily="34" charset="0"/>
              <a:buChar char="•"/>
            </a:pPr>
            <a:r>
              <a:rPr lang="fr-FR" sz="1100" b="0" i="0" u="none" strike="noStrike">
                <a:effectLst/>
              </a:rPr>
              <a:t>Réseaux, prospection, tournées</a:t>
            </a:r>
            <a:endParaRPr lang="fr-FR" sz="1100" b="0" i="0">
              <a:effectLst/>
            </a:endParaRPr>
          </a:p>
          <a:p>
            <a:pPr marL="171450" indent="-171450" algn="l">
              <a:lnSpc>
                <a:spcPct val="110000"/>
              </a:lnSpc>
              <a:spcBef>
                <a:spcPts val="0"/>
              </a:spcBef>
              <a:buFont typeface="Arial" panose="020B0604020202020204" pitchFamily="34" charset="0"/>
              <a:buChar char="•"/>
            </a:pPr>
            <a:r>
              <a:rPr lang="fr-FR" sz="1100" b="0" i="0" u="none" strike="noStrike">
                <a:effectLst/>
              </a:rPr>
              <a:t>Négocier dans le spectacle</a:t>
            </a:r>
            <a:endParaRPr lang="fr-FR" sz="1100" b="0" i="0">
              <a:effectLst/>
            </a:endParaRPr>
          </a:p>
          <a:p>
            <a:endParaRPr lang="fr-FR" sz="1100" b="1">
              <a:solidFill>
                <a:schemeClr val="accent2"/>
              </a:solidFill>
            </a:endParaRPr>
          </a:p>
          <a:p>
            <a:endParaRPr lang="fr-FR" sz="1100" b="1">
              <a:solidFill>
                <a:schemeClr val="accent2"/>
              </a:solidFill>
            </a:endParaRPr>
          </a:p>
          <a:p>
            <a:endParaRPr lang="fr-FR" sz="1100" b="1">
              <a:solidFill>
                <a:schemeClr val="accent2"/>
              </a:solidFill>
            </a:endParaRPr>
          </a:p>
          <a:p>
            <a:pPr marL="0" lvl="1">
              <a:lnSpc>
                <a:spcPct val="120000"/>
              </a:lnSpc>
              <a:spcBef>
                <a:spcPts val="1000"/>
              </a:spcBef>
            </a:pPr>
            <a:r>
              <a:rPr lang="fr-FR" sz="1100" b="1">
                <a:solidFill>
                  <a:schemeClr val="accent2"/>
                </a:solidFill>
              </a:rPr>
              <a:t>Parcours administratif, 3 formations : </a:t>
            </a:r>
          </a:p>
          <a:p>
            <a:pPr marL="171450" lvl="1" indent="-171450">
              <a:lnSpc>
                <a:spcPct val="110000"/>
              </a:lnSpc>
              <a:spcBef>
                <a:spcPts val="0"/>
              </a:spcBef>
              <a:buFont typeface="Arial" panose="020B0604020202020204" pitchFamily="34" charset="0"/>
              <a:buChar char="•"/>
            </a:pPr>
            <a:r>
              <a:rPr lang="fr-FR" sz="1100"/>
              <a:t>Découvrir et comprendre la comptabilité dans les entreprises et associations du secteur musical</a:t>
            </a:r>
          </a:p>
          <a:p>
            <a:pPr marL="171450" lvl="1" indent="-171450">
              <a:lnSpc>
                <a:spcPct val="110000"/>
              </a:lnSpc>
              <a:spcBef>
                <a:spcPts val="0"/>
              </a:spcBef>
              <a:buFont typeface="Arial" panose="020B0604020202020204" pitchFamily="34" charset="0"/>
              <a:buChar char="•"/>
            </a:pPr>
            <a:r>
              <a:rPr lang="fr-FR" sz="1100"/>
              <a:t>Gestion de la paie dans le spectacle vivant</a:t>
            </a:r>
          </a:p>
          <a:p>
            <a:pPr marL="171450" lvl="1" indent="-171450">
              <a:lnSpc>
                <a:spcPct val="110000"/>
              </a:lnSpc>
              <a:spcBef>
                <a:spcPts val="0"/>
              </a:spcBef>
              <a:buFont typeface="Arial" panose="020B0604020202020204" pitchFamily="34" charset="0"/>
              <a:buChar char="•"/>
            </a:pPr>
            <a:r>
              <a:rPr lang="fr-FR" sz="1100"/>
              <a:t>Assurances et responsabilité dans le spectacle</a:t>
            </a:r>
          </a:p>
          <a:p>
            <a:pPr marL="0" lvl="1">
              <a:lnSpc>
                <a:spcPct val="110000"/>
              </a:lnSpc>
              <a:spcBef>
                <a:spcPts val="1000"/>
              </a:spcBef>
            </a:pPr>
            <a:r>
              <a:rPr lang="fr-FR" sz="1100" b="1">
                <a:solidFill>
                  <a:schemeClr val="accent2"/>
                </a:solidFill>
              </a:rPr>
              <a:t>Parcours financements, 4 formations : </a:t>
            </a:r>
          </a:p>
          <a:p>
            <a:pPr marL="171450" lvl="1" indent="-171450">
              <a:lnSpc>
                <a:spcPct val="110000"/>
              </a:lnSpc>
              <a:spcBef>
                <a:spcPts val="0"/>
              </a:spcBef>
              <a:buFont typeface="Arial" panose="020B0604020202020204" pitchFamily="34" charset="0"/>
              <a:buChar char="•"/>
            </a:pPr>
            <a:r>
              <a:rPr lang="fr-FR" sz="1100"/>
              <a:t>Financements professionnels</a:t>
            </a:r>
          </a:p>
          <a:p>
            <a:pPr marL="171450" lvl="1" indent="-171450">
              <a:lnSpc>
                <a:spcPct val="110000"/>
              </a:lnSpc>
              <a:spcBef>
                <a:spcPts val="0"/>
              </a:spcBef>
              <a:buFont typeface="Arial" panose="020B0604020202020204" pitchFamily="34" charset="0"/>
              <a:buChar char="•"/>
            </a:pPr>
            <a:r>
              <a:rPr lang="fr-FR" sz="1100"/>
              <a:t>Financements publics</a:t>
            </a:r>
          </a:p>
          <a:p>
            <a:pPr marL="171450" lvl="1" indent="-171450">
              <a:lnSpc>
                <a:spcPct val="110000"/>
              </a:lnSpc>
              <a:spcBef>
                <a:spcPts val="0"/>
              </a:spcBef>
              <a:buFont typeface="Arial" panose="020B0604020202020204" pitchFamily="34" charset="0"/>
              <a:buChar char="•"/>
            </a:pPr>
            <a:r>
              <a:rPr lang="fr-FR" sz="1100"/>
              <a:t>Financements privés, mécénat d’entreprise, grands donateurs, </a:t>
            </a:r>
          </a:p>
          <a:p>
            <a:pPr marL="171450" lvl="1" indent="-171450">
              <a:lnSpc>
                <a:spcPct val="110000"/>
              </a:lnSpc>
              <a:spcBef>
                <a:spcPts val="0"/>
              </a:spcBef>
              <a:buFont typeface="Arial" panose="020B0604020202020204" pitchFamily="34" charset="0"/>
              <a:buChar char="•"/>
            </a:pPr>
            <a:r>
              <a:rPr lang="fr-FR" sz="1100"/>
              <a:t>Financements européen</a:t>
            </a:r>
            <a:r>
              <a:rPr lang="fr-FR" sz="1100">
                <a:solidFill>
                  <a:srgbClr val="DC8C00"/>
                </a:solidFill>
              </a:rPr>
              <a:t>s</a:t>
            </a:r>
          </a:p>
          <a:p>
            <a:pPr marL="0" lvl="1">
              <a:spcBef>
                <a:spcPts val="1000"/>
              </a:spcBef>
            </a:pPr>
            <a:r>
              <a:rPr lang="fr-FR" sz="1100" b="1">
                <a:solidFill>
                  <a:schemeClr val="accent2"/>
                </a:solidFill>
              </a:rPr>
              <a:t>Parcours numérique</a:t>
            </a:r>
          </a:p>
          <a:p>
            <a:pPr marL="171450" lvl="1" indent="-171450">
              <a:lnSpc>
                <a:spcPct val="110000"/>
              </a:lnSpc>
              <a:spcBef>
                <a:spcPts val="0"/>
              </a:spcBef>
              <a:buFont typeface="Arial" panose="020B0604020202020204" pitchFamily="34" charset="0"/>
              <a:buChar char="•"/>
            </a:pPr>
            <a:r>
              <a:rPr lang="fr-FR" sz="1100"/>
              <a:t>Vendre et diffuser sa musique sur internet</a:t>
            </a:r>
          </a:p>
          <a:p>
            <a:pPr marL="171450" lvl="1" indent="-171450">
              <a:lnSpc>
                <a:spcPct val="110000"/>
              </a:lnSpc>
              <a:spcBef>
                <a:spcPts val="0"/>
              </a:spcBef>
              <a:buFont typeface="Arial" panose="020B0604020202020204" pitchFamily="34" charset="0"/>
              <a:buChar char="•"/>
            </a:pPr>
            <a:r>
              <a:rPr lang="fr-FR" sz="1100"/>
              <a:t>Promouvoir sa musique sur les plateformes de streaming</a:t>
            </a:r>
          </a:p>
          <a:p>
            <a:pPr marL="171450" lvl="1" indent="-171450">
              <a:lnSpc>
                <a:spcPct val="110000"/>
              </a:lnSpc>
              <a:spcBef>
                <a:spcPts val="0"/>
              </a:spcBef>
              <a:buFont typeface="Arial" panose="020B0604020202020204" pitchFamily="34" charset="0"/>
              <a:buChar char="•"/>
            </a:pPr>
            <a:r>
              <a:rPr lang="fr-FR" sz="1100"/>
              <a:t>Optimiser ses revenus digitaux</a:t>
            </a:r>
          </a:p>
          <a:p>
            <a:pPr marL="171450" lvl="1" indent="-171450">
              <a:lnSpc>
                <a:spcPct val="110000"/>
              </a:lnSpc>
              <a:spcBef>
                <a:spcPts val="0"/>
              </a:spcBef>
              <a:buFont typeface="Arial" panose="020B0604020202020204" pitchFamily="34" charset="0"/>
              <a:buChar char="•"/>
            </a:pPr>
            <a:r>
              <a:rPr lang="fr-FR" sz="1100"/>
              <a:t>Outils numériques dédiés à la promotion d’artistes </a:t>
            </a:r>
          </a:p>
        </p:txBody>
      </p:sp>
      <p:sp>
        <p:nvSpPr>
          <p:cNvPr id="4" name="Espace réservé du texte 3">
            <a:extLst>
              <a:ext uri="{FF2B5EF4-FFF2-40B4-BE49-F238E27FC236}">
                <a16:creationId xmlns:a16="http://schemas.microsoft.com/office/drawing/2014/main" xmlns="" id="{D992CA29-4AF1-C0FA-835E-B36657FA8E53}"/>
              </a:ext>
            </a:extLst>
          </p:cNvPr>
          <p:cNvSpPr>
            <a:spLocks noGrp="1"/>
          </p:cNvSpPr>
          <p:nvPr>
            <p:ph type="body" sz="half" idx="13"/>
          </p:nvPr>
        </p:nvSpPr>
        <p:spPr>
          <a:xfrm>
            <a:off x="2768774" y="1259771"/>
            <a:ext cx="8949510" cy="726499"/>
          </a:xfrm>
        </p:spPr>
        <p:txBody>
          <a:bodyPr/>
          <a:lstStyle/>
          <a:p>
            <a:r>
              <a:rPr lang="fr-FR"/>
              <a:t>Les formations « production phonographique », « spectacle vivant »</a:t>
            </a:r>
          </a:p>
          <a:p>
            <a:r>
              <a:rPr lang="fr-FR" sz="1600" b="1">
                <a:solidFill>
                  <a:schemeClr val="accent2"/>
                </a:solidFill>
              </a:rPr>
              <a:t>Les formations peuvent être suivies indépendamment ou dans le cadre de parcours.</a:t>
            </a:r>
            <a:endParaRPr lang="fr-FR" sz="2000" b="1">
              <a:solidFill>
                <a:schemeClr val="accent2"/>
              </a:solidFill>
            </a:endParaRPr>
          </a:p>
          <a:p>
            <a:endParaRPr lang="fr-FR"/>
          </a:p>
        </p:txBody>
      </p:sp>
      <p:sp>
        <p:nvSpPr>
          <p:cNvPr id="5" name="Espace réservé du texte 4">
            <a:extLst>
              <a:ext uri="{FF2B5EF4-FFF2-40B4-BE49-F238E27FC236}">
                <a16:creationId xmlns:a16="http://schemas.microsoft.com/office/drawing/2014/main" xmlns="" id="{B67E8D90-2281-B8C7-E99A-2A3F60BD7839}"/>
              </a:ext>
            </a:extLst>
          </p:cNvPr>
          <p:cNvSpPr>
            <a:spLocks noGrp="1"/>
          </p:cNvSpPr>
          <p:nvPr>
            <p:ph type="body" sz="half" idx="15"/>
          </p:nvPr>
        </p:nvSpPr>
        <p:spPr/>
        <p:txBody>
          <a:bodyPr/>
          <a:lstStyle/>
          <a:p>
            <a:endParaRPr lang="fr-FR" dirty="0"/>
          </a:p>
        </p:txBody>
      </p:sp>
      <p:sp>
        <p:nvSpPr>
          <p:cNvPr id="6" name="Espace réservé du texte 5">
            <a:extLst>
              <a:ext uri="{FF2B5EF4-FFF2-40B4-BE49-F238E27FC236}">
                <a16:creationId xmlns:a16="http://schemas.microsoft.com/office/drawing/2014/main" xmlns="" id="{C51EEA92-A474-AE52-4B6C-55D3EEB6AFE8}"/>
              </a:ext>
            </a:extLst>
          </p:cNvPr>
          <p:cNvSpPr>
            <a:spLocks noGrp="1"/>
          </p:cNvSpPr>
          <p:nvPr>
            <p:ph type="body" sz="half" idx="16"/>
          </p:nvPr>
        </p:nvSpPr>
        <p:spPr/>
        <p:txBody>
          <a:bodyPr/>
          <a:lstStyle/>
          <a:p>
            <a:r>
              <a:rPr lang="fr-FR"/>
              <a:t>Focus formation</a:t>
            </a:r>
          </a:p>
        </p:txBody>
      </p:sp>
      <p:sp>
        <p:nvSpPr>
          <p:cNvPr id="8" name="Rectangle : carré corné 7">
            <a:hlinkClick r:id="rId2"/>
            <a:extLst>
              <a:ext uri="{FF2B5EF4-FFF2-40B4-BE49-F238E27FC236}">
                <a16:creationId xmlns:a16="http://schemas.microsoft.com/office/drawing/2014/main" xmlns="" id="{13A69990-5448-7999-5EA5-F78C6BA79204}"/>
              </a:ext>
            </a:extLst>
          </p:cNvPr>
          <p:cNvSpPr/>
          <p:nvPr/>
        </p:nvSpPr>
        <p:spPr>
          <a:xfrm>
            <a:off x="624955" y="1473776"/>
            <a:ext cx="1782965" cy="2088696"/>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fr-FR" sz="1400" b="1">
                <a:latin typeface="Century Gothic" panose="020B0502020202020204" pitchFamily="34" charset="0"/>
              </a:rPr>
              <a:t>Consultez la liste des formations, les dates des sessions et les tarifs sur cnm.fr</a:t>
            </a:r>
          </a:p>
        </p:txBody>
      </p:sp>
    </p:spTree>
    <p:extLst>
      <p:ext uri="{BB962C8B-B14F-4D97-AF65-F5344CB8AC3E}">
        <p14:creationId xmlns:p14="http://schemas.microsoft.com/office/powerpoint/2010/main" val="276950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DD2B32C5-0532-9DCA-2AE8-3FDC23EE4275}"/>
              </a:ext>
            </a:extLst>
          </p:cNvPr>
          <p:cNvSpPr>
            <a:spLocks noGrp="1"/>
          </p:cNvSpPr>
          <p:nvPr>
            <p:ph type="body" sz="half" idx="2"/>
          </p:nvPr>
        </p:nvSpPr>
        <p:spPr>
          <a:xfrm>
            <a:off x="2621258" y="2251519"/>
            <a:ext cx="8222777" cy="498984"/>
          </a:xfrm>
        </p:spPr>
        <p:txBody>
          <a:bodyPr>
            <a:noAutofit/>
          </a:bodyPr>
          <a:lstStyle/>
          <a:p>
            <a:pPr>
              <a:lnSpc>
                <a:spcPct val="100000"/>
              </a:lnSpc>
              <a:spcBef>
                <a:spcPts val="0"/>
              </a:spcBef>
            </a:pPr>
            <a:r>
              <a:rPr lang="fr-FR" sz="1100" b="0" i="0">
                <a:solidFill>
                  <a:srgbClr val="000000"/>
                </a:solidFill>
                <a:effectLst/>
              </a:rPr>
              <a:t>Les guides métiers de la musique  décryptent les pratiques des métiers de la musique et permettent aux professionnels et aux porteurs de projets d’appréhender les règles et les évolutions de différentes thématiques du secteur musical.</a:t>
            </a:r>
            <a:endParaRPr lang="fr-FR" sz="1100"/>
          </a:p>
        </p:txBody>
      </p:sp>
      <p:sp>
        <p:nvSpPr>
          <p:cNvPr id="4" name="Espace réservé du texte 3">
            <a:extLst>
              <a:ext uri="{FF2B5EF4-FFF2-40B4-BE49-F238E27FC236}">
                <a16:creationId xmlns:a16="http://schemas.microsoft.com/office/drawing/2014/main" xmlns="" id="{1FAE4509-C560-88F2-BDCF-3EED06A7CCD3}"/>
              </a:ext>
            </a:extLst>
          </p:cNvPr>
          <p:cNvSpPr>
            <a:spLocks noGrp="1"/>
          </p:cNvSpPr>
          <p:nvPr>
            <p:ph type="body" sz="half" idx="13"/>
          </p:nvPr>
        </p:nvSpPr>
        <p:spPr>
          <a:xfrm>
            <a:off x="2621258" y="1249556"/>
            <a:ext cx="8848683" cy="362230"/>
          </a:xfrm>
        </p:spPr>
        <p:txBody>
          <a:bodyPr/>
          <a:lstStyle/>
          <a:p>
            <a:r>
              <a:rPr lang="fr-FR"/>
              <a:t>Les Éditions du CNM –  des guides pour tout comprendre des métiers de la musique</a:t>
            </a:r>
          </a:p>
        </p:txBody>
      </p:sp>
      <p:sp>
        <p:nvSpPr>
          <p:cNvPr id="6" name="Espace réservé du texte 5">
            <a:extLst>
              <a:ext uri="{FF2B5EF4-FFF2-40B4-BE49-F238E27FC236}">
                <a16:creationId xmlns:a16="http://schemas.microsoft.com/office/drawing/2014/main" xmlns="" id="{B58EED87-CF19-6CC5-9FBD-16CA9C0454EF}"/>
              </a:ext>
            </a:extLst>
          </p:cNvPr>
          <p:cNvSpPr>
            <a:spLocks noGrp="1"/>
          </p:cNvSpPr>
          <p:nvPr>
            <p:ph type="body" sz="half" idx="16"/>
          </p:nvPr>
        </p:nvSpPr>
        <p:spPr/>
        <p:txBody>
          <a:bodyPr/>
          <a:lstStyle/>
          <a:p>
            <a:r>
              <a:rPr lang="fr-FR"/>
              <a:t>Les éditions CNM</a:t>
            </a:r>
          </a:p>
        </p:txBody>
      </p:sp>
      <p:sp>
        <p:nvSpPr>
          <p:cNvPr id="7" name="Espace réservé du texte 6">
            <a:extLst>
              <a:ext uri="{FF2B5EF4-FFF2-40B4-BE49-F238E27FC236}">
                <a16:creationId xmlns:a16="http://schemas.microsoft.com/office/drawing/2014/main" xmlns="" id="{63FE2215-0923-140B-81E5-76D4C061D0AA}"/>
              </a:ext>
            </a:extLst>
          </p:cNvPr>
          <p:cNvSpPr>
            <a:spLocks noGrp="1"/>
          </p:cNvSpPr>
          <p:nvPr>
            <p:ph type="body" sz="half" idx="17"/>
          </p:nvPr>
        </p:nvSpPr>
        <p:spPr>
          <a:xfrm>
            <a:off x="2600938" y="1900158"/>
            <a:ext cx="8848682" cy="458681"/>
          </a:xfrm>
        </p:spPr>
        <p:txBody>
          <a:bodyPr/>
          <a:lstStyle/>
          <a:p>
            <a:r>
              <a:rPr lang="fr-FR"/>
              <a:t>Une collection de guides pratiques pour tout connaître des métiers de la musique</a:t>
            </a:r>
          </a:p>
        </p:txBody>
      </p:sp>
      <p:sp>
        <p:nvSpPr>
          <p:cNvPr id="8" name="Espace réservé du texte 7">
            <a:extLst>
              <a:ext uri="{FF2B5EF4-FFF2-40B4-BE49-F238E27FC236}">
                <a16:creationId xmlns:a16="http://schemas.microsoft.com/office/drawing/2014/main" xmlns="" id="{C4F31873-217E-13D3-2A0E-DCAC20287694}"/>
              </a:ext>
            </a:extLst>
          </p:cNvPr>
          <p:cNvSpPr>
            <a:spLocks noGrp="1"/>
          </p:cNvSpPr>
          <p:nvPr>
            <p:ph type="body" sz="half" idx="18"/>
          </p:nvPr>
        </p:nvSpPr>
        <p:spPr>
          <a:xfrm>
            <a:off x="2595186" y="3117337"/>
            <a:ext cx="1809684" cy="952651"/>
          </a:xfrm>
        </p:spPr>
        <p:txBody>
          <a:bodyPr>
            <a:noAutofit/>
          </a:bodyPr>
          <a:lstStyle/>
          <a:p>
            <a:pPr algn="just"/>
            <a:r>
              <a:rPr lang="fr-FR" sz="800" b="0" i="0">
                <a:solidFill>
                  <a:srgbClr val="000000"/>
                </a:solidFill>
                <a:effectLst/>
              </a:rPr>
              <a:t>Contrats d’édition musicale, de production phonographique, la de musique en ligne, la production audiovisuelle, le spectacle vivant, la gestion de carrière, la pratique des contrats à droits multiples ou « contrats 360° »</a:t>
            </a:r>
            <a:endParaRPr lang="fr-FR" sz="800" b="0"/>
          </a:p>
        </p:txBody>
      </p:sp>
      <p:pic>
        <p:nvPicPr>
          <p:cNvPr id="10" name="Image 9">
            <a:extLst>
              <a:ext uri="{FF2B5EF4-FFF2-40B4-BE49-F238E27FC236}">
                <a16:creationId xmlns:a16="http://schemas.microsoft.com/office/drawing/2014/main" xmlns="" id="{3C8D883E-BBE4-75CC-6AAD-E3A95D09FA61}"/>
              </a:ext>
            </a:extLst>
          </p:cNvPr>
          <p:cNvPicPr>
            <a:picLocks noChangeAspect="1"/>
          </p:cNvPicPr>
          <p:nvPr/>
        </p:nvPicPr>
        <p:blipFill rotWithShape="1">
          <a:blip r:embed="rId2"/>
          <a:srcRect b="23699"/>
          <a:stretch/>
        </p:blipFill>
        <p:spPr>
          <a:xfrm>
            <a:off x="2585881" y="4060982"/>
            <a:ext cx="7704488" cy="2593320"/>
          </a:xfrm>
          <a:prstGeom prst="rect">
            <a:avLst/>
          </a:prstGeom>
        </p:spPr>
      </p:pic>
      <p:sp>
        <p:nvSpPr>
          <p:cNvPr id="9" name="Espace réservé du texte 7">
            <a:extLst>
              <a:ext uri="{FF2B5EF4-FFF2-40B4-BE49-F238E27FC236}">
                <a16:creationId xmlns:a16="http://schemas.microsoft.com/office/drawing/2014/main" xmlns="" id="{4E363ECB-CF94-6DA7-5E8A-AC742CE9B2A5}"/>
              </a:ext>
            </a:extLst>
          </p:cNvPr>
          <p:cNvSpPr txBox="1">
            <a:spLocks/>
          </p:cNvSpPr>
          <p:nvPr/>
        </p:nvSpPr>
        <p:spPr>
          <a:xfrm>
            <a:off x="4476152" y="2663837"/>
            <a:ext cx="1961973" cy="15895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DC8C0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FR" sz="800" b="0">
                <a:solidFill>
                  <a:srgbClr val="000000"/>
                </a:solidFill>
              </a:rPr>
              <a:t>Clés essentielles à la bonne pratique de cette profession : des sources historiques du métier d’éditeur de musique au </a:t>
            </a:r>
            <a:r>
              <a:rPr lang="fr-FR" sz="800" b="0" err="1">
                <a:solidFill>
                  <a:srgbClr val="000000"/>
                </a:solidFill>
              </a:rPr>
              <a:t>tracking</a:t>
            </a:r>
            <a:r>
              <a:rPr lang="fr-FR" sz="800" b="0">
                <a:solidFill>
                  <a:srgbClr val="000000"/>
                </a:solidFill>
              </a:rPr>
              <a:t> des droits d’auteur générés par les diverses exploitations d’une œuvre, en passant par l’étude chronologique des contrats majeurs qui la structurent, chaque partie nous guide à travers les usages du secteur, mais aussi dans cet imbroglio qu’est la hiérarchie des normes.</a:t>
            </a:r>
          </a:p>
        </p:txBody>
      </p:sp>
      <p:sp>
        <p:nvSpPr>
          <p:cNvPr id="13" name="Espace réservé du texte 7">
            <a:extLst>
              <a:ext uri="{FF2B5EF4-FFF2-40B4-BE49-F238E27FC236}">
                <a16:creationId xmlns:a16="http://schemas.microsoft.com/office/drawing/2014/main" xmlns="" id="{86C83DB3-F887-3E26-A658-1488731E253D}"/>
              </a:ext>
            </a:extLst>
          </p:cNvPr>
          <p:cNvSpPr txBox="1">
            <a:spLocks/>
          </p:cNvSpPr>
          <p:nvPr/>
        </p:nvSpPr>
        <p:spPr>
          <a:xfrm>
            <a:off x="6438125" y="3294398"/>
            <a:ext cx="1961973" cy="7092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DC8C0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FR" sz="800" b="0">
                <a:solidFill>
                  <a:srgbClr val="000000"/>
                </a:solidFill>
              </a:rPr>
              <a:t>Guide pratique de l’utilisation de la musique pour les formats audiovisuels : métiers et fonctions de la synchronisation, cessions et droits d’exploitation, coûts, rémunérations et droits d’auteur</a:t>
            </a:r>
          </a:p>
        </p:txBody>
      </p:sp>
      <p:sp>
        <p:nvSpPr>
          <p:cNvPr id="16" name="ZoneTexte 15">
            <a:extLst>
              <a:ext uri="{FF2B5EF4-FFF2-40B4-BE49-F238E27FC236}">
                <a16:creationId xmlns:a16="http://schemas.microsoft.com/office/drawing/2014/main" xmlns="" id="{3245F7C9-F57E-046F-59A5-A3E3A2930322}"/>
              </a:ext>
            </a:extLst>
          </p:cNvPr>
          <p:cNvSpPr txBox="1"/>
          <p:nvPr/>
        </p:nvSpPr>
        <p:spPr>
          <a:xfrm>
            <a:off x="8500074" y="2983764"/>
            <a:ext cx="1890691" cy="1077218"/>
          </a:xfrm>
          <a:prstGeom prst="rect">
            <a:avLst/>
          </a:prstGeom>
          <a:noFill/>
        </p:spPr>
        <p:txBody>
          <a:bodyPr wrap="square">
            <a:spAutoFit/>
          </a:bodyPr>
          <a:lstStyle/>
          <a:p>
            <a:pPr algn="just"/>
            <a:r>
              <a:rPr lang="fr-FR" sz="800" i="0">
                <a:solidFill>
                  <a:srgbClr val="000000"/>
                </a:solidFill>
                <a:effectLst/>
                <a:latin typeface="Century Gothic" panose="020B0502020202020204" pitchFamily="34" charset="0"/>
              </a:rPr>
              <a:t>Guide pratique de la production et de l’organisation de spectacles vivants présente : le cadre légal, les formes juridiques et fiscales des entreprises de spectacles, l’entrepreneur de spectacles employeur et le régime des intermittents du spectacle.</a:t>
            </a:r>
            <a:endParaRPr lang="fr-FR" sz="800">
              <a:latin typeface="Century Gothic" panose="020B0502020202020204" pitchFamily="34" charset="0"/>
            </a:endParaRPr>
          </a:p>
        </p:txBody>
      </p:sp>
      <p:sp>
        <p:nvSpPr>
          <p:cNvPr id="17" name="Rectangle : carré corné 16">
            <a:hlinkClick r:id="rId3"/>
            <a:extLst>
              <a:ext uri="{FF2B5EF4-FFF2-40B4-BE49-F238E27FC236}">
                <a16:creationId xmlns:a16="http://schemas.microsoft.com/office/drawing/2014/main" xmlns="" id="{278D1015-B8C5-27E9-E893-B0F0177EC819}"/>
              </a:ext>
            </a:extLst>
          </p:cNvPr>
          <p:cNvSpPr/>
          <p:nvPr/>
        </p:nvSpPr>
        <p:spPr>
          <a:xfrm>
            <a:off x="722059" y="1249556"/>
            <a:ext cx="1549947" cy="247465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b="1">
                <a:latin typeface="Century Gothic" panose="020B0502020202020204" pitchFamily="34" charset="0"/>
              </a:rPr>
              <a:t>Retrouvez tous les guides métiers sur la boutique en ligne </a:t>
            </a:r>
            <a:r>
              <a:rPr lang="fr-FR" sz="1400">
                <a:latin typeface="Century Gothic" panose="020B0502020202020204" pitchFamily="34" charset="0"/>
              </a:rPr>
              <a:t>avec les biographies des auteurs et les sommaires des ouvrages.</a:t>
            </a:r>
          </a:p>
        </p:txBody>
      </p:sp>
      <p:sp>
        <p:nvSpPr>
          <p:cNvPr id="11" name="Espace réservé du texte 10">
            <a:extLst>
              <a:ext uri="{FF2B5EF4-FFF2-40B4-BE49-F238E27FC236}">
                <a16:creationId xmlns:a16="http://schemas.microsoft.com/office/drawing/2014/main" xmlns="" id="{47A9D1CB-B638-4A98-86DF-B63A0915C937}"/>
              </a:ext>
            </a:extLst>
          </p:cNvPr>
          <p:cNvSpPr>
            <a:spLocks noGrp="1"/>
          </p:cNvSpPr>
          <p:nvPr>
            <p:ph type="body" sz="half" idx="15"/>
          </p:nvPr>
        </p:nvSpPr>
        <p:spPr/>
        <p:txBody>
          <a:bodyPr/>
          <a:lstStyle/>
          <a:p>
            <a:endParaRPr lang="fr-FR"/>
          </a:p>
        </p:txBody>
      </p:sp>
    </p:spTree>
    <p:extLst>
      <p:ext uri="{BB962C8B-B14F-4D97-AF65-F5344CB8AC3E}">
        <p14:creationId xmlns:p14="http://schemas.microsoft.com/office/powerpoint/2010/main" val="3467798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xmlns="" id="{E562CB3D-C315-3611-648B-BA03D1217602}"/>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3796" t="21868" r="10954" b="22044"/>
          <a:stretch/>
        </p:blipFill>
        <p:spPr>
          <a:xfrm>
            <a:off x="720000" y="1260000"/>
            <a:ext cx="1813500" cy="742251"/>
          </a:xfrm>
        </p:spPr>
      </p:pic>
      <p:sp>
        <p:nvSpPr>
          <p:cNvPr id="4" name="Espace réservé du texte 3">
            <a:extLst>
              <a:ext uri="{FF2B5EF4-FFF2-40B4-BE49-F238E27FC236}">
                <a16:creationId xmlns:a16="http://schemas.microsoft.com/office/drawing/2014/main" xmlns="" id="{29B31796-B80F-6A7C-086C-09E7F322D39E}"/>
              </a:ext>
            </a:extLst>
          </p:cNvPr>
          <p:cNvSpPr>
            <a:spLocks noGrp="1"/>
          </p:cNvSpPr>
          <p:nvPr>
            <p:ph type="body" sz="half" idx="13"/>
          </p:nvPr>
        </p:nvSpPr>
        <p:spPr>
          <a:xfrm>
            <a:off x="2700000" y="1080000"/>
            <a:ext cx="8848683" cy="362230"/>
          </a:xfrm>
        </p:spPr>
        <p:txBody>
          <a:bodyPr/>
          <a:lstStyle/>
          <a:p>
            <a:r>
              <a:rPr lang="fr-FR" sz="2400" err="1"/>
              <a:t>CNMwork</a:t>
            </a:r>
            <a:r>
              <a:rPr lang="fr-FR" sz="2400"/>
              <a:t> la plateforme pour vous aider à développer votre carrière</a:t>
            </a:r>
          </a:p>
        </p:txBody>
      </p:sp>
      <p:sp>
        <p:nvSpPr>
          <p:cNvPr id="5" name="Espace réservé du texte 4">
            <a:extLst>
              <a:ext uri="{FF2B5EF4-FFF2-40B4-BE49-F238E27FC236}">
                <a16:creationId xmlns:a16="http://schemas.microsoft.com/office/drawing/2014/main" xmlns="" id="{5C151195-073C-796E-AE62-B8924DE6D311}"/>
              </a:ext>
            </a:extLst>
          </p:cNvPr>
          <p:cNvSpPr>
            <a:spLocks noGrp="1"/>
          </p:cNvSpPr>
          <p:nvPr>
            <p:ph type="body" sz="half" idx="15"/>
          </p:nvPr>
        </p:nvSpPr>
        <p:spPr/>
        <p:txBody>
          <a:bodyPr/>
          <a:lstStyle/>
          <a:p>
            <a:endParaRPr lang="fr-FR" dirty="0"/>
          </a:p>
        </p:txBody>
      </p:sp>
      <p:sp>
        <p:nvSpPr>
          <p:cNvPr id="6" name="Espace réservé du texte 5">
            <a:extLst>
              <a:ext uri="{FF2B5EF4-FFF2-40B4-BE49-F238E27FC236}">
                <a16:creationId xmlns:a16="http://schemas.microsoft.com/office/drawing/2014/main" xmlns="" id="{1EBC9872-0078-684A-0855-DDB6C727D548}"/>
              </a:ext>
            </a:extLst>
          </p:cNvPr>
          <p:cNvSpPr>
            <a:spLocks noGrp="1"/>
          </p:cNvSpPr>
          <p:nvPr>
            <p:ph type="body" sz="half" idx="16"/>
          </p:nvPr>
        </p:nvSpPr>
        <p:spPr/>
        <p:txBody>
          <a:bodyPr/>
          <a:lstStyle/>
          <a:p>
            <a:r>
              <a:rPr lang="fr-FR"/>
              <a:t>Les services monespace.cnm.fr </a:t>
            </a:r>
          </a:p>
        </p:txBody>
      </p:sp>
      <p:sp>
        <p:nvSpPr>
          <p:cNvPr id="7" name="Espace réservé du texte 6">
            <a:extLst>
              <a:ext uri="{FF2B5EF4-FFF2-40B4-BE49-F238E27FC236}">
                <a16:creationId xmlns:a16="http://schemas.microsoft.com/office/drawing/2014/main" xmlns="" id="{FB20E507-07C1-0B02-7CD5-9755CD7B82BE}"/>
              </a:ext>
            </a:extLst>
          </p:cNvPr>
          <p:cNvSpPr>
            <a:spLocks noGrp="1"/>
          </p:cNvSpPr>
          <p:nvPr>
            <p:ph type="body" sz="half" idx="17"/>
          </p:nvPr>
        </p:nvSpPr>
        <p:spPr>
          <a:xfrm>
            <a:off x="2841480" y="1953476"/>
            <a:ext cx="8848682" cy="458681"/>
          </a:xfrm>
        </p:spPr>
        <p:txBody>
          <a:bodyPr/>
          <a:lstStyle/>
          <a:p>
            <a:r>
              <a:rPr lang="fr-FR" sz="1800" b="0" i="0"/>
              <a:t>Les annuaires et la plateforme d’offres d’emploi…</a:t>
            </a:r>
          </a:p>
        </p:txBody>
      </p:sp>
      <p:sp>
        <p:nvSpPr>
          <p:cNvPr id="8" name="Espace réservé du texte 7">
            <a:extLst>
              <a:ext uri="{FF2B5EF4-FFF2-40B4-BE49-F238E27FC236}">
                <a16:creationId xmlns:a16="http://schemas.microsoft.com/office/drawing/2014/main" xmlns="" id="{1687F926-6796-7369-77CD-ADE694D47A05}"/>
              </a:ext>
            </a:extLst>
          </p:cNvPr>
          <p:cNvSpPr>
            <a:spLocks noGrp="1"/>
          </p:cNvSpPr>
          <p:nvPr>
            <p:ph type="body" sz="half" idx="18"/>
          </p:nvPr>
        </p:nvSpPr>
        <p:spPr>
          <a:xfrm>
            <a:off x="6671805" y="2580677"/>
            <a:ext cx="4950453" cy="1129800"/>
          </a:xfrm>
        </p:spPr>
        <p:txBody>
          <a:bodyPr>
            <a:normAutofit/>
          </a:bodyPr>
          <a:lstStyle/>
          <a:p>
            <a:pPr algn="just"/>
            <a:r>
              <a:rPr lang="fr-FR"/>
              <a:t>Annuaire : </a:t>
            </a:r>
            <a:r>
              <a:rPr lang="fr-FR" b="0">
                <a:solidFill>
                  <a:schemeClr val="accent2">
                    <a:lumMod val="90000"/>
                    <a:lumOff val="10000"/>
                  </a:schemeClr>
                </a:solidFill>
              </a:rPr>
              <a:t>service gratuit en ligne, accessible sur inscription qui vous permet de retrouver les structures de management, d’édition, de production de musique enregistrée et spectacle vivant… 1818 salles, 1854 festivals, 1337 prestataires du spectacle, 1473 labels maisons de disque…</a:t>
            </a:r>
            <a:endParaRPr lang="fr-FR"/>
          </a:p>
        </p:txBody>
      </p:sp>
      <p:pic>
        <p:nvPicPr>
          <p:cNvPr id="9" name="Image 8">
            <a:hlinkClick r:id="rId3"/>
            <a:extLst>
              <a:ext uri="{FF2B5EF4-FFF2-40B4-BE49-F238E27FC236}">
                <a16:creationId xmlns:a16="http://schemas.microsoft.com/office/drawing/2014/main" xmlns="" id="{FB132C55-1049-501F-05CB-45067049E565}"/>
              </a:ext>
            </a:extLst>
          </p:cNvPr>
          <p:cNvPicPr>
            <a:picLocks noChangeAspect="1"/>
          </p:cNvPicPr>
          <p:nvPr/>
        </p:nvPicPr>
        <p:blipFill>
          <a:blip r:embed="rId4"/>
          <a:stretch>
            <a:fillRect/>
          </a:stretch>
        </p:blipFill>
        <p:spPr>
          <a:xfrm>
            <a:off x="2801278" y="2411426"/>
            <a:ext cx="3600000" cy="1665615"/>
          </a:xfrm>
          <a:prstGeom prst="rect">
            <a:avLst/>
          </a:prstGeom>
        </p:spPr>
      </p:pic>
      <p:pic>
        <p:nvPicPr>
          <p:cNvPr id="12" name="Image 11">
            <a:hlinkClick r:id="rId5"/>
            <a:extLst>
              <a:ext uri="{FF2B5EF4-FFF2-40B4-BE49-F238E27FC236}">
                <a16:creationId xmlns:a16="http://schemas.microsoft.com/office/drawing/2014/main" xmlns="" id="{99C2AF03-50B3-FB1D-A82F-BB1738F72DED}"/>
              </a:ext>
            </a:extLst>
          </p:cNvPr>
          <p:cNvPicPr>
            <a:picLocks noChangeAspect="1"/>
          </p:cNvPicPr>
          <p:nvPr/>
        </p:nvPicPr>
        <p:blipFill rotWithShape="1">
          <a:blip r:embed="rId6"/>
          <a:srcRect t="4638"/>
          <a:stretch/>
        </p:blipFill>
        <p:spPr>
          <a:xfrm>
            <a:off x="6748717" y="3735750"/>
            <a:ext cx="4635047" cy="1167262"/>
          </a:xfrm>
          <a:prstGeom prst="rect">
            <a:avLst/>
          </a:prstGeom>
        </p:spPr>
      </p:pic>
      <p:pic>
        <p:nvPicPr>
          <p:cNvPr id="11" name="Image 10">
            <a:extLst>
              <a:ext uri="{FF2B5EF4-FFF2-40B4-BE49-F238E27FC236}">
                <a16:creationId xmlns:a16="http://schemas.microsoft.com/office/drawing/2014/main" xmlns="" id="{8049C474-DD39-6AD3-5851-E1B9161EB391}"/>
              </a:ext>
            </a:extLst>
          </p:cNvPr>
          <p:cNvPicPr>
            <a:picLocks noChangeAspect="1"/>
          </p:cNvPicPr>
          <p:nvPr/>
        </p:nvPicPr>
        <p:blipFill rotWithShape="1">
          <a:blip r:embed="rId7"/>
          <a:srcRect l="4012" r="5036"/>
          <a:stretch/>
        </p:blipFill>
        <p:spPr>
          <a:xfrm>
            <a:off x="720000" y="2160001"/>
            <a:ext cx="1620000" cy="2802831"/>
          </a:xfrm>
          <a:prstGeom prst="rect">
            <a:avLst/>
          </a:prstGeom>
          <a:ln w="28575">
            <a:solidFill>
              <a:schemeClr val="tx2"/>
            </a:solidFill>
          </a:ln>
        </p:spPr>
      </p:pic>
      <p:sp>
        <p:nvSpPr>
          <p:cNvPr id="13" name="ZoneTexte 12">
            <a:hlinkClick r:id="rId5"/>
            <a:extLst>
              <a:ext uri="{FF2B5EF4-FFF2-40B4-BE49-F238E27FC236}">
                <a16:creationId xmlns:a16="http://schemas.microsoft.com/office/drawing/2014/main" xmlns="" id="{FA2166CE-DBB0-4855-690C-B539F67CCE39}"/>
              </a:ext>
            </a:extLst>
          </p:cNvPr>
          <p:cNvSpPr txBox="1"/>
          <p:nvPr/>
        </p:nvSpPr>
        <p:spPr>
          <a:xfrm>
            <a:off x="2715089" y="4102256"/>
            <a:ext cx="3772378" cy="661720"/>
          </a:xfrm>
          <a:prstGeom prst="rect">
            <a:avLst/>
          </a:prstGeom>
          <a:noFill/>
        </p:spPr>
        <p:txBody>
          <a:bodyPr wrap="square" rtlCol="0">
            <a:spAutoFit/>
          </a:bodyPr>
          <a:lstStyle/>
          <a:p>
            <a:pPr algn="r"/>
            <a:r>
              <a:rPr lang="fr-FR" sz="1200" b="1">
                <a:solidFill>
                  <a:srgbClr val="DC8C00"/>
                </a:solidFill>
                <a:latin typeface="Century Gothic" panose="020B0502020202020204" pitchFamily="34" charset="0"/>
              </a:rPr>
              <a:t>Offre d’emplois et de stages </a:t>
            </a:r>
            <a:r>
              <a:rPr lang="fr-FR" sz="1300">
                <a:solidFill>
                  <a:srgbClr val="DC8C00"/>
                </a:solidFill>
                <a:latin typeface="Century Gothic" panose="020B0502020202020204" pitchFamily="34" charset="0"/>
              </a:rPr>
              <a:t>: </a:t>
            </a:r>
            <a:r>
              <a:rPr lang="fr-FR" sz="1200">
                <a:solidFill>
                  <a:schemeClr val="accent2">
                    <a:lumMod val="90000"/>
                    <a:lumOff val="10000"/>
                  </a:schemeClr>
                </a:solidFill>
                <a:latin typeface="Century Gothic" panose="020B0502020202020204" pitchFamily="34" charset="0"/>
              </a:rPr>
              <a:t>consultation et de dépôt d’offres d’emploi, de stages et de prestations en ligne</a:t>
            </a:r>
            <a:endParaRPr lang="fr-FR" sz="1300">
              <a:solidFill>
                <a:schemeClr val="accent2">
                  <a:lumMod val="90000"/>
                  <a:lumOff val="10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xmlns="" id="{20D09635-2303-809C-E935-699023495D4A}"/>
              </a:ext>
            </a:extLst>
          </p:cNvPr>
          <p:cNvSpPr/>
          <p:nvPr/>
        </p:nvSpPr>
        <p:spPr>
          <a:xfrm>
            <a:off x="896353" y="3723774"/>
            <a:ext cx="751973" cy="108284"/>
          </a:xfrm>
          <a:prstGeom prst="rect">
            <a:avLst/>
          </a:prstGeom>
          <a:solidFill>
            <a:srgbClr val="E8F0F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15" name="Graphique 14" descr="Lien avec un remplissage uni">
            <a:hlinkClick r:id="rId8"/>
            <a:extLst>
              <a:ext uri="{FF2B5EF4-FFF2-40B4-BE49-F238E27FC236}">
                <a16:creationId xmlns:a16="http://schemas.microsoft.com/office/drawing/2014/main" xmlns="" id="{D89444E3-3E92-EF20-A504-C9FD2069B98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560902" y="2022672"/>
            <a:ext cx="252000" cy="252000"/>
          </a:xfrm>
          <a:prstGeom prst="rect">
            <a:avLst/>
          </a:prstGeom>
        </p:spPr>
      </p:pic>
      <p:pic>
        <p:nvPicPr>
          <p:cNvPr id="14" name="Graphique 13" descr="Index pointant vers la droite vu du côté du dos de la main contour">
            <a:extLst>
              <a:ext uri="{FF2B5EF4-FFF2-40B4-BE49-F238E27FC236}">
                <a16:creationId xmlns:a16="http://schemas.microsoft.com/office/drawing/2014/main" xmlns="" id="{9DA21DED-6557-2ABC-4DBC-857B0B7ACC1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163464">
            <a:off x="4314171" y="3292171"/>
            <a:ext cx="360000" cy="360000"/>
          </a:xfrm>
          <a:prstGeom prst="rect">
            <a:avLst/>
          </a:prstGeom>
        </p:spPr>
      </p:pic>
      <p:pic>
        <p:nvPicPr>
          <p:cNvPr id="16" name="Graphique 15" descr="Index pointant vers la droite vu du côté du dos de la main contour">
            <a:extLst>
              <a:ext uri="{FF2B5EF4-FFF2-40B4-BE49-F238E27FC236}">
                <a16:creationId xmlns:a16="http://schemas.microsoft.com/office/drawing/2014/main" xmlns="" id="{CF043348-D659-1D10-FD3A-30EA9D179D8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17163464">
            <a:off x="10716119" y="4357634"/>
            <a:ext cx="360000" cy="360000"/>
          </a:xfrm>
          <a:prstGeom prst="rect">
            <a:avLst/>
          </a:prstGeom>
        </p:spPr>
      </p:pic>
      <p:sp>
        <p:nvSpPr>
          <p:cNvPr id="17" name="ZoneTexte 16">
            <a:hlinkClick r:id="rId15"/>
            <a:extLst>
              <a:ext uri="{FF2B5EF4-FFF2-40B4-BE49-F238E27FC236}">
                <a16:creationId xmlns:a16="http://schemas.microsoft.com/office/drawing/2014/main" xmlns="" id="{4A6472FC-58A4-36CF-B011-E3BDCD9596A0}"/>
              </a:ext>
            </a:extLst>
          </p:cNvPr>
          <p:cNvSpPr txBox="1"/>
          <p:nvPr/>
        </p:nvSpPr>
        <p:spPr>
          <a:xfrm>
            <a:off x="8980489" y="5848984"/>
            <a:ext cx="2138397" cy="461665"/>
          </a:xfrm>
          <a:prstGeom prst="rect">
            <a:avLst/>
          </a:prstGeom>
          <a:noFill/>
          <a:ln w="28575">
            <a:solidFill>
              <a:schemeClr val="tx2"/>
            </a:solidFill>
          </a:ln>
        </p:spPr>
        <p:txBody>
          <a:bodyPr wrap="square" rtlCol="0">
            <a:spAutoFit/>
          </a:bodyPr>
          <a:lstStyle/>
          <a:p>
            <a:pPr algn="ctr"/>
            <a:r>
              <a:rPr lang="fr-FR" sz="1200" b="1">
                <a:latin typeface="Century Gothic" panose="020B0502020202020204" pitchFamily="34" charset="0"/>
              </a:rPr>
              <a:t>Connectez-vous à votre espace.cnm.fr</a:t>
            </a:r>
          </a:p>
        </p:txBody>
      </p:sp>
    </p:spTree>
    <p:extLst>
      <p:ext uri="{BB962C8B-B14F-4D97-AF65-F5344CB8AC3E}">
        <p14:creationId xmlns:p14="http://schemas.microsoft.com/office/powerpoint/2010/main" val="3831285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39F665E3-B17C-336D-7553-9AB24B43AC1F}"/>
              </a:ext>
            </a:extLst>
          </p:cNvPr>
          <p:cNvSpPr>
            <a:spLocks noGrp="1"/>
          </p:cNvSpPr>
          <p:nvPr>
            <p:ph type="body" sz="half" idx="15"/>
          </p:nvPr>
        </p:nvSpPr>
        <p:spPr/>
        <p:txBody>
          <a:bodyPr>
            <a:normAutofit/>
          </a:bodyPr>
          <a:lstStyle/>
          <a:p>
            <a:r>
              <a:rPr lang="fr-FR" dirty="0"/>
              <a:t>	</a:t>
            </a:r>
          </a:p>
        </p:txBody>
      </p:sp>
      <p:sp>
        <p:nvSpPr>
          <p:cNvPr id="6" name="Espace réservé du texte 5">
            <a:extLst>
              <a:ext uri="{FF2B5EF4-FFF2-40B4-BE49-F238E27FC236}">
                <a16:creationId xmlns:a16="http://schemas.microsoft.com/office/drawing/2014/main" xmlns="" id="{3318DF39-6E56-25E6-4184-2DE855BEF735}"/>
              </a:ext>
            </a:extLst>
          </p:cNvPr>
          <p:cNvSpPr>
            <a:spLocks noGrp="1"/>
          </p:cNvSpPr>
          <p:nvPr>
            <p:ph type="body" sz="half" idx="16"/>
          </p:nvPr>
        </p:nvSpPr>
        <p:spPr/>
        <p:txBody>
          <a:bodyPr/>
          <a:lstStyle/>
          <a:p>
            <a:r>
              <a:rPr lang="fr-FR"/>
              <a:t>monespacepro.cnm.fr</a:t>
            </a:r>
          </a:p>
        </p:txBody>
      </p:sp>
      <p:sp>
        <p:nvSpPr>
          <p:cNvPr id="3" name="ZoneTexte 2">
            <a:extLst>
              <a:ext uri="{FF2B5EF4-FFF2-40B4-BE49-F238E27FC236}">
                <a16:creationId xmlns:a16="http://schemas.microsoft.com/office/drawing/2014/main" xmlns="" id="{E24F5196-B8FD-C499-B9CC-A04B9AA6B247}"/>
              </a:ext>
            </a:extLst>
          </p:cNvPr>
          <p:cNvSpPr txBox="1"/>
          <p:nvPr/>
        </p:nvSpPr>
        <p:spPr>
          <a:xfrm>
            <a:off x="1853931" y="1044369"/>
            <a:ext cx="4080913" cy="646331"/>
          </a:xfrm>
          <a:prstGeom prst="rect">
            <a:avLst/>
          </a:prstGeom>
          <a:noFill/>
        </p:spPr>
        <p:txBody>
          <a:bodyPr wrap="square" rtlCol="0">
            <a:spAutoFit/>
          </a:bodyPr>
          <a:lstStyle/>
          <a:p>
            <a:r>
              <a:rPr lang="fr-FR">
                <a:solidFill>
                  <a:schemeClr val="accent2"/>
                </a:solidFill>
                <a:latin typeface="Century Gothic" panose="020B0502020202020204" pitchFamily="34" charset="0"/>
              </a:rPr>
              <a:t>monespace</a:t>
            </a:r>
            <a:r>
              <a:rPr lang="fr-FR" b="1">
                <a:solidFill>
                  <a:schemeClr val="accent2"/>
                </a:solidFill>
                <a:latin typeface="Century Gothic" panose="020B0502020202020204" pitchFamily="34" charset="0"/>
              </a:rPr>
              <a:t>pro.</a:t>
            </a:r>
            <a:r>
              <a:rPr lang="fr-FR">
                <a:solidFill>
                  <a:schemeClr val="accent2"/>
                </a:solidFill>
                <a:latin typeface="Century Gothic" panose="020B0502020202020204" pitchFamily="34" charset="0"/>
              </a:rPr>
              <a:t>cnm.fr pour vos activités en lien avec le CNM. </a:t>
            </a:r>
          </a:p>
        </p:txBody>
      </p:sp>
      <p:pic>
        <p:nvPicPr>
          <p:cNvPr id="7" name="Image 6">
            <a:extLst>
              <a:ext uri="{FF2B5EF4-FFF2-40B4-BE49-F238E27FC236}">
                <a16:creationId xmlns:a16="http://schemas.microsoft.com/office/drawing/2014/main" xmlns="" id="{CD5C138D-EB36-4419-C3EE-B51141786960}"/>
              </a:ext>
            </a:extLst>
          </p:cNvPr>
          <p:cNvPicPr>
            <a:picLocks noChangeAspect="1"/>
          </p:cNvPicPr>
          <p:nvPr/>
        </p:nvPicPr>
        <p:blipFill rotWithShape="1">
          <a:blip r:embed="rId2"/>
          <a:srcRect b="9599"/>
          <a:stretch/>
        </p:blipFill>
        <p:spPr>
          <a:xfrm>
            <a:off x="786022" y="3196224"/>
            <a:ext cx="10729890" cy="3279241"/>
          </a:xfrm>
          <a:prstGeom prst="rect">
            <a:avLst/>
          </a:prstGeom>
        </p:spPr>
      </p:pic>
      <p:sp>
        <p:nvSpPr>
          <p:cNvPr id="8" name="ZoneTexte 7">
            <a:extLst>
              <a:ext uri="{FF2B5EF4-FFF2-40B4-BE49-F238E27FC236}">
                <a16:creationId xmlns:a16="http://schemas.microsoft.com/office/drawing/2014/main" xmlns="" id="{D1268A55-9EBA-5400-DDCC-79DEAC3BFFDF}"/>
              </a:ext>
            </a:extLst>
          </p:cNvPr>
          <p:cNvSpPr txBox="1"/>
          <p:nvPr/>
        </p:nvSpPr>
        <p:spPr>
          <a:xfrm>
            <a:off x="705961" y="2084941"/>
            <a:ext cx="5381537" cy="954107"/>
          </a:xfrm>
          <a:prstGeom prst="rect">
            <a:avLst/>
          </a:prstGeom>
          <a:noFill/>
        </p:spPr>
        <p:txBody>
          <a:bodyPr wrap="square" rtlCol="0">
            <a:spAutoFit/>
          </a:bodyPr>
          <a:lstStyle/>
          <a:p>
            <a:r>
              <a:rPr lang="fr-FR" sz="1400">
                <a:latin typeface="Century Gothic" panose="020B0502020202020204" pitchFamily="34" charset="0"/>
              </a:rPr>
              <a:t>Demandez votre </a:t>
            </a:r>
            <a:r>
              <a:rPr lang="fr-FR" sz="1400" b="1">
                <a:solidFill>
                  <a:schemeClr val="accent2">
                    <a:lumMod val="90000"/>
                    <a:lumOff val="10000"/>
                  </a:schemeClr>
                </a:solidFill>
                <a:latin typeface="Century Gothic" panose="020B0502020202020204" pitchFamily="34" charset="0"/>
              </a:rPr>
              <a:t>affiliation</a:t>
            </a:r>
          </a:p>
          <a:p>
            <a:r>
              <a:rPr lang="fr-FR" sz="1400" b="1">
                <a:solidFill>
                  <a:schemeClr val="accent3"/>
                </a:solidFill>
                <a:latin typeface="Century Gothic" panose="020B0502020202020204" pitchFamily="34" charset="0"/>
              </a:rPr>
              <a:t>Déclarez</a:t>
            </a:r>
            <a:r>
              <a:rPr lang="fr-FR" sz="1400">
                <a:latin typeface="Century Gothic" panose="020B0502020202020204" pitchFamily="34" charset="0"/>
              </a:rPr>
              <a:t> vos représentations</a:t>
            </a:r>
          </a:p>
          <a:p>
            <a:r>
              <a:rPr lang="fr-FR" sz="1400">
                <a:latin typeface="Century Gothic" panose="020B0502020202020204" pitchFamily="34" charset="0"/>
              </a:rPr>
              <a:t>Déposez une </a:t>
            </a:r>
            <a:r>
              <a:rPr lang="fr-FR" sz="1400" b="1">
                <a:solidFill>
                  <a:schemeClr val="accent1"/>
                </a:solidFill>
                <a:latin typeface="Century Gothic" panose="020B0502020202020204" pitchFamily="34" charset="0"/>
              </a:rPr>
              <a:t>demande d’aide </a:t>
            </a:r>
            <a:r>
              <a:rPr lang="fr-FR" sz="1400">
                <a:latin typeface="Century Gothic" panose="020B0502020202020204" pitchFamily="34" charset="0"/>
              </a:rPr>
              <a:t>ou </a:t>
            </a:r>
            <a:r>
              <a:rPr lang="fr-FR" sz="1400" b="1">
                <a:solidFill>
                  <a:srgbClr val="FF3300"/>
                </a:solidFill>
                <a:latin typeface="Century Gothic" panose="020B0502020202020204" pitchFamily="34" charset="0"/>
              </a:rPr>
              <a:t>d’agréement</a:t>
            </a:r>
            <a:r>
              <a:rPr lang="fr-FR" sz="1400">
                <a:latin typeface="Century Gothic" panose="020B0502020202020204" pitchFamily="34" charset="0"/>
              </a:rPr>
              <a:t> pour le </a:t>
            </a:r>
            <a:r>
              <a:rPr lang="fr-FR" sz="1400" b="1">
                <a:latin typeface="Century Gothic" panose="020B0502020202020204" pitchFamily="34" charset="0"/>
              </a:rPr>
              <a:t>crédit d’impôt </a:t>
            </a:r>
          </a:p>
        </p:txBody>
      </p:sp>
      <p:pic>
        <p:nvPicPr>
          <p:cNvPr id="4" name="Image 3">
            <a:extLst>
              <a:ext uri="{FF2B5EF4-FFF2-40B4-BE49-F238E27FC236}">
                <a16:creationId xmlns:a16="http://schemas.microsoft.com/office/drawing/2014/main" xmlns="" id="{DA51AB6D-EA62-D5EC-EE63-44B6B32234F9}"/>
              </a:ext>
            </a:extLst>
          </p:cNvPr>
          <p:cNvPicPr>
            <a:picLocks noChangeAspect="1"/>
          </p:cNvPicPr>
          <p:nvPr/>
        </p:nvPicPr>
        <p:blipFill>
          <a:blip r:embed="rId3"/>
          <a:stretch>
            <a:fillRect/>
          </a:stretch>
        </p:blipFill>
        <p:spPr>
          <a:xfrm>
            <a:off x="6911356" y="1456143"/>
            <a:ext cx="4604556" cy="1080000"/>
          </a:xfrm>
          <a:prstGeom prst="rect">
            <a:avLst/>
          </a:prstGeom>
          <a:ln w="19050">
            <a:solidFill>
              <a:schemeClr val="accent1"/>
            </a:solidFill>
          </a:ln>
        </p:spPr>
      </p:pic>
      <p:pic>
        <p:nvPicPr>
          <p:cNvPr id="9" name="Graphique 8" descr="Index pointant vers la droite vu du côté du dos de la main avec un remplissage uni">
            <a:extLst>
              <a:ext uri="{FF2B5EF4-FFF2-40B4-BE49-F238E27FC236}">
                <a16:creationId xmlns:a16="http://schemas.microsoft.com/office/drawing/2014/main" xmlns="" id="{A37C8E2F-A6BB-CA0F-FC02-A4802B0A7E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087498" y="1508946"/>
            <a:ext cx="631578" cy="631578"/>
          </a:xfrm>
          <a:prstGeom prst="rect">
            <a:avLst/>
          </a:prstGeom>
        </p:spPr>
      </p:pic>
    </p:spTree>
    <p:extLst>
      <p:ext uri="{BB962C8B-B14F-4D97-AF65-F5344CB8AC3E}">
        <p14:creationId xmlns:p14="http://schemas.microsoft.com/office/powerpoint/2010/main" val="3681926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806E8F-E9BD-FEDD-0CA8-8C5244F14025}"/>
              </a:ext>
            </a:extLst>
          </p:cNvPr>
          <p:cNvSpPr>
            <a:spLocks noGrp="1"/>
          </p:cNvSpPr>
          <p:nvPr>
            <p:ph type="ctrTitle"/>
          </p:nvPr>
        </p:nvSpPr>
        <p:spPr/>
        <p:txBody>
          <a:bodyPr>
            <a:normAutofit fontScale="90000"/>
          </a:bodyPr>
          <a:lstStyle/>
          <a:p>
            <a:r>
              <a:rPr lang="fr-FR"/>
              <a:t>L’accompagnement pour toutes et tous</a:t>
            </a:r>
          </a:p>
        </p:txBody>
      </p:sp>
      <p:sp>
        <p:nvSpPr>
          <p:cNvPr id="5" name="Espace réservé du texte 4">
            <a:extLst>
              <a:ext uri="{FF2B5EF4-FFF2-40B4-BE49-F238E27FC236}">
                <a16:creationId xmlns:a16="http://schemas.microsoft.com/office/drawing/2014/main" xmlns="" id="{C876F00D-AA0C-8C63-921F-079A74FF6919}"/>
              </a:ext>
            </a:extLst>
          </p:cNvPr>
          <p:cNvSpPr>
            <a:spLocks noGrp="1"/>
          </p:cNvSpPr>
          <p:nvPr>
            <p:ph type="body" sz="half" idx="15"/>
          </p:nvPr>
        </p:nvSpPr>
        <p:spPr/>
        <p:txBody>
          <a:bodyPr/>
          <a:lstStyle/>
          <a:p>
            <a:endParaRPr lang="fr-FR"/>
          </a:p>
        </p:txBody>
      </p:sp>
    </p:spTree>
    <p:extLst>
      <p:ext uri="{BB962C8B-B14F-4D97-AF65-F5344CB8AC3E}">
        <p14:creationId xmlns:p14="http://schemas.microsoft.com/office/powerpoint/2010/main" val="1181513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0542F974-F83B-FB5A-A8DE-A243C115B33A}"/>
              </a:ext>
            </a:extLst>
          </p:cNvPr>
          <p:cNvSpPr>
            <a:spLocks noGrp="1"/>
          </p:cNvSpPr>
          <p:nvPr>
            <p:ph type="body" sz="half" idx="13"/>
          </p:nvPr>
        </p:nvSpPr>
        <p:spPr>
          <a:xfrm>
            <a:off x="545254" y="1473838"/>
            <a:ext cx="10583189" cy="362230"/>
          </a:xfrm>
        </p:spPr>
        <p:txBody>
          <a:bodyPr vert="horz" lIns="91440" tIns="45720" rIns="91440" bIns="45720" rtlCol="0" anchor="t">
            <a:noAutofit/>
          </a:bodyPr>
          <a:lstStyle/>
          <a:p>
            <a:r>
              <a:rPr lang="fr-FR">
                <a:latin typeface="Century Gothic"/>
              </a:rPr>
              <a:t>Consultez l'agenda professionnel</a:t>
            </a:r>
            <a:endParaRPr lang="fr-FR"/>
          </a:p>
        </p:txBody>
      </p:sp>
      <p:sp>
        <p:nvSpPr>
          <p:cNvPr id="3" name="Espace réservé du texte 2">
            <a:extLst>
              <a:ext uri="{FF2B5EF4-FFF2-40B4-BE49-F238E27FC236}">
                <a16:creationId xmlns:a16="http://schemas.microsoft.com/office/drawing/2014/main" xmlns="" id="{602B78C5-D422-7C07-6B8F-58B74D3109C3}"/>
              </a:ext>
            </a:extLst>
          </p:cNvPr>
          <p:cNvSpPr>
            <a:spLocks noGrp="1"/>
          </p:cNvSpPr>
          <p:nvPr>
            <p:ph type="body" sz="half" idx="17"/>
          </p:nvPr>
        </p:nvSpPr>
        <p:spPr>
          <a:xfrm>
            <a:off x="545254" y="3791344"/>
            <a:ext cx="8848682" cy="458681"/>
          </a:xfrm>
        </p:spPr>
        <p:txBody>
          <a:bodyPr vert="horz" lIns="91440" tIns="45720" rIns="91440" bIns="45720" rtlCol="0" anchor="t">
            <a:noAutofit/>
          </a:bodyPr>
          <a:lstStyle/>
          <a:p>
            <a:r>
              <a:rPr lang="fr-FR" sz="2000">
                <a:solidFill>
                  <a:schemeClr val="tx2"/>
                </a:solidFill>
                <a:latin typeface="Century Gothic"/>
              </a:rPr>
              <a:t>Filtrez en fonction de thématiques spécifiques </a:t>
            </a:r>
          </a:p>
        </p:txBody>
      </p:sp>
      <p:sp>
        <p:nvSpPr>
          <p:cNvPr id="5" name="Espace réservé du texte 4">
            <a:extLst>
              <a:ext uri="{FF2B5EF4-FFF2-40B4-BE49-F238E27FC236}">
                <a16:creationId xmlns:a16="http://schemas.microsoft.com/office/drawing/2014/main" xmlns="" id="{CCA27B19-BBED-076D-CC37-26EDC2976AA5}"/>
              </a:ext>
            </a:extLst>
          </p:cNvPr>
          <p:cNvSpPr>
            <a:spLocks noGrp="1"/>
          </p:cNvSpPr>
          <p:nvPr>
            <p:ph type="body" sz="half" idx="15"/>
          </p:nvPr>
        </p:nvSpPr>
        <p:spPr/>
        <p:txBody>
          <a:bodyPr vert="horz" lIns="91440" tIns="45720" rIns="91440" bIns="45720" rtlCol="0" anchor="t">
            <a:normAutofit/>
          </a:bodyPr>
          <a:lstStyle/>
          <a:p>
            <a:r>
              <a:rPr lang="fr-FR" sz="1100" b="0"/>
              <a:t>L’actualité du CNM et du secteur</a:t>
            </a:r>
            <a:endParaRPr lang="fr-FR" b="0"/>
          </a:p>
        </p:txBody>
      </p:sp>
      <p:sp>
        <p:nvSpPr>
          <p:cNvPr id="6" name="Espace réservé du texte 5">
            <a:extLst>
              <a:ext uri="{FF2B5EF4-FFF2-40B4-BE49-F238E27FC236}">
                <a16:creationId xmlns:a16="http://schemas.microsoft.com/office/drawing/2014/main" xmlns="" id="{6D82B63D-181E-04C9-AEA9-03648A8BC057}"/>
              </a:ext>
            </a:extLst>
          </p:cNvPr>
          <p:cNvSpPr>
            <a:spLocks noGrp="1"/>
          </p:cNvSpPr>
          <p:nvPr>
            <p:ph type="body" sz="half" idx="16"/>
          </p:nvPr>
        </p:nvSpPr>
        <p:spPr/>
        <p:txBody>
          <a:bodyPr vert="horz" lIns="91440" tIns="45720" rIns="91440" bIns="45720" rtlCol="0" anchor="t">
            <a:normAutofit/>
          </a:bodyPr>
          <a:lstStyle/>
          <a:p>
            <a:r>
              <a:rPr lang="fr-FR" b="0">
                <a:latin typeface="Century Gothic"/>
              </a:rPr>
              <a:t>L'agenda</a:t>
            </a:r>
            <a:endParaRPr lang="fr-FR" b="0"/>
          </a:p>
        </p:txBody>
      </p:sp>
      <p:pic>
        <p:nvPicPr>
          <p:cNvPr id="13" name="Image 12">
            <a:extLst>
              <a:ext uri="{FF2B5EF4-FFF2-40B4-BE49-F238E27FC236}">
                <a16:creationId xmlns:a16="http://schemas.microsoft.com/office/drawing/2014/main" xmlns="" id="{690868AC-4BC0-987F-21F2-607B6220A557}"/>
              </a:ext>
            </a:extLst>
          </p:cNvPr>
          <p:cNvPicPr>
            <a:picLocks noChangeAspect="1"/>
          </p:cNvPicPr>
          <p:nvPr/>
        </p:nvPicPr>
        <p:blipFill>
          <a:blip r:embed="rId2"/>
          <a:stretch>
            <a:fillRect/>
          </a:stretch>
        </p:blipFill>
        <p:spPr>
          <a:xfrm>
            <a:off x="441881" y="4151478"/>
            <a:ext cx="7171041" cy="1486029"/>
          </a:xfrm>
          <a:prstGeom prst="rect">
            <a:avLst/>
          </a:prstGeom>
        </p:spPr>
      </p:pic>
      <p:pic>
        <p:nvPicPr>
          <p:cNvPr id="17" name="Image 16">
            <a:extLst>
              <a:ext uri="{FF2B5EF4-FFF2-40B4-BE49-F238E27FC236}">
                <a16:creationId xmlns:a16="http://schemas.microsoft.com/office/drawing/2014/main" xmlns="" id="{84D812A2-7AB8-AD1C-644E-7C62B99BA1E6}"/>
              </a:ext>
            </a:extLst>
          </p:cNvPr>
          <p:cNvPicPr>
            <a:picLocks noChangeAspect="1"/>
          </p:cNvPicPr>
          <p:nvPr/>
        </p:nvPicPr>
        <p:blipFill rotWithShape="1">
          <a:blip r:embed="rId3"/>
          <a:srcRect t="1537"/>
          <a:stretch/>
        </p:blipFill>
        <p:spPr>
          <a:xfrm>
            <a:off x="9185566" y="1900327"/>
            <a:ext cx="2534395" cy="4074393"/>
          </a:xfrm>
          <a:prstGeom prst="rect">
            <a:avLst/>
          </a:prstGeom>
        </p:spPr>
      </p:pic>
      <p:pic>
        <p:nvPicPr>
          <p:cNvPr id="9" name="Image 8">
            <a:extLst>
              <a:ext uri="{FF2B5EF4-FFF2-40B4-BE49-F238E27FC236}">
                <a16:creationId xmlns:a16="http://schemas.microsoft.com/office/drawing/2014/main" xmlns="" id="{F0E322EE-9EC1-F61D-F144-5A4F8C00144B}"/>
              </a:ext>
            </a:extLst>
          </p:cNvPr>
          <p:cNvPicPr>
            <a:picLocks noChangeAspect="1"/>
          </p:cNvPicPr>
          <p:nvPr/>
        </p:nvPicPr>
        <p:blipFill rotWithShape="1">
          <a:blip r:embed="rId4"/>
          <a:srcRect l="1579" t="1038" r="1365" b="69509"/>
          <a:stretch/>
        </p:blipFill>
        <p:spPr>
          <a:xfrm>
            <a:off x="345340" y="2119691"/>
            <a:ext cx="8735136" cy="1217686"/>
          </a:xfrm>
          <a:prstGeom prst="rect">
            <a:avLst/>
          </a:prstGeom>
        </p:spPr>
      </p:pic>
      <p:sp>
        <p:nvSpPr>
          <p:cNvPr id="18" name="Rectangle : coins arrondis 17">
            <a:extLst>
              <a:ext uri="{FF2B5EF4-FFF2-40B4-BE49-F238E27FC236}">
                <a16:creationId xmlns:a16="http://schemas.microsoft.com/office/drawing/2014/main" xmlns="" id="{1F61B073-4806-21D4-8AEA-DE0BCE535162}"/>
              </a:ext>
            </a:extLst>
          </p:cNvPr>
          <p:cNvSpPr/>
          <p:nvPr/>
        </p:nvSpPr>
        <p:spPr>
          <a:xfrm>
            <a:off x="8574667" y="2136791"/>
            <a:ext cx="413689" cy="764721"/>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
            <a:extLst>
              <a:ext uri="{FF2B5EF4-FFF2-40B4-BE49-F238E27FC236}">
                <a16:creationId xmlns:a16="http://schemas.microsoft.com/office/drawing/2014/main" xmlns="" id="{ED201AEB-5A1F-77D7-43E0-F0AC0A39763F}"/>
              </a:ext>
            </a:extLst>
          </p:cNvPr>
          <p:cNvSpPr txBox="1">
            <a:spLocks/>
          </p:cNvSpPr>
          <p:nvPr/>
        </p:nvSpPr>
        <p:spPr>
          <a:xfrm>
            <a:off x="5670970" y="3139430"/>
            <a:ext cx="3409506" cy="5546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i="1" kern="1200">
                <a:solidFill>
                  <a:srgbClr val="441435"/>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1100" i="0">
                <a:solidFill>
                  <a:schemeClr val="tx1"/>
                </a:solidFill>
              </a:rPr>
              <a:t>L’agenda répertorie les dates des rencontres, salons et évènements professionnels du secteur.  </a:t>
            </a:r>
          </a:p>
        </p:txBody>
      </p:sp>
      <p:sp>
        <p:nvSpPr>
          <p:cNvPr id="7" name="ZoneTexte 6">
            <a:extLst>
              <a:ext uri="{FF2B5EF4-FFF2-40B4-BE49-F238E27FC236}">
                <a16:creationId xmlns:a16="http://schemas.microsoft.com/office/drawing/2014/main" xmlns="" id="{81E78EE3-F26E-FB7D-543A-D7525D53529B}"/>
              </a:ext>
            </a:extLst>
          </p:cNvPr>
          <p:cNvSpPr txBox="1"/>
          <p:nvPr/>
        </p:nvSpPr>
        <p:spPr>
          <a:xfrm>
            <a:off x="6096000" y="6159008"/>
            <a:ext cx="5001370" cy="369332"/>
          </a:xfrm>
          <a:prstGeom prst="rect">
            <a:avLst/>
          </a:prstGeom>
          <a:noFill/>
        </p:spPr>
        <p:txBody>
          <a:bodyPr wrap="square" rtlCol="0">
            <a:spAutoFit/>
          </a:bodyPr>
          <a:lstStyle/>
          <a:p>
            <a:r>
              <a:rPr lang="fr-FR" b="1">
                <a:solidFill>
                  <a:schemeClr val="accent1"/>
                </a:solidFill>
                <a:latin typeface="Century Gothic" panose="020B0502020202020204" pitchFamily="34" charset="0"/>
              </a:rPr>
              <a:t>Annoncez vos évènements : info@cnm.fr</a:t>
            </a:r>
          </a:p>
        </p:txBody>
      </p:sp>
    </p:spTree>
    <p:extLst>
      <p:ext uri="{BB962C8B-B14F-4D97-AF65-F5344CB8AC3E}">
        <p14:creationId xmlns:p14="http://schemas.microsoft.com/office/powerpoint/2010/main" val="3995676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Icône d’ordinateur&#10;&#10;Description générée automatiquement">
            <a:extLst>
              <a:ext uri="{FF2B5EF4-FFF2-40B4-BE49-F238E27FC236}">
                <a16:creationId xmlns:a16="http://schemas.microsoft.com/office/drawing/2014/main" xmlns="" id="{B07D1817-AF9A-F3F2-B03E-C50D9496CB2E}"/>
              </a:ext>
            </a:extLst>
          </p:cNvPr>
          <p:cNvPicPr>
            <a:picLocks noChangeAspect="1"/>
          </p:cNvPicPr>
          <p:nvPr/>
        </p:nvPicPr>
        <p:blipFill rotWithShape="1">
          <a:blip r:embed="rId2"/>
          <a:srcRect l="1193" t="251" r="868" b="7018"/>
          <a:stretch/>
        </p:blipFill>
        <p:spPr>
          <a:xfrm>
            <a:off x="3096228" y="2390490"/>
            <a:ext cx="8709910" cy="3562921"/>
          </a:xfrm>
          <a:prstGeom prst="rect">
            <a:avLst/>
          </a:prstGeom>
        </p:spPr>
      </p:pic>
      <p:sp>
        <p:nvSpPr>
          <p:cNvPr id="2" name="Espace réservé du texte 1">
            <a:extLst>
              <a:ext uri="{FF2B5EF4-FFF2-40B4-BE49-F238E27FC236}">
                <a16:creationId xmlns:a16="http://schemas.microsoft.com/office/drawing/2014/main" xmlns="" id="{C0750DF1-663A-50D3-2AA7-247BE0A196F4}"/>
              </a:ext>
            </a:extLst>
          </p:cNvPr>
          <p:cNvSpPr>
            <a:spLocks noGrp="1"/>
          </p:cNvSpPr>
          <p:nvPr>
            <p:ph type="body" sz="half" idx="13"/>
          </p:nvPr>
        </p:nvSpPr>
        <p:spPr/>
        <p:txBody>
          <a:bodyPr vert="horz" lIns="91440" tIns="45720" rIns="91440" bIns="45720" rtlCol="0" anchor="t">
            <a:noAutofit/>
          </a:bodyPr>
          <a:lstStyle/>
          <a:p>
            <a:r>
              <a:rPr lang="fr-FR">
                <a:latin typeface="Century Gothic"/>
              </a:rPr>
              <a:t>S’inscrire aux newsletters</a:t>
            </a:r>
            <a:endParaRPr lang="fr-FR"/>
          </a:p>
        </p:txBody>
      </p:sp>
      <p:sp>
        <p:nvSpPr>
          <p:cNvPr id="3" name="Espace réservé du texte 2">
            <a:extLst>
              <a:ext uri="{FF2B5EF4-FFF2-40B4-BE49-F238E27FC236}">
                <a16:creationId xmlns:a16="http://schemas.microsoft.com/office/drawing/2014/main" xmlns="" id="{45284CB9-EBA3-724A-9E47-1E563CB1C3DA}"/>
              </a:ext>
            </a:extLst>
          </p:cNvPr>
          <p:cNvSpPr>
            <a:spLocks noGrp="1"/>
          </p:cNvSpPr>
          <p:nvPr>
            <p:ph type="body" sz="half" idx="17"/>
          </p:nvPr>
        </p:nvSpPr>
        <p:spPr/>
        <p:txBody>
          <a:bodyPr/>
          <a:lstStyle/>
          <a:p>
            <a:r>
              <a:rPr lang="fr-FR"/>
              <a:t>Le flash info du CNM est envoyé tous les mois, il informe sur les activités de l’établissement, ses publications et sa participation aux évènements professionnels</a:t>
            </a:r>
          </a:p>
        </p:txBody>
      </p:sp>
      <p:sp>
        <p:nvSpPr>
          <p:cNvPr id="5" name="Espace réservé du texte 4">
            <a:extLst>
              <a:ext uri="{FF2B5EF4-FFF2-40B4-BE49-F238E27FC236}">
                <a16:creationId xmlns:a16="http://schemas.microsoft.com/office/drawing/2014/main" xmlns="" id="{6D6A771B-83E6-6EAF-D13A-E2BBDBF3B000}"/>
              </a:ext>
            </a:extLst>
          </p:cNvPr>
          <p:cNvSpPr>
            <a:spLocks noGrp="1"/>
          </p:cNvSpPr>
          <p:nvPr>
            <p:ph type="body" sz="half" idx="15"/>
          </p:nvPr>
        </p:nvSpPr>
        <p:spPr/>
        <p:txBody>
          <a:bodyPr>
            <a:normAutofit/>
          </a:bodyPr>
          <a:lstStyle/>
          <a:p>
            <a:r>
              <a:rPr lang="fr-FR" sz="1100" b="0"/>
              <a:t>L’actualité du CNM et du secteur</a:t>
            </a:r>
          </a:p>
        </p:txBody>
      </p:sp>
      <p:sp>
        <p:nvSpPr>
          <p:cNvPr id="6" name="Espace réservé du texte 5">
            <a:extLst>
              <a:ext uri="{FF2B5EF4-FFF2-40B4-BE49-F238E27FC236}">
                <a16:creationId xmlns:a16="http://schemas.microsoft.com/office/drawing/2014/main" xmlns="" id="{22FE4590-E9E4-EBE0-EA70-A0E3267E68EE}"/>
              </a:ext>
            </a:extLst>
          </p:cNvPr>
          <p:cNvSpPr>
            <a:spLocks noGrp="1"/>
          </p:cNvSpPr>
          <p:nvPr>
            <p:ph type="body" sz="half" idx="16"/>
          </p:nvPr>
        </p:nvSpPr>
        <p:spPr/>
        <p:txBody>
          <a:bodyPr/>
          <a:lstStyle/>
          <a:p>
            <a:r>
              <a:rPr lang="fr-FR" b="0"/>
              <a:t>La news </a:t>
            </a:r>
            <a:r>
              <a:rPr lang="fr-FR" b="0" err="1"/>
              <a:t>letter</a:t>
            </a:r>
            <a:endParaRPr lang="fr-FR" b="0"/>
          </a:p>
        </p:txBody>
      </p:sp>
      <p:sp>
        <p:nvSpPr>
          <p:cNvPr id="13" name="Espace réservé du texte 1">
            <a:extLst>
              <a:ext uri="{FF2B5EF4-FFF2-40B4-BE49-F238E27FC236}">
                <a16:creationId xmlns:a16="http://schemas.microsoft.com/office/drawing/2014/main" xmlns="" id="{C8201A09-5B84-60BF-598B-4450BC520681}"/>
              </a:ext>
            </a:extLst>
          </p:cNvPr>
          <p:cNvSpPr txBox="1">
            <a:spLocks/>
          </p:cNvSpPr>
          <p:nvPr/>
        </p:nvSpPr>
        <p:spPr>
          <a:xfrm>
            <a:off x="554524" y="5731402"/>
            <a:ext cx="8848683" cy="3622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a:t>Nous suivre sur les réseaux sociaux</a:t>
            </a:r>
          </a:p>
        </p:txBody>
      </p:sp>
      <p:sp>
        <p:nvSpPr>
          <p:cNvPr id="14" name="Espace réservé du texte 2">
            <a:extLst>
              <a:ext uri="{FF2B5EF4-FFF2-40B4-BE49-F238E27FC236}">
                <a16:creationId xmlns:a16="http://schemas.microsoft.com/office/drawing/2014/main" xmlns="" id="{A4C4E287-95DB-6AE7-CE7D-B91ECA038076}"/>
              </a:ext>
            </a:extLst>
          </p:cNvPr>
          <p:cNvSpPr txBox="1">
            <a:spLocks/>
          </p:cNvSpPr>
          <p:nvPr/>
        </p:nvSpPr>
        <p:spPr>
          <a:xfrm>
            <a:off x="545254" y="6083686"/>
            <a:ext cx="8848682" cy="4586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i="1" kern="1200">
                <a:solidFill>
                  <a:srgbClr val="441435"/>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a:t>Le CNM est présent sur Instagram, LinkedIn, Facebook, X</a:t>
            </a:r>
          </a:p>
        </p:txBody>
      </p:sp>
      <p:pic>
        <p:nvPicPr>
          <p:cNvPr id="8" name="Graphique 7" descr="Index pointant vers la droite vu du côté du dos de la main avec un remplissage uni">
            <a:extLst>
              <a:ext uri="{FF2B5EF4-FFF2-40B4-BE49-F238E27FC236}">
                <a16:creationId xmlns:a16="http://schemas.microsoft.com/office/drawing/2014/main" xmlns="" id="{29B095DD-1A80-C3B0-173F-62EB846BEF7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28560" y="3985260"/>
            <a:ext cx="662940" cy="662940"/>
          </a:xfrm>
          <a:prstGeom prst="rect">
            <a:avLst/>
          </a:prstGeom>
        </p:spPr>
      </p:pic>
      <p:pic>
        <p:nvPicPr>
          <p:cNvPr id="7" name="Image 6" descr="Une image contenant capture d’écran, Police, cercle, symbole&#10;&#10;Description générée automatiquement">
            <a:extLst>
              <a:ext uri="{FF2B5EF4-FFF2-40B4-BE49-F238E27FC236}">
                <a16:creationId xmlns:a16="http://schemas.microsoft.com/office/drawing/2014/main" xmlns="" id="{E1E96CB4-C797-D494-E5DA-5EEA64497510}"/>
              </a:ext>
            </a:extLst>
          </p:cNvPr>
          <p:cNvPicPr>
            <a:picLocks noChangeAspect="1"/>
          </p:cNvPicPr>
          <p:nvPr/>
        </p:nvPicPr>
        <p:blipFill>
          <a:blip r:embed="rId5"/>
          <a:stretch>
            <a:fillRect/>
          </a:stretch>
        </p:blipFill>
        <p:spPr>
          <a:xfrm>
            <a:off x="6245506" y="5665567"/>
            <a:ext cx="1427546" cy="1053780"/>
          </a:xfrm>
          <a:prstGeom prst="rect">
            <a:avLst/>
          </a:prstGeom>
        </p:spPr>
      </p:pic>
    </p:spTree>
    <p:extLst>
      <p:ext uri="{BB962C8B-B14F-4D97-AF65-F5344CB8AC3E}">
        <p14:creationId xmlns:p14="http://schemas.microsoft.com/office/powerpoint/2010/main" val="18842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FCC3930E-3350-BF54-2173-E6987346A77D}"/>
              </a:ext>
            </a:extLst>
          </p:cNvPr>
          <p:cNvSpPr>
            <a:spLocks noGrp="1"/>
          </p:cNvSpPr>
          <p:nvPr>
            <p:ph type="body" sz="half" idx="2"/>
          </p:nvPr>
        </p:nvSpPr>
        <p:spPr>
          <a:xfrm>
            <a:off x="8345433" y="2504360"/>
            <a:ext cx="2955043" cy="1778391"/>
          </a:xfrm>
        </p:spPr>
        <p:txBody>
          <a:bodyPr>
            <a:noAutofit/>
          </a:bodyPr>
          <a:lstStyle/>
          <a:p>
            <a:pPr algn="just"/>
            <a:r>
              <a:rPr lang="fr-FR" sz="1200"/>
              <a:t>Un conseil professionnel </a:t>
            </a:r>
            <a:r>
              <a:rPr lang="fr-FR" sz="1200" b="0"/>
              <a:t>représentant des organisations directement concernées par l’action du Centre national de la musique </a:t>
            </a:r>
            <a:r>
              <a:rPr lang="fr-FR" sz="1200"/>
              <a:t>est adjoint au CA de l’établissement.</a:t>
            </a:r>
          </a:p>
          <a:p>
            <a:pPr algn="just"/>
            <a:r>
              <a:rPr lang="fr-FR" sz="1200"/>
              <a:t>Le CA et le conseil professionnel </a:t>
            </a:r>
            <a:r>
              <a:rPr lang="fr-FR" sz="1200" b="0"/>
              <a:t>sont composés de membres dont la désignation </a:t>
            </a:r>
            <a:r>
              <a:rPr lang="fr-FR" sz="1200"/>
              <a:t>assure </a:t>
            </a:r>
            <a:r>
              <a:rPr lang="fr-FR" sz="1200">
                <a:solidFill>
                  <a:schemeClr val="tx2"/>
                </a:solidFill>
              </a:rPr>
              <a:t>l’égale représentation des femmes et des hommes</a:t>
            </a:r>
            <a:r>
              <a:rPr lang="fr-FR" sz="1200"/>
              <a:t>.</a:t>
            </a:r>
          </a:p>
        </p:txBody>
      </p:sp>
      <p:sp>
        <p:nvSpPr>
          <p:cNvPr id="4" name="Espace réservé du texte 3">
            <a:extLst>
              <a:ext uri="{FF2B5EF4-FFF2-40B4-BE49-F238E27FC236}">
                <a16:creationId xmlns:a16="http://schemas.microsoft.com/office/drawing/2014/main" xmlns="" id="{87E70A9A-FDEB-955B-76C6-65DE31EAA0E7}"/>
              </a:ext>
            </a:extLst>
          </p:cNvPr>
          <p:cNvSpPr>
            <a:spLocks noGrp="1"/>
          </p:cNvSpPr>
          <p:nvPr>
            <p:ph type="body" sz="half" idx="13"/>
          </p:nvPr>
        </p:nvSpPr>
        <p:spPr>
          <a:xfrm>
            <a:off x="1924017" y="5214036"/>
            <a:ext cx="9292623" cy="1374724"/>
          </a:xfrm>
        </p:spPr>
        <p:txBody>
          <a:bodyPr>
            <a:normAutofit/>
          </a:bodyPr>
          <a:lstStyle/>
          <a:p>
            <a:pPr algn="ctr"/>
            <a:r>
              <a:rPr lang="fr-FR">
                <a:solidFill>
                  <a:schemeClr val="accent2">
                    <a:lumMod val="90000"/>
                    <a:lumOff val="10000"/>
                  </a:schemeClr>
                </a:solidFill>
              </a:rPr>
              <a:t>Une concertation permanente…</a:t>
            </a:r>
          </a:p>
          <a:p>
            <a:pPr marL="171450" indent="-171450" algn="ctr">
              <a:lnSpc>
                <a:spcPct val="100000"/>
              </a:lnSpc>
              <a:spcBef>
                <a:spcPts val="0"/>
              </a:spcBef>
              <a:buFont typeface="Arial" panose="020B0604020202020204" pitchFamily="34" charset="0"/>
              <a:buChar char="•"/>
            </a:pPr>
            <a:r>
              <a:rPr lang="fr-FR" sz="1200"/>
              <a:t>25 membres titulaires au conseil d’administration</a:t>
            </a:r>
          </a:p>
          <a:p>
            <a:pPr marL="171450" indent="-171450" algn="ctr">
              <a:lnSpc>
                <a:spcPct val="100000"/>
              </a:lnSpc>
              <a:spcBef>
                <a:spcPts val="0"/>
              </a:spcBef>
              <a:buFont typeface="Arial" panose="020B0604020202020204" pitchFamily="34" charset="0"/>
              <a:buChar char="•"/>
            </a:pPr>
            <a:r>
              <a:rPr lang="fr-FR" sz="1200"/>
              <a:t>40 membres titulaires au conseil professionnel</a:t>
            </a:r>
          </a:p>
          <a:p>
            <a:pPr marL="171450" indent="-171450" algn="ctr">
              <a:lnSpc>
                <a:spcPct val="100000"/>
              </a:lnSpc>
              <a:spcBef>
                <a:spcPts val="0"/>
              </a:spcBef>
              <a:buFont typeface="Arial" panose="020B0604020202020204" pitchFamily="34" charset="0"/>
              <a:buChar char="•"/>
            </a:pPr>
            <a:r>
              <a:rPr lang="fr-FR" sz="1200"/>
              <a:t>18 membres titulaires en moyenne par commission</a:t>
            </a:r>
          </a:p>
          <a:p>
            <a:pPr algn="ctr"/>
            <a:r>
              <a:rPr lang="fr-FR">
                <a:solidFill>
                  <a:schemeClr val="accent2">
                    <a:lumMod val="90000"/>
                    <a:lumOff val="10000"/>
                  </a:schemeClr>
                </a:solidFill>
              </a:rPr>
              <a:t>… de plus de 700 mandats, 600 personnalités qualifiées régulièrement mobilisées</a:t>
            </a:r>
          </a:p>
          <a:p>
            <a:pPr algn="ctr"/>
            <a:endParaRPr lang="fr-FR"/>
          </a:p>
          <a:p>
            <a:pPr algn="ctr"/>
            <a:endParaRPr lang="fr-FR" sz="1400"/>
          </a:p>
          <a:p>
            <a:pPr algn="ctr"/>
            <a:endParaRPr lang="fr-FR" sz="1400"/>
          </a:p>
        </p:txBody>
      </p:sp>
      <p:sp>
        <p:nvSpPr>
          <p:cNvPr id="5" name="Espace réservé du texte 4">
            <a:extLst>
              <a:ext uri="{FF2B5EF4-FFF2-40B4-BE49-F238E27FC236}">
                <a16:creationId xmlns:a16="http://schemas.microsoft.com/office/drawing/2014/main" xmlns="" id="{639F0529-8EAE-EB15-A9B0-592C3EB8C10D}"/>
              </a:ext>
            </a:extLst>
          </p:cNvPr>
          <p:cNvSpPr>
            <a:spLocks noGrp="1"/>
          </p:cNvSpPr>
          <p:nvPr>
            <p:ph type="body" sz="half" idx="14"/>
          </p:nvPr>
        </p:nvSpPr>
        <p:spPr/>
        <p:txBody>
          <a:bodyPr/>
          <a:lstStyle/>
          <a:p>
            <a:r>
              <a:rPr lang="fr-FR"/>
              <a:t>Comment le CNM est-il gouverné ?</a:t>
            </a:r>
          </a:p>
        </p:txBody>
      </p:sp>
      <p:sp>
        <p:nvSpPr>
          <p:cNvPr id="6" name="Espace réservé du texte 5">
            <a:extLst>
              <a:ext uri="{FF2B5EF4-FFF2-40B4-BE49-F238E27FC236}">
                <a16:creationId xmlns:a16="http://schemas.microsoft.com/office/drawing/2014/main" xmlns="" id="{13973B03-F14C-F27F-0168-CDBD8F68B459}"/>
              </a:ext>
            </a:extLst>
          </p:cNvPr>
          <p:cNvSpPr>
            <a:spLocks noGrp="1"/>
          </p:cNvSpPr>
          <p:nvPr>
            <p:ph type="body" sz="half" idx="15"/>
          </p:nvPr>
        </p:nvSpPr>
        <p:spPr/>
        <p:txBody>
          <a:bodyPr/>
          <a:lstStyle/>
          <a:p>
            <a:endParaRPr lang="fr-FR" dirty="0"/>
          </a:p>
        </p:txBody>
      </p:sp>
      <p:sp>
        <p:nvSpPr>
          <p:cNvPr id="7" name="Espace réservé du texte 6">
            <a:extLst>
              <a:ext uri="{FF2B5EF4-FFF2-40B4-BE49-F238E27FC236}">
                <a16:creationId xmlns:a16="http://schemas.microsoft.com/office/drawing/2014/main" xmlns="" id="{CD2CA806-C3E2-3D92-6CB4-EFE47D82D7A9}"/>
              </a:ext>
            </a:extLst>
          </p:cNvPr>
          <p:cNvSpPr>
            <a:spLocks noGrp="1"/>
          </p:cNvSpPr>
          <p:nvPr>
            <p:ph type="body" sz="half" idx="16"/>
          </p:nvPr>
        </p:nvSpPr>
        <p:spPr/>
        <p:txBody>
          <a:bodyPr/>
          <a:lstStyle/>
          <a:p>
            <a:endParaRPr lang="fr-FR"/>
          </a:p>
        </p:txBody>
      </p:sp>
      <p:graphicFrame>
        <p:nvGraphicFramePr>
          <p:cNvPr id="8" name="Diagramme 7">
            <a:extLst>
              <a:ext uri="{FF2B5EF4-FFF2-40B4-BE49-F238E27FC236}">
                <a16:creationId xmlns:a16="http://schemas.microsoft.com/office/drawing/2014/main" xmlns="" id="{DFA9D9A8-F385-64C1-A708-2D4D4CF88271}"/>
              </a:ext>
            </a:extLst>
          </p:cNvPr>
          <p:cNvGraphicFramePr/>
          <p:nvPr/>
        </p:nvGraphicFramePr>
        <p:xfrm>
          <a:off x="1924017" y="2815999"/>
          <a:ext cx="6821794" cy="2585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xmlns="" id="{5FA0C84D-E92C-49D5-1A05-6EE2D2996329}"/>
              </a:ext>
            </a:extLst>
          </p:cNvPr>
          <p:cNvSpPr txBox="1"/>
          <p:nvPr/>
        </p:nvSpPr>
        <p:spPr>
          <a:xfrm>
            <a:off x="6732958" y="3128993"/>
            <a:ext cx="1426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a:ln>
                  <a:noFill/>
                </a:ln>
                <a:solidFill>
                  <a:srgbClr val="441335"/>
                </a:solidFill>
                <a:effectLst/>
                <a:uLnTx/>
                <a:uFillTx/>
                <a:latin typeface="Century Gothic" panose="020B0502020202020204" pitchFamily="34" charset="0"/>
                <a:ea typeface="+mn-ea"/>
                <a:cs typeface="+mn-cs"/>
              </a:rPr>
              <a:t>Jean-Philippe THIELLAY, </a:t>
            </a:r>
            <a:r>
              <a:rPr kumimoji="0" lang="fr-FR" sz="800" b="0" i="1" u="none" strike="noStrike" kern="1200" cap="none" spc="0" normalizeH="0" baseline="0" noProof="0">
                <a:ln>
                  <a:noFill/>
                </a:ln>
                <a:solidFill>
                  <a:srgbClr val="441335"/>
                </a:solidFill>
                <a:effectLst/>
                <a:uLnTx/>
                <a:uFillTx/>
                <a:latin typeface="Century Gothic" panose="020B0502020202020204" pitchFamily="34" charset="0"/>
                <a:ea typeface="+mn-ea"/>
                <a:cs typeface="+mn-cs"/>
              </a:rPr>
              <a:t>président du CNM depuis le 1</a:t>
            </a:r>
            <a:r>
              <a:rPr kumimoji="0" lang="fr-FR" sz="800" b="0" i="1" u="none" strike="noStrike" kern="1200" cap="none" spc="0" normalizeH="0" baseline="30000" noProof="0">
                <a:ln>
                  <a:noFill/>
                </a:ln>
                <a:solidFill>
                  <a:srgbClr val="441335"/>
                </a:solidFill>
                <a:effectLst/>
                <a:uLnTx/>
                <a:uFillTx/>
                <a:latin typeface="Century Gothic" panose="020B0502020202020204" pitchFamily="34" charset="0"/>
                <a:ea typeface="+mn-ea"/>
                <a:cs typeface="+mn-cs"/>
              </a:rPr>
              <a:t>er</a:t>
            </a:r>
            <a:r>
              <a:rPr kumimoji="0" lang="fr-FR" sz="800" b="0" i="1" u="none" strike="noStrike" kern="1200" cap="none" spc="0" normalizeH="0" baseline="0" noProof="0">
                <a:ln>
                  <a:noFill/>
                </a:ln>
                <a:solidFill>
                  <a:srgbClr val="441335"/>
                </a:solidFill>
                <a:effectLst/>
                <a:uLnTx/>
                <a:uFillTx/>
                <a:latin typeface="Century Gothic" panose="020B0502020202020204" pitchFamily="34" charset="0"/>
                <a:ea typeface="+mn-ea"/>
                <a:cs typeface="+mn-cs"/>
              </a:rPr>
              <a:t> janvier 2020.</a:t>
            </a:r>
            <a:endParaRPr kumimoji="0" lang="fr-FR"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xmlns="" id="{30F2CED0-F56C-12C7-47FF-E19FE030609C}"/>
              </a:ext>
            </a:extLst>
          </p:cNvPr>
          <p:cNvSpPr txBox="1"/>
          <p:nvPr/>
        </p:nvSpPr>
        <p:spPr>
          <a:xfrm>
            <a:off x="2701355" y="1080000"/>
            <a:ext cx="88667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441435"/>
                </a:solidFill>
                <a:effectLst/>
                <a:uLnTx/>
                <a:uFillTx/>
                <a:latin typeface="Century Gothic" panose="020B0502020202020204" pitchFamily="34" charset="0"/>
                <a:ea typeface="+mn-ea"/>
                <a:cs typeface="+mn-cs"/>
              </a:rPr>
              <a:t>Le CNM est régi par un conseil d’administration, dirigé par un président nommé par décret sur proposition du ministre de la Culture.</a:t>
            </a:r>
          </a:p>
        </p:txBody>
      </p:sp>
      <p:pic>
        <p:nvPicPr>
          <p:cNvPr id="12" name="Image 11" descr="Une image contenant personne, mur, homme, complet&#10;&#10;Description générée automatiquement">
            <a:extLst>
              <a:ext uri="{FF2B5EF4-FFF2-40B4-BE49-F238E27FC236}">
                <a16:creationId xmlns:a16="http://schemas.microsoft.com/office/drawing/2014/main" xmlns="" id="{C7AC0273-DDC8-8D60-0C2B-CC81621B13D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851" r="8839"/>
          <a:stretch/>
        </p:blipFill>
        <p:spPr>
          <a:xfrm>
            <a:off x="5757334" y="2728531"/>
            <a:ext cx="820449" cy="818148"/>
          </a:xfrm>
          <a:prstGeom prst="rect">
            <a:avLst/>
          </a:prstGeom>
          <a:solidFill>
            <a:schemeClr val="tx2"/>
          </a:solidFill>
          <a:ln w="38100">
            <a:solidFill>
              <a:schemeClr val="accent1"/>
            </a:solidFill>
          </a:ln>
        </p:spPr>
      </p:pic>
      <p:pic>
        <p:nvPicPr>
          <p:cNvPr id="11" name="Graphique 10" descr="Lien avec un remplissage uni">
            <a:hlinkClick r:id="rId8"/>
            <a:extLst>
              <a:ext uri="{FF2B5EF4-FFF2-40B4-BE49-F238E27FC236}">
                <a16:creationId xmlns:a16="http://schemas.microsoft.com/office/drawing/2014/main" xmlns="" id="{7B900CFC-46BD-9EDE-D910-9CD305833C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000000" y="5214036"/>
            <a:ext cx="360000" cy="360000"/>
          </a:xfrm>
          <a:prstGeom prst="rect">
            <a:avLst/>
          </a:prstGeom>
        </p:spPr>
      </p:pic>
    </p:spTree>
    <p:extLst>
      <p:ext uri="{BB962C8B-B14F-4D97-AF65-F5344CB8AC3E}">
        <p14:creationId xmlns:p14="http://schemas.microsoft.com/office/powerpoint/2010/main" val="1116370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52CF6C29-FE7B-09D7-F2A6-F4A61893ADF9}"/>
              </a:ext>
            </a:extLst>
          </p:cNvPr>
          <p:cNvSpPr>
            <a:spLocks noGrp="1"/>
          </p:cNvSpPr>
          <p:nvPr>
            <p:ph type="body" sz="half" idx="13"/>
          </p:nvPr>
        </p:nvSpPr>
        <p:spPr>
          <a:xfrm>
            <a:off x="622959" y="1348859"/>
            <a:ext cx="8848683" cy="362230"/>
          </a:xfrm>
        </p:spPr>
        <p:txBody>
          <a:bodyPr vert="horz" lIns="91440" tIns="45720" rIns="91440" bIns="45720" rtlCol="0" anchor="t">
            <a:noAutofit/>
          </a:bodyPr>
          <a:lstStyle/>
          <a:p>
            <a:r>
              <a:rPr lang="fr-FR">
                <a:latin typeface="Century Gothic"/>
              </a:rPr>
              <a:t>Les Focus sur les sujets transversaux</a:t>
            </a:r>
          </a:p>
        </p:txBody>
      </p:sp>
      <p:sp>
        <p:nvSpPr>
          <p:cNvPr id="5" name="Espace réservé du texte 4">
            <a:extLst>
              <a:ext uri="{FF2B5EF4-FFF2-40B4-BE49-F238E27FC236}">
                <a16:creationId xmlns:a16="http://schemas.microsoft.com/office/drawing/2014/main" xmlns="" id="{E91BBBBF-F286-D444-642B-19BF98E6A43F}"/>
              </a:ext>
            </a:extLst>
          </p:cNvPr>
          <p:cNvSpPr>
            <a:spLocks noGrp="1"/>
          </p:cNvSpPr>
          <p:nvPr>
            <p:ph type="body" sz="half" idx="15"/>
          </p:nvPr>
        </p:nvSpPr>
        <p:spPr/>
        <p:txBody>
          <a:bodyPr vert="horz" lIns="91440" tIns="45720" rIns="91440" bIns="45720" rtlCol="0" anchor="t">
            <a:normAutofit/>
          </a:bodyPr>
          <a:lstStyle/>
          <a:p>
            <a:r>
              <a:rPr lang="fr-FR">
                <a:latin typeface="Century Gothic"/>
              </a:rPr>
              <a:t>Les ressources</a:t>
            </a:r>
            <a:endParaRPr lang="fr-FR"/>
          </a:p>
        </p:txBody>
      </p:sp>
      <p:sp>
        <p:nvSpPr>
          <p:cNvPr id="6" name="Espace réservé du texte 5">
            <a:extLst>
              <a:ext uri="{FF2B5EF4-FFF2-40B4-BE49-F238E27FC236}">
                <a16:creationId xmlns:a16="http://schemas.microsoft.com/office/drawing/2014/main" xmlns="" id="{05A7443B-EC5B-BC0A-8963-9D1E0E9AEF85}"/>
              </a:ext>
            </a:extLst>
          </p:cNvPr>
          <p:cNvSpPr>
            <a:spLocks noGrp="1"/>
          </p:cNvSpPr>
          <p:nvPr>
            <p:ph type="body" sz="half" idx="16"/>
          </p:nvPr>
        </p:nvSpPr>
        <p:spPr/>
        <p:txBody>
          <a:bodyPr vert="horz" lIns="91440" tIns="45720" rIns="91440" bIns="45720" rtlCol="0" anchor="t">
            <a:normAutofit/>
          </a:bodyPr>
          <a:lstStyle/>
          <a:p>
            <a:r>
              <a:rPr lang="fr-FR">
                <a:latin typeface="Century Gothic"/>
              </a:rPr>
              <a:t>Les focus</a:t>
            </a:r>
            <a:endParaRPr lang="fr-FR"/>
          </a:p>
        </p:txBody>
      </p:sp>
      <p:sp>
        <p:nvSpPr>
          <p:cNvPr id="8" name="Espace réservé du texte 7">
            <a:extLst>
              <a:ext uri="{FF2B5EF4-FFF2-40B4-BE49-F238E27FC236}">
                <a16:creationId xmlns:a16="http://schemas.microsoft.com/office/drawing/2014/main" xmlns="" id="{AA521A35-7150-EABF-ADF6-1583552C732E}"/>
              </a:ext>
            </a:extLst>
          </p:cNvPr>
          <p:cNvSpPr>
            <a:spLocks noGrp="1"/>
          </p:cNvSpPr>
          <p:nvPr>
            <p:ph type="body" sz="half" idx="18"/>
          </p:nvPr>
        </p:nvSpPr>
        <p:spPr>
          <a:xfrm>
            <a:off x="619738" y="6129375"/>
            <a:ext cx="10635011" cy="563079"/>
          </a:xfrm>
        </p:spPr>
        <p:txBody>
          <a:bodyPr vert="horz" lIns="91440" tIns="45720" rIns="91440" bIns="45720" rtlCol="0" anchor="t">
            <a:normAutofit/>
          </a:bodyPr>
          <a:lstStyle/>
          <a:p>
            <a:r>
              <a:rPr lang="fr-FR" sz="1400" dirty="0">
                <a:latin typeface="Century Gothic"/>
              </a:rPr>
              <a:t>Ces mini–site ont pour vocation d’éclairer et de faciliter l’engagement des professionnels et professionnelles dans les domaines où les enjeux de transitions sont estimés comme prioritaires.</a:t>
            </a:r>
          </a:p>
        </p:txBody>
      </p:sp>
      <p:sp>
        <p:nvSpPr>
          <p:cNvPr id="14" name="Espace réservé du texte 13">
            <a:extLst>
              <a:ext uri="{FF2B5EF4-FFF2-40B4-BE49-F238E27FC236}">
                <a16:creationId xmlns:a16="http://schemas.microsoft.com/office/drawing/2014/main" xmlns="" id="{FE3DE898-7AAC-5DAC-2340-D97811AC8157}"/>
              </a:ext>
            </a:extLst>
          </p:cNvPr>
          <p:cNvSpPr>
            <a:spLocks noGrp="1"/>
          </p:cNvSpPr>
          <p:nvPr>
            <p:ph type="body" sz="half" idx="2"/>
          </p:nvPr>
        </p:nvSpPr>
        <p:spPr>
          <a:xfrm>
            <a:off x="622826" y="2368681"/>
            <a:ext cx="10947306" cy="203219"/>
          </a:xfrm>
        </p:spPr>
        <p:txBody>
          <a:bodyPr>
            <a:normAutofit fontScale="85000" lnSpcReduction="20000"/>
          </a:bodyPr>
          <a:lstStyle/>
          <a:p>
            <a:endParaRPr lang="fr-FR"/>
          </a:p>
        </p:txBody>
      </p:sp>
      <p:pic>
        <p:nvPicPr>
          <p:cNvPr id="16" name="Image 15" descr="Une image contenant texte, capture d’écran&#10;&#10;Description générée automatiquement">
            <a:extLst>
              <a:ext uri="{FF2B5EF4-FFF2-40B4-BE49-F238E27FC236}">
                <a16:creationId xmlns:a16="http://schemas.microsoft.com/office/drawing/2014/main" xmlns="" id="{912BD32D-B76D-A2B1-8702-703426E5D7F9}"/>
              </a:ext>
            </a:extLst>
          </p:cNvPr>
          <p:cNvPicPr>
            <a:picLocks noChangeAspect="1"/>
          </p:cNvPicPr>
          <p:nvPr/>
        </p:nvPicPr>
        <p:blipFill>
          <a:blip r:embed="rId2"/>
          <a:stretch>
            <a:fillRect/>
          </a:stretch>
        </p:blipFill>
        <p:spPr>
          <a:xfrm>
            <a:off x="462196" y="2566742"/>
            <a:ext cx="11105215" cy="3498352"/>
          </a:xfrm>
          <a:prstGeom prst="rect">
            <a:avLst/>
          </a:prstGeom>
        </p:spPr>
      </p:pic>
      <p:sp>
        <p:nvSpPr>
          <p:cNvPr id="18" name="Espace réservé du texte 17">
            <a:extLst>
              <a:ext uri="{FF2B5EF4-FFF2-40B4-BE49-F238E27FC236}">
                <a16:creationId xmlns:a16="http://schemas.microsoft.com/office/drawing/2014/main" xmlns="" id="{066FBC07-6C33-519F-5DC8-52E954DE9956}"/>
              </a:ext>
            </a:extLst>
          </p:cNvPr>
          <p:cNvSpPr>
            <a:spLocks noGrp="1"/>
          </p:cNvSpPr>
          <p:nvPr>
            <p:ph type="body" sz="half" idx="17"/>
          </p:nvPr>
        </p:nvSpPr>
        <p:spPr>
          <a:xfrm>
            <a:off x="619738" y="1829709"/>
            <a:ext cx="10809895" cy="433698"/>
          </a:xfrm>
        </p:spPr>
        <p:txBody>
          <a:bodyPr vert="horz" lIns="91440" tIns="45720" rIns="91440" bIns="45720" rtlCol="0" anchor="t">
            <a:noAutofit/>
          </a:bodyPr>
          <a:lstStyle/>
          <a:p>
            <a:r>
              <a:rPr lang="fr-FR" sz="1300" i="0">
                <a:solidFill>
                  <a:srgbClr val="DC8C00"/>
                </a:solidFill>
                <a:latin typeface="Century Gothic"/>
              </a:rPr>
              <a:t>En fonction des thématiques retrouvez des ressources réglementaires, des contacts d'interlocuteurs en région, des veilles thématiques, des kits de communication, des fiches pratiques, des webinaires en ligne, des autodiagnostiques, etc.</a:t>
            </a:r>
            <a:endParaRPr lang="fr-FR" sz="1300" b="0" i="0">
              <a:solidFill>
                <a:srgbClr val="DC8C00"/>
              </a:solidFill>
              <a:latin typeface="Century Gothic"/>
            </a:endParaRPr>
          </a:p>
          <a:p>
            <a:endParaRPr lang="fr-FR"/>
          </a:p>
        </p:txBody>
      </p:sp>
    </p:spTree>
    <p:extLst>
      <p:ext uri="{BB962C8B-B14F-4D97-AF65-F5344CB8AC3E}">
        <p14:creationId xmlns:p14="http://schemas.microsoft.com/office/powerpoint/2010/main" val="3310422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0B907DC-7AC5-AC1D-C8D1-764DB2EB0E5E}"/>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3DEA20B5-751F-3775-FF84-007F61BE1DDE}"/>
              </a:ext>
            </a:extLst>
          </p:cNvPr>
          <p:cNvSpPr>
            <a:spLocks noGrp="1"/>
          </p:cNvSpPr>
          <p:nvPr>
            <p:ph type="body" sz="half" idx="13"/>
          </p:nvPr>
        </p:nvSpPr>
        <p:spPr>
          <a:xfrm>
            <a:off x="641962" y="1021179"/>
            <a:ext cx="8848683" cy="362230"/>
          </a:xfrm>
        </p:spPr>
        <p:txBody>
          <a:bodyPr vert="horz" lIns="91440" tIns="45720" rIns="91440" bIns="45720" rtlCol="0" anchor="t">
            <a:noAutofit/>
          </a:bodyPr>
          <a:lstStyle/>
          <a:p>
            <a:r>
              <a:rPr lang="fr-FR">
                <a:latin typeface="Century Gothic"/>
              </a:rPr>
              <a:t>Les Études – l’observation</a:t>
            </a:r>
          </a:p>
        </p:txBody>
      </p:sp>
      <p:sp>
        <p:nvSpPr>
          <p:cNvPr id="5" name="Espace réservé du texte 4">
            <a:extLst>
              <a:ext uri="{FF2B5EF4-FFF2-40B4-BE49-F238E27FC236}">
                <a16:creationId xmlns:a16="http://schemas.microsoft.com/office/drawing/2014/main" xmlns="" id="{2EF40A8A-18C8-BECD-0015-3642B0E810F9}"/>
              </a:ext>
            </a:extLst>
          </p:cNvPr>
          <p:cNvSpPr>
            <a:spLocks noGrp="1"/>
          </p:cNvSpPr>
          <p:nvPr>
            <p:ph type="body" sz="half" idx="15"/>
          </p:nvPr>
        </p:nvSpPr>
        <p:spPr/>
        <p:txBody>
          <a:bodyPr vert="horz" lIns="91440" tIns="45720" rIns="91440" bIns="45720" rtlCol="0" anchor="t">
            <a:normAutofit/>
          </a:bodyPr>
          <a:lstStyle/>
          <a:p>
            <a:r>
              <a:rPr lang="fr-FR">
                <a:latin typeface="Century Gothic"/>
              </a:rPr>
              <a:t>Les ressources </a:t>
            </a:r>
            <a:endParaRPr lang="fr-FR"/>
          </a:p>
        </p:txBody>
      </p:sp>
      <p:sp>
        <p:nvSpPr>
          <p:cNvPr id="6" name="Espace réservé du texte 5">
            <a:extLst>
              <a:ext uri="{FF2B5EF4-FFF2-40B4-BE49-F238E27FC236}">
                <a16:creationId xmlns:a16="http://schemas.microsoft.com/office/drawing/2014/main" xmlns="" id="{732ACBAD-94D4-EB49-E2BC-9A684AB3C527}"/>
              </a:ext>
            </a:extLst>
          </p:cNvPr>
          <p:cNvSpPr>
            <a:spLocks noGrp="1"/>
          </p:cNvSpPr>
          <p:nvPr>
            <p:ph type="body" sz="half" idx="16"/>
          </p:nvPr>
        </p:nvSpPr>
        <p:spPr/>
        <p:txBody>
          <a:bodyPr vert="horz" lIns="91440" tIns="45720" rIns="91440" bIns="45720" rtlCol="0" anchor="t">
            <a:normAutofit/>
          </a:bodyPr>
          <a:lstStyle/>
          <a:p>
            <a:r>
              <a:rPr lang="fr-FR">
                <a:latin typeface="Century Gothic"/>
              </a:rPr>
              <a:t>Les études</a:t>
            </a:r>
            <a:endParaRPr lang="fr-FR"/>
          </a:p>
        </p:txBody>
      </p:sp>
      <p:pic>
        <p:nvPicPr>
          <p:cNvPr id="9" name="Image 8" descr="Une image contenant texte, capture d’écran, conception&#10;&#10;Description générée automatiquement">
            <a:extLst>
              <a:ext uri="{FF2B5EF4-FFF2-40B4-BE49-F238E27FC236}">
                <a16:creationId xmlns:a16="http://schemas.microsoft.com/office/drawing/2014/main" xmlns="" id="{9CB037B3-52D5-8A96-8E81-6BABFA87BEB5}"/>
              </a:ext>
            </a:extLst>
          </p:cNvPr>
          <p:cNvPicPr>
            <a:picLocks noChangeAspect="1"/>
          </p:cNvPicPr>
          <p:nvPr/>
        </p:nvPicPr>
        <p:blipFill>
          <a:blip r:embed="rId2"/>
          <a:stretch>
            <a:fillRect/>
          </a:stretch>
        </p:blipFill>
        <p:spPr>
          <a:xfrm>
            <a:off x="721132" y="2432022"/>
            <a:ext cx="10892854" cy="4036250"/>
          </a:xfrm>
          <a:prstGeom prst="rect">
            <a:avLst/>
          </a:prstGeom>
        </p:spPr>
      </p:pic>
      <p:sp>
        <p:nvSpPr>
          <p:cNvPr id="3" name="Espace réservé du texte 2">
            <a:extLst>
              <a:ext uri="{FF2B5EF4-FFF2-40B4-BE49-F238E27FC236}">
                <a16:creationId xmlns:a16="http://schemas.microsoft.com/office/drawing/2014/main" xmlns="" id="{FBB68CB9-8564-EA6C-BDE0-83087023C99A}"/>
              </a:ext>
            </a:extLst>
          </p:cNvPr>
          <p:cNvSpPr>
            <a:spLocks noGrp="1"/>
          </p:cNvSpPr>
          <p:nvPr>
            <p:ph type="body" sz="half" idx="17"/>
          </p:nvPr>
        </p:nvSpPr>
        <p:spPr>
          <a:xfrm>
            <a:off x="648395" y="1383409"/>
            <a:ext cx="10828906" cy="954546"/>
          </a:xfrm>
        </p:spPr>
        <p:txBody>
          <a:bodyPr vert="horz" lIns="91440" tIns="45720" rIns="91440" bIns="45720" rtlCol="0" anchor="t">
            <a:noAutofit/>
          </a:bodyPr>
          <a:lstStyle/>
          <a:p>
            <a:r>
              <a:rPr lang="fr-FR">
                <a:latin typeface="Century Gothic"/>
              </a:rPr>
              <a:t>Le CNM gère un observatoire de l’économie et des données de l’ensemble du secteur. Il recueille toutes les informations utiles, notamment commerciales et financières et diffuse une information économique et statistique à destination des professionnelles et professionnels de la musique et des variétés, de leurs partenaires comme des pouvoirs publics et du grand public.</a:t>
            </a:r>
          </a:p>
        </p:txBody>
      </p:sp>
    </p:spTree>
    <p:extLst>
      <p:ext uri="{BB962C8B-B14F-4D97-AF65-F5344CB8AC3E}">
        <p14:creationId xmlns:p14="http://schemas.microsoft.com/office/powerpoint/2010/main" val="1466768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9B72A09-6E56-EDF2-B4D5-10F079883CCC}"/>
              </a:ext>
            </a:extLst>
          </p:cNvPr>
          <p:cNvSpPr>
            <a:spLocks noGrp="1"/>
          </p:cNvSpPr>
          <p:nvPr>
            <p:ph type="ctrTitle"/>
          </p:nvPr>
        </p:nvSpPr>
        <p:spPr/>
        <p:txBody>
          <a:bodyPr>
            <a:normAutofit/>
          </a:bodyPr>
          <a:lstStyle/>
          <a:p>
            <a:r>
              <a:rPr lang="fr-FR" dirty="0"/>
              <a:t>Le CNM en région</a:t>
            </a:r>
          </a:p>
        </p:txBody>
      </p:sp>
      <p:sp>
        <p:nvSpPr>
          <p:cNvPr id="5" name="Espace réservé du texte 4">
            <a:extLst>
              <a:ext uri="{FF2B5EF4-FFF2-40B4-BE49-F238E27FC236}">
                <a16:creationId xmlns:a16="http://schemas.microsoft.com/office/drawing/2014/main" xmlns="" id="{4BD87AF1-B677-184B-510F-834F70194F22}"/>
              </a:ext>
            </a:extLst>
          </p:cNvPr>
          <p:cNvSpPr>
            <a:spLocks noGrp="1"/>
          </p:cNvSpPr>
          <p:nvPr>
            <p:ph type="body" sz="half" idx="15"/>
          </p:nvPr>
        </p:nvSpPr>
        <p:spPr/>
        <p:txBody>
          <a:bodyPr/>
          <a:lstStyle/>
          <a:p>
            <a:endParaRPr lang="fr-FR"/>
          </a:p>
        </p:txBody>
      </p:sp>
      <p:sp>
        <p:nvSpPr>
          <p:cNvPr id="6" name="Espace réservé du texte 5">
            <a:extLst>
              <a:ext uri="{FF2B5EF4-FFF2-40B4-BE49-F238E27FC236}">
                <a16:creationId xmlns:a16="http://schemas.microsoft.com/office/drawing/2014/main" xmlns="" id="{743E0451-067C-81A8-21F0-91186BD9A555}"/>
              </a:ext>
            </a:extLst>
          </p:cNvPr>
          <p:cNvSpPr>
            <a:spLocks noGrp="1"/>
          </p:cNvSpPr>
          <p:nvPr>
            <p:ph type="body" sz="half" idx="16"/>
          </p:nvPr>
        </p:nvSpPr>
        <p:spPr/>
        <p:txBody>
          <a:bodyPr/>
          <a:lstStyle/>
          <a:p>
            <a:endParaRPr lang="fr-FR"/>
          </a:p>
        </p:txBody>
      </p:sp>
    </p:spTree>
    <p:extLst>
      <p:ext uri="{BB962C8B-B14F-4D97-AF65-F5344CB8AC3E}">
        <p14:creationId xmlns:p14="http://schemas.microsoft.com/office/powerpoint/2010/main" val="2243782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B5808EB6-7C14-5755-B942-F0DE1285D8BE}"/>
              </a:ext>
            </a:extLst>
          </p:cNvPr>
          <p:cNvSpPr>
            <a:spLocks noGrp="1"/>
          </p:cNvSpPr>
          <p:nvPr>
            <p:ph type="body" sz="half" idx="13"/>
          </p:nvPr>
        </p:nvSpPr>
        <p:spPr>
          <a:xfrm>
            <a:off x="1862644" y="1132093"/>
            <a:ext cx="8848683" cy="362230"/>
          </a:xfrm>
        </p:spPr>
        <p:txBody>
          <a:bodyPr numCol="1"/>
          <a:lstStyle/>
          <a:p>
            <a:pPr algn="ctr" rtl="0" fontAlgn="base"/>
            <a:r>
              <a:rPr lang="fr-FR" sz="1800" dirty="0">
                <a:solidFill>
                  <a:srgbClr val="DC8C00"/>
                </a:solidFill>
                <a:highlight>
                  <a:srgbClr val="F5F5F5"/>
                </a:highlight>
                <a:latin typeface="CNM Light" pitchFamily="50" charset="0"/>
              </a:rPr>
              <a:t>LE</a:t>
            </a:r>
            <a:r>
              <a:rPr lang="fr-FR" sz="1800" b="1" i="0" u="none" strike="noStrike" dirty="0">
                <a:solidFill>
                  <a:srgbClr val="DC8C00"/>
                </a:solidFill>
                <a:effectLst/>
                <a:highlight>
                  <a:srgbClr val="F5F5F5"/>
                </a:highlight>
                <a:latin typeface="CNM Light" pitchFamily="50" charset="0"/>
              </a:rPr>
              <a:t>S MISSIONS DU SERVICE ACTION TERRITORIALE</a:t>
            </a:r>
            <a:endParaRPr lang="fr-FR" b="0" i="0" dirty="0">
              <a:solidFill>
                <a:srgbClr val="000000"/>
              </a:solidFill>
              <a:effectLst/>
              <a:highlight>
                <a:srgbClr val="F5F5F5"/>
              </a:highlight>
              <a:latin typeface="Segoe UI" panose="020B0502040204020203" pitchFamily="34" charset="0"/>
            </a:endParaRPr>
          </a:p>
          <a:p>
            <a:pPr algn="l" rtl="0" fontAlgn="base"/>
            <a:r>
              <a:rPr lang="fr-FR" sz="1800" b="0" i="0" dirty="0">
                <a:solidFill>
                  <a:srgbClr val="000000"/>
                </a:solidFill>
                <a:effectLst/>
                <a:highlight>
                  <a:srgbClr val="F5F5F5"/>
                </a:highlight>
                <a:latin typeface="CNM Light" pitchFamily="50" charset="0"/>
              </a:rPr>
              <a:t>​</a:t>
            </a:r>
            <a:endParaRPr lang="fr-FR" b="0" i="0" dirty="0">
              <a:solidFill>
                <a:srgbClr val="000000"/>
              </a:solidFill>
              <a:effectLst/>
              <a:highlight>
                <a:srgbClr val="F5F5F5"/>
              </a:highlight>
              <a:latin typeface="Segoe UI" panose="020B0502040204020203" pitchFamily="34" charset="0"/>
            </a:endParaRPr>
          </a:p>
          <a:p>
            <a:pPr algn="l" rtl="0" fontAlgn="base"/>
            <a:r>
              <a:rPr lang="fr-FR" sz="1400" b="1" i="0" u="none" strike="noStrike" dirty="0">
                <a:solidFill>
                  <a:srgbClr val="DC8C00"/>
                </a:solidFill>
                <a:effectLst/>
                <a:highlight>
                  <a:srgbClr val="F5F5F5"/>
                </a:highlight>
                <a:latin typeface="CNM Light" pitchFamily="50" charset="0"/>
              </a:rPr>
              <a:t>Associer les collectivités </a:t>
            </a:r>
            <a:r>
              <a:rPr lang="fr-FR" sz="1400" b="0" i="0" u="none" strike="noStrike" dirty="0">
                <a:solidFill>
                  <a:srgbClr val="000000"/>
                </a:solidFill>
                <a:effectLst/>
                <a:highlight>
                  <a:srgbClr val="F5F5F5"/>
                </a:highlight>
                <a:latin typeface="CNM Light" pitchFamily="50" charset="0"/>
              </a:rPr>
              <a:t>à l’exercice des missions du CNM :</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Segoe UI" panose="020B0502040204020203" pitchFamily="34" charset="0"/>
            </a:endParaRPr>
          </a:p>
          <a:p>
            <a:pPr algn="l" rtl="0" fontAlgn="base">
              <a:buFont typeface="Arial" panose="020B0604020202020204" pitchFamily="34" charset="0"/>
              <a:buChar char="•"/>
            </a:pPr>
            <a:r>
              <a:rPr lang="fr-FR" sz="1400" b="0" i="0" u="none" strike="noStrike" dirty="0">
                <a:solidFill>
                  <a:srgbClr val="000000"/>
                </a:solidFill>
                <a:effectLst/>
                <a:highlight>
                  <a:srgbClr val="F5F5F5"/>
                </a:highlight>
                <a:latin typeface="CNM Light" pitchFamily="50" charset="0"/>
              </a:rPr>
              <a:t> Information sur la filière</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fr-FR" sz="1400" b="0" i="0" u="none" strike="noStrike" dirty="0">
                <a:solidFill>
                  <a:srgbClr val="000000"/>
                </a:solidFill>
                <a:effectLst/>
                <a:highlight>
                  <a:srgbClr val="F5F5F5"/>
                </a:highlight>
                <a:latin typeface="CNM Light" pitchFamily="50" charset="0"/>
              </a:rPr>
              <a:t> Information sur les actions du CNM</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fr-FR" sz="1400" b="0" i="0" u="none" strike="noStrike" dirty="0">
                <a:solidFill>
                  <a:srgbClr val="000000"/>
                </a:solidFill>
                <a:effectLst/>
                <a:highlight>
                  <a:srgbClr val="F5F5F5"/>
                </a:highlight>
                <a:latin typeface="CNM Light" pitchFamily="50" charset="0"/>
              </a:rPr>
              <a:t> Concertation sur la création de dispositifs</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fr-FR" sz="1400" b="0" i="0" u="none" strike="noStrike" dirty="0">
                <a:solidFill>
                  <a:srgbClr val="000000"/>
                </a:solidFill>
                <a:effectLst/>
                <a:highlight>
                  <a:srgbClr val="F5F5F5"/>
                </a:highlight>
                <a:latin typeface="CNM Light" pitchFamily="50" charset="0"/>
              </a:rPr>
              <a:t> Echanges sur les dossiers spécifiques</a:t>
            </a:r>
            <a:r>
              <a:rPr lang="en-US" sz="1400" b="0" i="0" dirty="0">
                <a:solidFill>
                  <a:srgbClr val="000000"/>
                </a:solidFill>
                <a:effectLst/>
                <a:highlight>
                  <a:srgbClr val="F5F5F5"/>
                </a:highlight>
                <a:latin typeface="CNM Light" pitchFamily="50" charset="0"/>
              </a:rPr>
              <a:t>​</a:t>
            </a:r>
            <a:endParaRPr lang="en-US" sz="1400" b="0" dirty="0">
              <a:solidFill>
                <a:srgbClr val="000000"/>
              </a:solidFill>
              <a:highlight>
                <a:srgbClr val="F5F5F5"/>
              </a:highlight>
              <a:latin typeface="Arial" panose="020B0604020202020204" pitchFamily="34" charset="0"/>
            </a:endParaRPr>
          </a:p>
          <a:p>
            <a:pPr algn="l" rtl="0" fontAlgn="base">
              <a:buFont typeface="Arial" panose="020B0604020202020204" pitchFamily="34" charset="0"/>
              <a:buChar char="•"/>
            </a:pPr>
            <a:endParaRPr lang="fr-FR" sz="1400" b="0" i="0" dirty="0">
              <a:solidFill>
                <a:srgbClr val="000000"/>
              </a:solidFill>
              <a:effectLst/>
              <a:highlight>
                <a:srgbClr val="F5F5F5"/>
              </a:highlight>
              <a:latin typeface="Arial" panose="020B0604020202020204" pitchFamily="34" charset="0"/>
            </a:endParaRPr>
          </a:p>
          <a:p>
            <a:pPr algn="l" rtl="0" fontAlgn="base"/>
            <a:r>
              <a:rPr lang="fr-FR" sz="1400" b="1" i="0" u="none" strike="noStrike" dirty="0">
                <a:solidFill>
                  <a:srgbClr val="DC8C00"/>
                </a:solidFill>
                <a:effectLst/>
                <a:highlight>
                  <a:srgbClr val="F5F5F5"/>
                </a:highlight>
                <a:latin typeface="CNM Light" pitchFamily="50" charset="0"/>
              </a:rPr>
              <a:t>Coopérer avec les DRAC </a:t>
            </a:r>
            <a:r>
              <a:rPr lang="fr-FR" sz="1400" b="0" i="0" u="none" strike="noStrike" dirty="0">
                <a:solidFill>
                  <a:srgbClr val="000000"/>
                </a:solidFill>
                <a:effectLst/>
                <a:highlight>
                  <a:srgbClr val="F5F5F5"/>
                </a:highlight>
                <a:latin typeface="CNM Light" pitchFamily="50" charset="0"/>
              </a:rPr>
              <a:t>:</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Segoe UI" panose="020B0502040204020203" pitchFamily="34" charset="0"/>
            </a:endParaRPr>
          </a:p>
          <a:p>
            <a:pPr algn="l" rtl="0" fontAlgn="base">
              <a:buFont typeface="Arial" panose="020B0604020202020204" pitchFamily="34" charset="0"/>
              <a:buChar char="•"/>
            </a:pPr>
            <a:r>
              <a:rPr lang="fr-FR" sz="1400" b="0" i="0" u="none" strike="noStrike" dirty="0">
                <a:solidFill>
                  <a:srgbClr val="000000"/>
                </a:solidFill>
                <a:effectLst/>
                <a:highlight>
                  <a:srgbClr val="F5F5F5"/>
                </a:highlight>
                <a:latin typeface="CNM Light" pitchFamily="50" charset="0"/>
              </a:rPr>
              <a:t> Se concerter sur l’action à mener localement dans le cadre des contrats de filière</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fr-FR" sz="1400" b="0" i="0" u="none" strike="noStrike" dirty="0">
                <a:solidFill>
                  <a:srgbClr val="000000"/>
                </a:solidFill>
                <a:effectLst/>
                <a:highlight>
                  <a:srgbClr val="F5F5F5"/>
                </a:highlight>
                <a:latin typeface="CNM Light" pitchFamily="50" charset="0"/>
              </a:rPr>
              <a:t> Informer sur les aides attribuées par le CNM</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fr-FR" sz="1400" b="0" i="0" u="none" strike="noStrike" dirty="0">
                <a:solidFill>
                  <a:srgbClr val="000000"/>
                </a:solidFill>
                <a:effectLst/>
                <a:highlight>
                  <a:srgbClr val="F5F5F5"/>
                </a:highlight>
                <a:latin typeface="CNM Light" pitchFamily="50" charset="0"/>
              </a:rPr>
              <a:t> Outremer : une coopération étroite</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endParaRPr lang="fr-FR" sz="1400" b="0" i="0" dirty="0">
              <a:solidFill>
                <a:srgbClr val="000000"/>
              </a:solidFill>
              <a:effectLst/>
              <a:highlight>
                <a:srgbClr val="F5F5F5"/>
              </a:highlight>
              <a:latin typeface="Arial" panose="020B0604020202020204" pitchFamily="34" charset="0"/>
            </a:endParaRPr>
          </a:p>
          <a:p>
            <a:pPr algn="l" rtl="0" fontAlgn="base"/>
            <a:r>
              <a:rPr lang="fr-FR" sz="1400" b="1" i="0" u="none" strike="noStrike" dirty="0">
                <a:solidFill>
                  <a:srgbClr val="DC8C00"/>
                </a:solidFill>
                <a:effectLst/>
                <a:highlight>
                  <a:srgbClr val="F5F5F5"/>
                </a:highlight>
                <a:latin typeface="CNM Light" pitchFamily="50" charset="0"/>
              </a:rPr>
              <a:t>Contractualiser</a:t>
            </a:r>
            <a:r>
              <a:rPr lang="fr-FR" sz="1400" b="0" i="0" u="none" strike="noStrike" dirty="0">
                <a:solidFill>
                  <a:srgbClr val="000000"/>
                </a:solidFill>
                <a:effectLst/>
                <a:highlight>
                  <a:srgbClr val="F5F5F5"/>
                </a:highlight>
                <a:latin typeface="CNM Light" pitchFamily="50" charset="0"/>
              </a:rPr>
              <a:t> localement, une modalité d’intervention majeure</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Segoe UI" panose="020B0502040204020203" pitchFamily="34" charset="0"/>
            </a:endParaRPr>
          </a:p>
          <a:p>
            <a:pPr algn="l" rtl="0" fontAlgn="base">
              <a:buFont typeface="Arial" panose="020B0604020202020204" pitchFamily="34" charset="0"/>
              <a:buChar char="•"/>
            </a:pPr>
            <a:endParaRPr lang="fr-FR" sz="1400" b="0" i="0" dirty="0">
              <a:solidFill>
                <a:srgbClr val="000000"/>
              </a:solidFill>
              <a:effectLst/>
              <a:highlight>
                <a:srgbClr val="F5F5F5"/>
              </a:highlight>
              <a:latin typeface="Arial" panose="020B0604020202020204" pitchFamily="34" charset="0"/>
            </a:endParaRPr>
          </a:p>
          <a:p>
            <a:pPr algn="l" rtl="0" fontAlgn="base"/>
            <a:r>
              <a:rPr lang="fr-FR" sz="1400" b="1" i="0" u="none" strike="noStrike" dirty="0">
                <a:solidFill>
                  <a:srgbClr val="DC8C00"/>
                </a:solidFill>
                <a:effectLst/>
                <a:highlight>
                  <a:srgbClr val="F5F5F5"/>
                </a:highlight>
                <a:latin typeface="CNM Light" pitchFamily="50" charset="0"/>
              </a:rPr>
              <a:t>Être un appui </a:t>
            </a:r>
            <a:r>
              <a:rPr lang="fr-FR" sz="1400" b="0" i="0" u="none" strike="noStrike" dirty="0">
                <a:solidFill>
                  <a:srgbClr val="000000"/>
                </a:solidFill>
                <a:effectLst/>
                <a:highlight>
                  <a:srgbClr val="F5F5F5"/>
                </a:highlight>
                <a:latin typeface="CNM Light" pitchFamily="50" charset="0"/>
              </a:rPr>
              <a:t>pour l’ensemble des services du CNM sur les politiques territoriales</a:t>
            </a:r>
            <a:r>
              <a:rPr lang="en-US" sz="1400" b="0" i="0" dirty="0">
                <a:solidFill>
                  <a:srgbClr val="000000"/>
                </a:solidFill>
                <a:effectLst/>
                <a:highlight>
                  <a:srgbClr val="F5F5F5"/>
                </a:highlight>
                <a:latin typeface="CNM Light" pitchFamily="50" charset="0"/>
              </a:rPr>
              <a:t>​</a:t>
            </a:r>
            <a:endParaRPr lang="en-US" sz="1400" b="0" i="0" dirty="0">
              <a:solidFill>
                <a:srgbClr val="000000"/>
              </a:solidFill>
              <a:effectLst/>
              <a:highlight>
                <a:srgbClr val="F5F5F5"/>
              </a:highlight>
              <a:latin typeface="Segoe UI" panose="020B0502040204020203" pitchFamily="34" charset="0"/>
            </a:endParaRPr>
          </a:p>
        </p:txBody>
      </p:sp>
      <p:sp>
        <p:nvSpPr>
          <p:cNvPr id="6" name="Espace réservé du texte 5">
            <a:extLst>
              <a:ext uri="{FF2B5EF4-FFF2-40B4-BE49-F238E27FC236}">
                <a16:creationId xmlns:a16="http://schemas.microsoft.com/office/drawing/2014/main" xmlns="" id="{8193B78F-5D3B-5E81-E308-991EE50AE832}"/>
              </a:ext>
            </a:extLst>
          </p:cNvPr>
          <p:cNvSpPr>
            <a:spLocks noGrp="1"/>
          </p:cNvSpPr>
          <p:nvPr>
            <p:ph type="body" sz="half" idx="16"/>
          </p:nvPr>
        </p:nvSpPr>
        <p:spPr/>
        <p:txBody>
          <a:bodyPr/>
          <a:lstStyle/>
          <a:p>
            <a:endParaRPr lang="fr-FR" dirty="0"/>
          </a:p>
        </p:txBody>
      </p:sp>
      <p:sp>
        <p:nvSpPr>
          <p:cNvPr id="12" name="Espace réservé du texte 11">
            <a:extLst>
              <a:ext uri="{FF2B5EF4-FFF2-40B4-BE49-F238E27FC236}">
                <a16:creationId xmlns:a16="http://schemas.microsoft.com/office/drawing/2014/main" xmlns="" id="{54E03637-F6B9-2AD4-1A61-FC6EAC18E7C7}"/>
              </a:ext>
            </a:extLst>
          </p:cNvPr>
          <p:cNvSpPr>
            <a:spLocks noGrp="1"/>
          </p:cNvSpPr>
          <p:nvPr>
            <p:ph type="body" sz="half" idx="15"/>
          </p:nvPr>
        </p:nvSpPr>
        <p:spPr/>
        <p:txBody>
          <a:bodyPr/>
          <a:lstStyle/>
          <a:p>
            <a:endParaRPr lang="fr-FR"/>
          </a:p>
        </p:txBody>
      </p:sp>
    </p:spTree>
    <p:extLst>
      <p:ext uri="{BB962C8B-B14F-4D97-AF65-F5344CB8AC3E}">
        <p14:creationId xmlns:p14="http://schemas.microsoft.com/office/powerpoint/2010/main" val="4001208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77A0F61E-58D1-37A3-7A65-5BD3E3478399}"/>
              </a:ext>
            </a:extLst>
          </p:cNvPr>
          <p:cNvSpPr>
            <a:spLocks noGrp="1"/>
          </p:cNvSpPr>
          <p:nvPr>
            <p:ph type="sldNum" sz="quarter" idx="12"/>
          </p:nvPr>
        </p:nvSpPr>
        <p:spPr/>
        <p:txBody>
          <a:bodyPr/>
          <a:lstStyle/>
          <a:p>
            <a:fld id="{68DEC01C-B405-403E-9372-C96E84789250}" type="slidenum">
              <a:rPr lang="fr-FR" smtClean="0"/>
              <a:pPr/>
              <a:t>44</a:t>
            </a:fld>
            <a:endParaRPr lang="fr-FR" dirty="0"/>
          </a:p>
        </p:txBody>
      </p:sp>
      <p:sp>
        <p:nvSpPr>
          <p:cNvPr id="5" name="Espace réservé du texte 4">
            <a:extLst>
              <a:ext uri="{FF2B5EF4-FFF2-40B4-BE49-F238E27FC236}">
                <a16:creationId xmlns:a16="http://schemas.microsoft.com/office/drawing/2014/main" xmlns="" id="{AD22B107-69FD-2B34-B45B-38CC2A00551D}"/>
              </a:ext>
            </a:extLst>
          </p:cNvPr>
          <p:cNvSpPr>
            <a:spLocks noGrp="1"/>
          </p:cNvSpPr>
          <p:nvPr>
            <p:ph type="body" sz="half" idx="13"/>
          </p:nvPr>
        </p:nvSpPr>
        <p:spPr>
          <a:xfrm>
            <a:off x="5422852" y="3723527"/>
            <a:ext cx="6216522" cy="458681"/>
          </a:xfrm>
        </p:spPr>
        <p:txBody>
          <a:bodyPr/>
          <a:lstStyle/>
          <a:p>
            <a:r>
              <a:rPr lang="fr-FR" dirty="0"/>
              <a:t>Les aides territoriales de 2019 à 2023</a:t>
            </a:r>
          </a:p>
        </p:txBody>
      </p:sp>
      <p:sp>
        <p:nvSpPr>
          <p:cNvPr id="6" name="Espace réservé du texte 5">
            <a:extLst>
              <a:ext uri="{FF2B5EF4-FFF2-40B4-BE49-F238E27FC236}">
                <a16:creationId xmlns:a16="http://schemas.microsoft.com/office/drawing/2014/main" xmlns="" id="{B9F0A0A7-0455-35B0-F7B4-36A79CF2D664}"/>
              </a:ext>
            </a:extLst>
          </p:cNvPr>
          <p:cNvSpPr>
            <a:spLocks noGrp="1"/>
          </p:cNvSpPr>
          <p:nvPr>
            <p:ph type="body" sz="half" idx="15"/>
          </p:nvPr>
        </p:nvSpPr>
        <p:spPr/>
        <p:txBody>
          <a:bodyPr/>
          <a:lstStyle/>
          <a:p>
            <a:endParaRPr lang="fr-FR"/>
          </a:p>
        </p:txBody>
      </p:sp>
      <p:sp>
        <p:nvSpPr>
          <p:cNvPr id="7" name="Espace réservé du texte 6">
            <a:extLst>
              <a:ext uri="{FF2B5EF4-FFF2-40B4-BE49-F238E27FC236}">
                <a16:creationId xmlns:a16="http://schemas.microsoft.com/office/drawing/2014/main" xmlns="" id="{64F910A5-2CD0-E6B4-4744-32C1785354E4}"/>
              </a:ext>
            </a:extLst>
          </p:cNvPr>
          <p:cNvSpPr>
            <a:spLocks noGrp="1"/>
          </p:cNvSpPr>
          <p:nvPr>
            <p:ph type="body" sz="half" idx="16"/>
          </p:nvPr>
        </p:nvSpPr>
        <p:spPr/>
        <p:txBody>
          <a:bodyPr/>
          <a:lstStyle/>
          <a:p>
            <a:endParaRPr lang="fr-FR"/>
          </a:p>
        </p:txBody>
      </p:sp>
      <p:sp>
        <p:nvSpPr>
          <p:cNvPr id="8" name="Espace réservé du texte 7">
            <a:extLst>
              <a:ext uri="{FF2B5EF4-FFF2-40B4-BE49-F238E27FC236}">
                <a16:creationId xmlns:a16="http://schemas.microsoft.com/office/drawing/2014/main" xmlns="" id="{F9FA57F8-9E9F-CC6B-BA47-449AC826A5A2}"/>
              </a:ext>
            </a:extLst>
          </p:cNvPr>
          <p:cNvSpPr>
            <a:spLocks noGrp="1"/>
          </p:cNvSpPr>
          <p:nvPr>
            <p:ph type="body" sz="half" idx="17"/>
          </p:nvPr>
        </p:nvSpPr>
        <p:spPr/>
        <p:txBody>
          <a:bodyPr/>
          <a:lstStyle/>
          <a:p>
            <a:endParaRPr lang="fr-FR"/>
          </a:p>
        </p:txBody>
      </p:sp>
      <p:sp>
        <p:nvSpPr>
          <p:cNvPr id="9" name="Espace réservé du texte 8">
            <a:extLst>
              <a:ext uri="{FF2B5EF4-FFF2-40B4-BE49-F238E27FC236}">
                <a16:creationId xmlns:a16="http://schemas.microsoft.com/office/drawing/2014/main" xmlns="" id="{609CD0B7-1B49-3B71-1F20-F03CBB0B8317}"/>
              </a:ext>
            </a:extLst>
          </p:cNvPr>
          <p:cNvSpPr>
            <a:spLocks noGrp="1"/>
          </p:cNvSpPr>
          <p:nvPr>
            <p:ph type="body" sz="half" idx="18"/>
          </p:nvPr>
        </p:nvSpPr>
        <p:spPr>
          <a:xfrm>
            <a:off x="285438" y="1313118"/>
            <a:ext cx="8848684" cy="390596"/>
          </a:xfrm>
        </p:spPr>
        <p:txBody>
          <a:bodyPr/>
          <a:lstStyle/>
          <a:p>
            <a:r>
              <a:rPr lang="en-US" sz="2000" b="1" dirty="0">
                <a:solidFill>
                  <a:schemeClr val="tx2"/>
                </a:solidFill>
                <a:latin typeface="CNM" pitchFamily="50" charset="0"/>
                <a:ea typeface="+mj-ea"/>
                <a:cs typeface="Poppins" panose="02000000000000000000" pitchFamily="2" charset="0"/>
              </a:rPr>
              <a:t>9 </a:t>
            </a:r>
            <a:r>
              <a:rPr lang="en-US" sz="2000" b="1" dirty="0" err="1">
                <a:solidFill>
                  <a:schemeClr val="tx2"/>
                </a:solidFill>
                <a:latin typeface="CNM" pitchFamily="50" charset="0"/>
                <a:ea typeface="+mj-ea"/>
                <a:cs typeface="Poppins" panose="02000000000000000000" pitchFamily="2" charset="0"/>
              </a:rPr>
              <a:t>contrats</a:t>
            </a:r>
            <a:r>
              <a:rPr lang="en-US" sz="2000" b="1" dirty="0">
                <a:solidFill>
                  <a:schemeClr val="tx2"/>
                </a:solidFill>
                <a:latin typeface="CNM" pitchFamily="50" charset="0"/>
                <a:ea typeface="+mj-ea"/>
                <a:cs typeface="Poppins" panose="02000000000000000000" pitchFamily="2" charset="0"/>
              </a:rPr>
              <a:t> de filière et 6 conventions </a:t>
            </a:r>
            <a:r>
              <a:rPr lang="en-US" sz="2000" b="1" dirty="0" err="1">
                <a:solidFill>
                  <a:schemeClr val="tx2"/>
                </a:solidFill>
                <a:latin typeface="CNM" pitchFamily="50" charset="0"/>
                <a:ea typeface="+mj-ea"/>
                <a:cs typeface="Poppins" panose="02000000000000000000" pitchFamily="2" charset="0"/>
              </a:rPr>
              <a:t>territoriales</a:t>
            </a:r>
            <a:r>
              <a:rPr lang="en-US" sz="2000" b="1" dirty="0">
                <a:solidFill>
                  <a:schemeClr val="tx2"/>
                </a:solidFill>
                <a:latin typeface="CNM" pitchFamily="50" charset="0"/>
                <a:ea typeface="+mj-ea"/>
                <a:cs typeface="Poppins" panose="02000000000000000000" pitchFamily="2" charset="0"/>
              </a:rPr>
              <a:t> en 2023</a:t>
            </a:r>
          </a:p>
          <a:p>
            <a:endParaRPr lang="fr-FR" dirty="0"/>
          </a:p>
        </p:txBody>
      </p:sp>
      <p:pic>
        <p:nvPicPr>
          <p:cNvPr id="11" name="Image 10">
            <a:extLst>
              <a:ext uri="{FF2B5EF4-FFF2-40B4-BE49-F238E27FC236}">
                <a16:creationId xmlns:a16="http://schemas.microsoft.com/office/drawing/2014/main" xmlns="" id="{2825D719-C94C-1265-4AF4-8565A44B2420}"/>
              </a:ext>
            </a:extLst>
          </p:cNvPr>
          <p:cNvPicPr>
            <a:picLocks noChangeAspect="1"/>
          </p:cNvPicPr>
          <p:nvPr/>
        </p:nvPicPr>
        <p:blipFill>
          <a:blip r:embed="rId2"/>
          <a:stretch>
            <a:fillRect/>
          </a:stretch>
        </p:blipFill>
        <p:spPr>
          <a:xfrm>
            <a:off x="4709780" y="4218529"/>
            <a:ext cx="7127199" cy="1940479"/>
          </a:xfrm>
          <a:prstGeom prst="rect">
            <a:avLst/>
          </a:prstGeom>
        </p:spPr>
      </p:pic>
      <p:grpSp>
        <p:nvGrpSpPr>
          <p:cNvPr id="12" name="Groupe 11">
            <a:extLst>
              <a:ext uri="{FF2B5EF4-FFF2-40B4-BE49-F238E27FC236}">
                <a16:creationId xmlns:a16="http://schemas.microsoft.com/office/drawing/2014/main" xmlns="" id="{196EA884-ABDE-12F2-7D4D-D8A86613CF6C}"/>
              </a:ext>
            </a:extLst>
          </p:cNvPr>
          <p:cNvGrpSpPr/>
          <p:nvPr/>
        </p:nvGrpSpPr>
        <p:grpSpPr>
          <a:xfrm>
            <a:off x="467307" y="2167821"/>
            <a:ext cx="4242473" cy="3730583"/>
            <a:chOff x="1096926" y="97696"/>
            <a:chExt cx="10657728" cy="8316606"/>
          </a:xfrm>
        </p:grpSpPr>
        <p:pic>
          <p:nvPicPr>
            <p:cNvPr id="13" name="Image 12">
              <a:extLst>
                <a:ext uri="{FF2B5EF4-FFF2-40B4-BE49-F238E27FC236}">
                  <a16:creationId xmlns:a16="http://schemas.microsoft.com/office/drawing/2014/main" xmlns="" id="{D61F6821-8941-FC9D-B35F-D70B10D92C62}"/>
                </a:ext>
              </a:extLst>
            </p:cNvPr>
            <p:cNvPicPr>
              <a:picLocks noChangeAspect="1"/>
            </p:cNvPicPr>
            <p:nvPr/>
          </p:nvPicPr>
          <p:blipFill rotWithShape="1">
            <a:blip r:embed="rId3"/>
            <a:srcRect l="4843" r="10108"/>
            <a:stretch/>
          </p:blipFill>
          <p:spPr>
            <a:xfrm>
              <a:off x="1096926" y="97696"/>
              <a:ext cx="6608970" cy="6629399"/>
            </a:xfrm>
            <a:prstGeom prst="rect">
              <a:avLst/>
            </a:prstGeom>
          </p:spPr>
        </p:pic>
        <p:grpSp>
          <p:nvGrpSpPr>
            <p:cNvPr id="14" name="Groupe 13">
              <a:extLst>
                <a:ext uri="{FF2B5EF4-FFF2-40B4-BE49-F238E27FC236}">
                  <a16:creationId xmlns:a16="http://schemas.microsoft.com/office/drawing/2014/main" xmlns="" id="{D1D62069-DB0E-2761-F4AE-9954C6E35C9D}"/>
                </a:ext>
              </a:extLst>
            </p:cNvPr>
            <p:cNvGrpSpPr/>
            <p:nvPr/>
          </p:nvGrpSpPr>
          <p:grpSpPr>
            <a:xfrm>
              <a:off x="4249404" y="97697"/>
              <a:ext cx="7505250" cy="8316605"/>
              <a:chOff x="4273683" y="114300"/>
              <a:chExt cx="7505250" cy="8316605"/>
            </a:xfrm>
          </p:grpSpPr>
          <p:grpSp>
            <p:nvGrpSpPr>
              <p:cNvPr id="15" name="Groupe 14">
                <a:extLst>
                  <a:ext uri="{FF2B5EF4-FFF2-40B4-BE49-F238E27FC236}">
                    <a16:creationId xmlns:a16="http://schemas.microsoft.com/office/drawing/2014/main" xmlns="" id="{6020F68A-3AD0-D2BF-861F-3B12210554C7}"/>
                  </a:ext>
                </a:extLst>
              </p:cNvPr>
              <p:cNvGrpSpPr/>
              <p:nvPr/>
            </p:nvGrpSpPr>
            <p:grpSpPr>
              <a:xfrm>
                <a:off x="4273683" y="1733939"/>
                <a:ext cx="591747" cy="2086555"/>
                <a:chOff x="6317087" y="1733939"/>
                <a:chExt cx="591747" cy="2086555"/>
              </a:xfrm>
            </p:grpSpPr>
            <p:sp>
              <p:nvSpPr>
                <p:cNvPr id="28" name="Organigramme : Connecteur 27">
                  <a:extLst>
                    <a:ext uri="{FF2B5EF4-FFF2-40B4-BE49-F238E27FC236}">
                      <a16:creationId xmlns:a16="http://schemas.microsoft.com/office/drawing/2014/main" xmlns="" id="{034CC0B3-6774-44E7-C30E-4ADC2BDAACD8}"/>
                    </a:ext>
                  </a:extLst>
                </p:cNvPr>
                <p:cNvSpPr/>
                <p:nvPr/>
              </p:nvSpPr>
              <p:spPr>
                <a:xfrm>
                  <a:off x="6317087" y="1733939"/>
                  <a:ext cx="180000" cy="180000"/>
                </a:xfrm>
                <a:prstGeom prst="flowChartConnector">
                  <a:avLst/>
                </a:prstGeom>
                <a:solidFill>
                  <a:srgbClr val="F57C00"/>
                </a:solidFill>
                <a:ln>
                  <a:solidFill>
                    <a:srgbClr val="F0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a:extLst>
                    <a:ext uri="{FF2B5EF4-FFF2-40B4-BE49-F238E27FC236}">
                      <a16:creationId xmlns:a16="http://schemas.microsoft.com/office/drawing/2014/main" xmlns="" id="{4463203E-F594-C205-7D3E-72E2BECE755F}"/>
                    </a:ext>
                  </a:extLst>
                </p:cNvPr>
                <p:cNvSpPr/>
                <p:nvPr/>
              </p:nvSpPr>
              <p:spPr>
                <a:xfrm>
                  <a:off x="6728834" y="3640494"/>
                  <a:ext cx="180000" cy="180000"/>
                </a:xfrm>
                <a:prstGeom prst="flowChartConnector">
                  <a:avLst/>
                </a:prstGeom>
                <a:solidFill>
                  <a:srgbClr val="F57C00"/>
                </a:solidFill>
                <a:ln>
                  <a:solidFill>
                    <a:srgbClr val="F0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xmlns="" id="{29F34408-4826-FFC9-8E21-DD88C61B5BAA}"/>
                  </a:ext>
                </a:extLst>
              </p:cNvPr>
              <p:cNvGrpSpPr/>
              <p:nvPr/>
            </p:nvGrpSpPr>
            <p:grpSpPr>
              <a:xfrm>
                <a:off x="7803741" y="114300"/>
                <a:ext cx="3492232" cy="5824963"/>
                <a:chOff x="7486500" y="114300"/>
                <a:chExt cx="3492232" cy="5824963"/>
              </a:xfrm>
            </p:grpSpPr>
            <p:pic>
              <p:nvPicPr>
                <p:cNvPr id="22" name="Image 21">
                  <a:extLst>
                    <a:ext uri="{FF2B5EF4-FFF2-40B4-BE49-F238E27FC236}">
                      <a16:creationId xmlns:a16="http://schemas.microsoft.com/office/drawing/2014/main" xmlns="" id="{A260D998-BCB4-ECFB-7002-CC6143F82B77}"/>
                    </a:ext>
                  </a:extLst>
                </p:cNvPr>
                <p:cNvPicPr>
                  <a:picLocks noChangeAspect="1"/>
                </p:cNvPicPr>
                <p:nvPr/>
              </p:nvPicPr>
              <p:blipFill rotWithShape="1">
                <a:blip r:embed="rId4"/>
                <a:srcRect l="19219" r="16666"/>
                <a:stretch/>
              </p:blipFill>
              <p:spPr>
                <a:xfrm>
                  <a:off x="7486500" y="114301"/>
                  <a:ext cx="1709999" cy="2234363"/>
                </a:xfrm>
                <a:prstGeom prst="rect">
                  <a:avLst/>
                </a:prstGeom>
              </p:spPr>
            </p:pic>
            <p:pic>
              <p:nvPicPr>
                <p:cNvPr id="23" name="Image 22">
                  <a:extLst>
                    <a:ext uri="{FF2B5EF4-FFF2-40B4-BE49-F238E27FC236}">
                      <a16:creationId xmlns:a16="http://schemas.microsoft.com/office/drawing/2014/main" xmlns="" id="{9E35BD36-2211-A3EE-78DD-3F48A986245D}"/>
                    </a:ext>
                  </a:extLst>
                </p:cNvPr>
                <p:cNvPicPr>
                  <a:picLocks noChangeAspect="1"/>
                </p:cNvPicPr>
                <p:nvPr/>
              </p:nvPicPr>
              <p:blipFill>
                <a:blip r:embed="rId5"/>
                <a:stretch>
                  <a:fillRect/>
                </a:stretch>
              </p:blipFill>
              <p:spPr>
                <a:xfrm>
                  <a:off x="9268732" y="114300"/>
                  <a:ext cx="1710000" cy="2234364"/>
                </a:xfrm>
                <a:prstGeom prst="rect">
                  <a:avLst/>
                </a:prstGeom>
              </p:spPr>
            </p:pic>
            <p:pic>
              <p:nvPicPr>
                <p:cNvPr id="24" name="Image 23">
                  <a:extLst>
                    <a:ext uri="{FF2B5EF4-FFF2-40B4-BE49-F238E27FC236}">
                      <a16:creationId xmlns:a16="http://schemas.microsoft.com/office/drawing/2014/main" xmlns="" id="{8C9556E6-8637-1830-EBC2-F8F30F34841A}"/>
                    </a:ext>
                  </a:extLst>
                </p:cNvPr>
                <p:cNvPicPr>
                  <a:picLocks noChangeAspect="1"/>
                </p:cNvPicPr>
                <p:nvPr/>
              </p:nvPicPr>
              <p:blipFill rotWithShape="1">
                <a:blip r:embed="rId6"/>
                <a:srcRect l="4696" t="-494" r="4680" b="494"/>
                <a:stretch/>
              </p:blipFill>
              <p:spPr>
                <a:xfrm>
                  <a:off x="7486501" y="4159819"/>
                  <a:ext cx="1360731" cy="1779444"/>
                </a:xfrm>
                <a:prstGeom prst="rect">
                  <a:avLst/>
                </a:prstGeom>
              </p:spPr>
            </p:pic>
            <p:pic>
              <p:nvPicPr>
                <p:cNvPr id="25" name="Image 24">
                  <a:extLst>
                    <a:ext uri="{FF2B5EF4-FFF2-40B4-BE49-F238E27FC236}">
                      <a16:creationId xmlns:a16="http://schemas.microsoft.com/office/drawing/2014/main" xmlns="" id="{CF51AA57-FC6B-50D4-102C-07B9142A22EF}"/>
                    </a:ext>
                  </a:extLst>
                </p:cNvPr>
                <p:cNvPicPr>
                  <a:picLocks noChangeAspect="1"/>
                </p:cNvPicPr>
                <p:nvPr/>
              </p:nvPicPr>
              <p:blipFill rotWithShape="1">
                <a:blip r:embed="rId7"/>
                <a:srcRect l="5390" r="5100"/>
                <a:stretch/>
              </p:blipFill>
              <p:spPr>
                <a:xfrm>
                  <a:off x="7486501" y="2424342"/>
                  <a:ext cx="1710000" cy="1659799"/>
                </a:xfrm>
                <a:prstGeom prst="rect">
                  <a:avLst/>
                </a:prstGeom>
              </p:spPr>
            </p:pic>
            <p:pic>
              <p:nvPicPr>
                <p:cNvPr id="26" name="Image 25">
                  <a:extLst>
                    <a:ext uri="{FF2B5EF4-FFF2-40B4-BE49-F238E27FC236}">
                      <a16:creationId xmlns:a16="http://schemas.microsoft.com/office/drawing/2014/main" xmlns="" id="{04A12FBA-8BC8-2DCA-B77D-13998AB198E7}"/>
                    </a:ext>
                  </a:extLst>
                </p:cNvPr>
                <p:cNvPicPr>
                  <a:picLocks noChangeAspect="1"/>
                </p:cNvPicPr>
                <p:nvPr/>
              </p:nvPicPr>
              <p:blipFill rotWithShape="1">
                <a:blip r:embed="rId8"/>
                <a:srcRect b="6113"/>
                <a:stretch/>
              </p:blipFill>
              <p:spPr>
                <a:xfrm>
                  <a:off x="9268732" y="2424341"/>
                  <a:ext cx="1710000" cy="1659800"/>
                </a:xfrm>
                <a:prstGeom prst="rect">
                  <a:avLst/>
                </a:prstGeom>
              </p:spPr>
            </p:pic>
            <p:pic>
              <p:nvPicPr>
                <p:cNvPr id="27" name="Image 26">
                  <a:extLst>
                    <a:ext uri="{FF2B5EF4-FFF2-40B4-BE49-F238E27FC236}">
                      <a16:creationId xmlns:a16="http://schemas.microsoft.com/office/drawing/2014/main" xmlns="" id="{A9557E2D-A95A-7814-95D2-937D673663E5}"/>
                    </a:ext>
                  </a:extLst>
                </p:cNvPr>
                <p:cNvPicPr>
                  <a:picLocks noChangeAspect="1"/>
                </p:cNvPicPr>
                <p:nvPr/>
              </p:nvPicPr>
              <p:blipFill rotWithShape="1">
                <a:blip r:embed="rId9"/>
                <a:srcRect l="7795"/>
                <a:stretch/>
              </p:blipFill>
              <p:spPr>
                <a:xfrm>
                  <a:off x="8920794" y="4159819"/>
                  <a:ext cx="2057938" cy="1779444"/>
                </a:xfrm>
                <a:prstGeom prst="rect">
                  <a:avLst/>
                </a:prstGeom>
              </p:spPr>
            </p:pic>
          </p:grpSp>
          <p:grpSp>
            <p:nvGrpSpPr>
              <p:cNvPr id="17" name="Groupe 16">
                <a:extLst>
                  <a:ext uri="{FF2B5EF4-FFF2-40B4-BE49-F238E27FC236}">
                    <a16:creationId xmlns:a16="http://schemas.microsoft.com/office/drawing/2014/main" xmlns="" id="{58256BA7-A15C-53EF-7C52-F0AC51EAE733}"/>
                  </a:ext>
                </a:extLst>
              </p:cNvPr>
              <p:cNvGrpSpPr/>
              <p:nvPr/>
            </p:nvGrpSpPr>
            <p:grpSpPr>
              <a:xfrm>
                <a:off x="7803737" y="6009300"/>
                <a:ext cx="3975196" cy="2421605"/>
                <a:chOff x="7486496" y="6009300"/>
                <a:chExt cx="3975196" cy="2421605"/>
              </a:xfrm>
            </p:grpSpPr>
            <p:sp>
              <p:nvSpPr>
                <p:cNvPr id="18" name="Rectangle 17">
                  <a:extLst>
                    <a:ext uri="{FF2B5EF4-FFF2-40B4-BE49-F238E27FC236}">
                      <a16:creationId xmlns:a16="http://schemas.microsoft.com/office/drawing/2014/main" xmlns="" id="{9257DF38-283E-80AB-16B6-88137AD14C2A}"/>
                    </a:ext>
                  </a:extLst>
                </p:cNvPr>
                <p:cNvSpPr/>
                <p:nvPr/>
              </p:nvSpPr>
              <p:spPr>
                <a:xfrm>
                  <a:off x="7486496" y="7911327"/>
                  <a:ext cx="612472" cy="302918"/>
                </a:xfrm>
                <a:prstGeom prst="rect">
                  <a:avLst/>
                </a:prstGeom>
                <a:solidFill>
                  <a:srgbClr val="F57C00"/>
                </a:solidFill>
                <a:ln>
                  <a:solidFill>
                    <a:srgbClr val="F06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xmlns="" id="{E2DFBA51-C0FD-9F2C-4086-B9BC7B7C135C}"/>
                    </a:ext>
                  </a:extLst>
                </p:cNvPr>
                <p:cNvSpPr/>
                <p:nvPr/>
              </p:nvSpPr>
              <p:spPr>
                <a:xfrm>
                  <a:off x="7493713" y="6324493"/>
                  <a:ext cx="612472" cy="302918"/>
                </a:xfrm>
                <a:prstGeom prst="rect">
                  <a:avLst/>
                </a:prstGeom>
                <a:solidFill>
                  <a:srgbClr val="FADA80"/>
                </a:solidFill>
                <a:ln>
                  <a:solidFill>
                    <a:srgbClr val="FBC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DE09C4A7-41D0-3E47-397B-3D579B7DA94A}"/>
                    </a:ext>
                  </a:extLst>
                </p:cNvPr>
                <p:cNvSpPr txBox="1"/>
                <p:nvPr/>
              </p:nvSpPr>
              <p:spPr>
                <a:xfrm>
                  <a:off x="8284729" y="6009300"/>
                  <a:ext cx="2991202" cy="364462"/>
                </a:xfrm>
                <a:prstGeom prst="rect">
                  <a:avLst/>
                </a:prstGeom>
                <a:noFill/>
              </p:spPr>
              <p:txBody>
                <a:bodyPr wrap="square" rtlCol="0">
                  <a:spAutoFit/>
                </a:bodyPr>
                <a:lstStyle/>
                <a:p>
                  <a:r>
                    <a:rPr lang="fr-FR" sz="1400" b="1" dirty="0">
                      <a:latin typeface="CNM Light" pitchFamily="50" charset="0"/>
                    </a:rPr>
                    <a:t>Contrat de filière</a:t>
                  </a:r>
                </a:p>
              </p:txBody>
            </p:sp>
            <p:sp>
              <p:nvSpPr>
                <p:cNvPr id="21" name="ZoneTexte 20">
                  <a:extLst>
                    <a:ext uri="{FF2B5EF4-FFF2-40B4-BE49-F238E27FC236}">
                      <a16:creationId xmlns:a16="http://schemas.microsoft.com/office/drawing/2014/main" xmlns="" id="{6130BF61-D414-F4BD-440E-1BFB02DFDAB4}"/>
                    </a:ext>
                  </a:extLst>
                </p:cNvPr>
                <p:cNvSpPr txBox="1"/>
                <p:nvPr/>
              </p:nvSpPr>
              <p:spPr>
                <a:xfrm>
                  <a:off x="8098968" y="7744776"/>
                  <a:ext cx="3362724" cy="686129"/>
                </a:xfrm>
                <a:prstGeom prst="rect">
                  <a:avLst/>
                </a:prstGeom>
                <a:noFill/>
              </p:spPr>
              <p:txBody>
                <a:bodyPr wrap="square" rtlCol="0">
                  <a:spAutoFit/>
                </a:bodyPr>
                <a:lstStyle/>
                <a:p>
                  <a:r>
                    <a:rPr lang="fr-FR" sz="1400" b="1" dirty="0">
                      <a:latin typeface="CNM Light" pitchFamily="50" charset="0"/>
                    </a:rPr>
                    <a:t>Convention</a:t>
                  </a:r>
                </a:p>
              </p:txBody>
            </p:sp>
          </p:grpSp>
        </p:grpSp>
      </p:grpSp>
    </p:spTree>
    <p:extLst>
      <p:ext uri="{BB962C8B-B14F-4D97-AF65-F5344CB8AC3E}">
        <p14:creationId xmlns:p14="http://schemas.microsoft.com/office/powerpoint/2010/main" val="1100563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364B"/>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3E849BE-7281-4CDA-B3EB-27987DEA2497}"/>
              </a:ext>
            </a:extLst>
          </p:cNvPr>
          <p:cNvSpPr>
            <a:spLocks noGrp="1"/>
          </p:cNvSpPr>
          <p:nvPr>
            <p:ph type="sldNum" sz="quarter" idx="4294967295"/>
          </p:nvPr>
        </p:nvSpPr>
        <p:spPr>
          <a:xfrm>
            <a:off x="9448800" y="6356350"/>
            <a:ext cx="2743200" cy="365125"/>
          </a:xfrm>
        </p:spPr>
        <p:txBody>
          <a:bodyPr/>
          <a:lstStyle/>
          <a:p>
            <a:fld id="{6D61E90B-3DFB-48ED-8C6F-0BDB30DC3A3B}" type="slidenum">
              <a:rPr lang="fr-FR" smtClean="0"/>
              <a:t>45</a:t>
            </a:fld>
            <a:endParaRPr lang="fr-FR"/>
          </a:p>
        </p:txBody>
      </p:sp>
    </p:spTree>
    <p:extLst>
      <p:ext uri="{BB962C8B-B14F-4D97-AF65-F5344CB8AC3E}">
        <p14:creationId xmlns:p14="http://schemas.microsoft.com/office/powerpoint/2010/main" val="243445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xmlns="" id="{F3D68D0A-8DB0-0E8A-3074-CFFA735261D8}"/>
              </a:ext>
            </a:extLst>
          </p:cNvPr>
          <p:cNvGraphicFramePr/>
          <p:nvPr/>
        </p:nvGraphicFramePr>
        <p:xfrm>
          <a:off x="2947164" y="1397677"/>
          <a:ext cx="7865157" cy="2935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a:extLst>
              <a:ext uri="{FF2B5EF4-FFF2-40B4-BE49-F238E27FC236}">
                <a16:creationId xmlns:a16="http://schemas.microsoft.com/office/drawing/2014/main" xmlns="" id="{31FE6E6E-DA53-3664-826E-3CDBE5397424}"/>
              </a:ext>
            </a:extLst>
          </p:cNvPr>
          <p:cNvSpPr>
            <a:spLocks noGrp="1"/>
          </p:cNvSpPr>
          <p:nvPr>
            <p:ph type="body" sz="half" idx="2"/>
          </p:nvPr>
        </p:nvSpPr>
        <p:spPr>
          <a:xfrm>
            <a:off x="263307" y="4084002"/>
            <a:ext cx="2232744" cy="2474114"/>
          </a:xfrm>
        </p:spPr>
        <p:txBody>
          <a:bodyPr>
            <a:noAutofit/>
          </a:bodyPr>
          <a:lstStyle/>
          <a:p>
            <a:r>
              <a:rPr lang="fr-FR" sz="1200" b="0" dirty="0"/>
              <a:t>L’organigramme du CNM a été construit de manière à pouvoir : </a:t>
            </a:r>
          </a:p>
          <a:p>
            <a:pPr marL="171450" indent="-171450">
              <a:buFont typeface="Arial" panose="020B0604020202020204" pitchFamily="34" charset="0"/>
              <a:buChar char="•"/>
            </a:pPr>
            <a:r>
              <a:rPr lang="fr-FR" sz="1200" b="0" dirty="0"/>
              <a:t>assurer la continuité et le développement des dispositifs des organismes préexistants ;</a:t>
            </a:r>
          </a:p>
          <a:p>
            <a:pPr marL="171450" indent="-171450">
              <a:buFont typeface="Arial" panose="020B0604020202020204" pitchFamily="34" charset="0"/>
              <a:buChar char="•"/>
            </a:pPr>
            <a:r>
              <a:rPr lang="fr-FR" sz="1200" b="0" dirty="0"/>
              <a:t>renforcer et élargir ses domaines d’expertises;</a:t>
            </a:r>
          </a:p>
          <a:p>
            <a:pPr marL="171450" indent="-171450">
              <a:buFont typeface="Arial" panose="020B0604020202020204" pitchFamily="34" charset="0"/>
              <a:buChar char="•"/>
            </a:pPr>
            <a:r>
              <a:rPr lang="fr-FR" sz="1200" b="0" dirty="0"/>
              <a:t>accompagner la profession dans ses transformations.</a:t>
            </a:r>
          </a:p>
          <a:p>
            <a:endParaRPr lang="fr-FR" sz="1200" dirty="0"/>
          </a:p>
          <a:p>
            <a:endParaRPr lang="fr-FR" sz="1200" dirty="0"/>
          </a:p>
          <a:p>
            <a:endParaRPr lang="fr-FR" sz="1200" dirty="0"/>
          </a:p>
        </p:txBody>
      </p:sp>
      <p:sp>
        <p:nvSpPr>
          <p:cNvPr id="4" name="Espace réservé du texte 3">
            <a:extLst>
              <a:ext uri="{FF2B5EF4-FFF2-40B4-BE49-F238E27FC236}">
                <a16:creationId xmlns:a16="http://schemas.microsoft.com/office/drawing/2014/main" xmlns="" id="{A6C47EA7-269C-B946-8A1F-36A0500A4CA9}"/>
              </a:ext>
            </a:extLst>
          </p:cNvPr>
          <p:cNvSpPr>
            <a:spLocks noGrp="1"/>
          </p:cNvSpPr>
          <p:nvPr>
            <p:ph type="body" sz="half" idx="13"/>
          </p:nvPr>
        </p:nvSpPr>
        <p:spPr>
          <a:xfrm>
            <a:off x="4126744" y="6091686"/>
            <a:ext cx="1367582" cy="230832"/>
          </a:xfrm>
        </p:spPr>
        <p:txBody>
          <a:bodyPr>
            <a:normAutofit fontScale="92500" lnSpcReduction="10000"/>
          </a:bodyPr>
          <a:lstStyle/>
          <a:p>
            <a:pPr algn="ctr"/>
            <a:r>
              <a:rPr lang="fr-FR" sz="1200" b="1" dirty="0"/>
              <a:t>Effectifs : 121</a:t>
            </a:r>
            <a:endParaRPr lang="fr-FR" sz="1200" dirty="0"/>
          </a:p>
        </p:txBody>
      </p:sp>
      <p:sp>
        <p:nvSpPr>
          <p:cNvPr id="5" name="Espace réservé du texte 4">
            <a:extLst>
              <a:ext uri="{FF2B5EF4-FFF2-40B4-BE49-F238E27FC236}">
                <a16:creationId xmlns:a16="http://schemas.microsoft.com/office/drawing/2014/main" xmlns="" id="{4C146ED8-2E7A-544F-3B5E-AE6AC47F24E4}"/>
              </a:ext>
            </a:extLst>
          </p:cNvPr>
          <p:cNvSpPr>
            <a:spLocks noGrp="1"/>
          </p:cNvSpPr>
          <p:nvPr>
            <p:ph type="body" sz="half" idx="14"/>
          </p:nvPr>
        </p:nvSpPr>
        <p:spPr/>
        <p:txBody>
          <a:bodyPr/>
          <a:lstStyle/>
          <a:p>
            <a:r>
              <a:rPr lang="fr-FR"/>
              <a:t>Comment le CNM est-il organisé ?</a:t>
            </a:r>
          </a:p>
        </p:txBody>
      </p:sp>
      <p:sp>
        <p:nvSpPr>
          <p:cNvPr id="6" name="Espace réservé du texte 5">
            <a:extLst>
              <a:ext uri="{FF2B5EF4-FFF2-40B4-BE49-F238E27FC236}">
                <a16:creationId xmlns:a16="http://schemas.microsoft.com/office/drawing/2014/main" xmlns="" id="{915A674A-1557-1227-C8D7-C900CB033FC7}"/>
              </a:ext>
            </a:extLst>
          </p:cNvPr>
          <p:cNvSpPr>
            <a:spLocks noGrp="1"/>
          </p:cNvSpPr>
          <p:nvPr>
            <p:ph type="body" sz="half" idx="15"/>
          </p:nvPr>
        </p:nvSpPr>
        <p:spPr>
          <a:xfrm>
            <a:off x="2701356" y="707327"/>
            <a:ext cx="3585630" cy="363494"/>
          </a:xfrm>
        </p:spPr>
        <p:txBody>
          <a:bodyPr/>
          <a:lstStyle/>
          <a:p>
            <a:r>
              <a:rPr lang="fr-FR" dirty="0" err="1"/>
              <a:t>Préentation</a:t>
            </a:r>
            <a:endParaRPr lang="fr-FR" dirty="0"/>
          </a:p>
        </p:txBody>
      </p:sp>
      <p:sp>
        <p:nvSpPr>
          <p:cNvPr id="9" name="ZoneTexte 8">
            <a:extLst>
              <a:ext uri="{FF2B5EF4-FFF2-40B4-BE49-F238E27FC236}">
                <a16:creationId xmlns:a16="http://schemas.microsoft.com/office/drawing/2014/main" xmlns="" id="{A429313B-3BD2-B9E8-4863-5DE635802051}"/>
              </a:ext>
            </a:extLst>
          </p:cNvPr>
          <p:cNvSpPr txBox="1"/>
          <p:nvPr/>
        </p:nvSpPr>
        <p:spPr>
          <a:xfrm>
            <a:off x="8043230" y="3611997"/>
            <a:ext cx="1203156" cy="246221"/>
          </a:xfrm>
          <a:prstGeom prst="rect">
            <a:avLst/>
          </a:prstGeom>
          <a:noFill/>
        </p:spPr>
        <p:txBody>
          <a:bodyPr wrap="square" rtlCol="0">
            <a:spAutoFit/>
          </a:bodyPr>
          <a:lstStyle/>
          <a:p>
            <a:pPr algn="ctr"/>
            <a:r>
              <a:rPr lang="fr-FR" sz="1000" b="1">
                <a:solidFill>
                  <a:schemeClr val="accent3">
                    <a:lumMod val="90000"/>
                    <a:lumOff val="10000"/>
                  </a:schemeClr>
                </a:solidFill>
                <a:latin typeface="Century Gothic" panose="020B0502020202020204" pitchFamily="34" charset="0"/>
              </a:rPr>
              <a:t>DEP</a:t>
            </a:r>
          </a:p>
        </p:txBody>
      </p:sp>
      <p:sp>
        <p:nvSpPr>
          <p:cNvPr id="10" name="ZoneTexte 9">
            <a:extLst>
              <a:ext uri="{FF2B5EF4-FFF2-40B4-BE49-F238E27FC236}">
                <a16:creationId xmlns:a16="http://schemas.microsoft.com/office/drawing/2014/main" xmlns="" id="{8F9E148D-229B-A9EB-9F3C-7F2982F9013C}"/>
              </a:ext>
            </a:extLst>
          </p:cNvPr>
          <p:cNvSpPr txBox="1"/>
          <p:nvPr/>
        </p:nvSpPr>
        <p:spPr>
          <a:xfrm>
            <a:off x="9357829" y="3446738"/>
            <a:ext cx="1681250" cy="246221"/>
          </a:xfrm>
          <a:prstGeom prst="rect">
            <a:avLst/>
          </a:prstGeom>
          <a:noFill/>
        </p:spPr>
        <p:txBody>
          <a:bodyPr wrap="square" rtlCol="0">
            <a:spAutoFit/>
          </a:bodyPr>
          <a:lstStyle/>
          <a:p>
            <a:pPr algn="ctr"/>
            <a:r>
              <a:rPr lang="fr-FR" sz="1000" b="1">
                <a:solidFill>
                  <a:schemeClr val="accent2">
                    <a:lumMod val="90000"/>
                    <a:lumOff val="10000"/>
                  </a:schemeClr>
                </a:solidFill>
                <a:latin typeface="Century Gothic" panose="020B0502020202020204" pitchFamily="34" charset="0"/>
              </a:rPr>
              <a:t>DSAEP</a:t>
            </a:r>
          </a:p>
        </p:txBody>
      </p:sp>
      <p:sp>
        <p:nvSpPr>
          <p:cNvPr id="11" name="Ellipse 10">
            <a:extLst>
              <a:ext uri="{FF2B5EF4-FFF2-40B4-BE49-F238E27FC236}">
                <a16:creationId xmlns:a16="http://schemas.microsoft.com/office/drawing/2014/main" xmlns="" id="{4E6CF5B4-F4D8-14FA-B62F-3D2E60CA3DA8}"/>
              </a:ext>
            </a:extLst>
          </p:cNvPr>
          <p:cNvSpPr/>
          <p:nvPr/>
        </p:nvSpPr>
        <p:spPr>
          <a:xfrm>
            <a:off x="7199040" y="2088034"/>
            <a:ext cx="360000" cy="3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xmlns="" id="{C926D8B5-CC84-240A-E96D-6CC2C5E5F3D4}"/>
              </a:ext>
            </a:extLst>
          </p:cNvPr>
          <p:cNvSpPr/>
          <p:nvPr/>
        </p:nvSpPr>
        <p:spPr>
          <a:xfrm>
            <a:off x="7199040" y="2499576"/>
            <a:ext cx="360000" cy="36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2647CF15-5C24-D029-B917-0A9AEAF59B2B}"/>
              </a:ext>
            </a:extLst>
          </p:cNvPr>
          <p:cNvSpPr txBox="1"/>
          <p:nvPr/>
        </p:nvSpPr>
        <p:spPr>
          <a:xfrm>
            <a:off x="7559040" y="2150391"/>
            <a:ext cx="3004595" cy="246221"/>
          </a:xfrm>
          <a:prstGeom prst="rect">
            <a:avLst/>
          </a:prstGeom>
          <a:noFill/>
        </p:spPr>
        <p:txBody>
          <a:bodyPr wrap="square" rtlCol="0">
            <a:spAutoFit/>
          </a:bodyPr>
          <a:lstStyle/>
          <a:p>
            <a:r>
              <a:rPr lang="fr-FR" sz="1000" b="1" dirty="0">
                <a:latin typeface="Century Gothic" panose="020B0502020202020204" pitchFamily="34" charset="0"/>
              </a:rPr>
              <a:t>Cellule « transition et innovation»</a:t>
            </a:r>
          </a:p>
        </p:txBody>
      </p:sp>
      <p:sp>
        <p:nvSpPr>
          <p:cNvPr id="14" name="ZoneTexte 13">
            <a:extLst>
              <a:ext uri="{FF2B5EF4-FFF2-40B4-BE49-F238E27FC236}">
                <a16:creationId xmlns:a16="http://schemas.microsoft.com/office/drawing/2014/main" xmlns="" id="{9FD9B124-724A-E1A0-7C84-23C863C13D3C}"/>
              </a:ext>
            </a:extLst>
          </p:cNvPr>
          <p:cNvSpPr txBox="1"/>
          <p:nvPr/>
        </p:nvSpPr>
        <p:spPr>
          <a:xfrm>
            <a:off x="7577721" y="2570248"/>
            <a:ext cx="3004595" cy="246221"/>
          </a:xfrm>
          <a:prstGeom prst="rect">
            <a:avLst/>
          </a:prstGeom>
          <a:noFill/>
        </p:spPr>
        <p:txBody>
          <a:bodyPr wrap="square" rtlCol="0">
            <a:spAutoFit/>
          </a:bodyPr>
          <a:lstStyle/>
          <a:p>
            <a:r>
              <a:rPr lang="fr-FR" sz="1000" b="1">
                <a:latin typeface="Century Gothic" panose="020B0502020202020204" pitchFamily="34" charset="0"/>
              </a:rPr>
              <a:t>Cellule « Territoires »</a:t>
            </a:r>
          </a:p>
        </p:txBody>
      </p:sp>
      <p:cxnSp>
        <p:nvCxnSpPr>
          <p:cNvPr id="15" name="Connecteur droit 14">
            <a:extLst>
              <a:ext uri="{FF2B5EF4-FFF2-40B4-BE49-F238E27FC236}">
                <a16:creationId xmlns:a16="http://schemas.microsoft.com/office/drawing/2014/main" xmlns="" id="{6C5B626C-345E-D029-0E04-1AA773E5B7E9}"/>
              </a:ext>
            </a:extLst>
          </p:cNvPr>
          <p:cNvCxnSpPr>
            <a:cxnSpLocks/>
          </p:cNvCxnSpPr>
          <p:nvPr/>
        </p:nvCxnSpPr>
        <p:spPr>
          <a:xfrm flipV="1">
            <a:off x="6921429" y="2324923"/>
            <a:ext cx="277611" cy="101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FA14D6B1-DA91-7F0A-B346-60877494C015}"/>
              </a:ext>
            </a:extLst>
          </p:cNvPr>
          <p:cNvCxnSpPr>
            <a:cxnSpLocks/>
          </p:cNvCxnSpPr>
          <p:nvPr/>
        </p:nvCxnSpPr>
        <p:spPr>
          <a:xfrm>
            <a:off x="6921429" y="2503324"/>
            <a:ext cx="277611" cy="190035"/>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xmlns="" id="{AAA11CA7-60E0-C9A7-E072-343D2ED839F8}"/>
              </a:ext>
            </a:extLst>
          </p:cNvPr>
          <p:cNvSpPr txBox="1"/>
          <p:nvPr/>
        </p:nvSpPr>
        <p:spPr>
          <a:xfrm>
            <a:off x="6184475" y="4187002"/>
            <a:ext cx="1620000" cy="1754326"/>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tx2"/>
                </a:solidFill>
                <a:latin typeface="Century Gothic" panose="020B0502020202020204" pitchFamily="34" charset="0"/>
              </a:rPr>
              <a:t>Formations</a:t>
            </a:r>
          </a:p>
          <a:p>
            <a:pPr marL="171450" indent="-171450">
              <a:buFont typeface="Arial" panose="020B0604020202020204" pitchFamily="34" charset="0"/>
              <a:buChar char="•"/>
            </a:pPr>
            <a:r>
              <a:rPr lang="fr-FR" sz="1200">
                <a:solidFill>
                  <a:schemeClr val="tx2"/>
                </a:solidFill>
                <a:latin typeface="Century Gothic" panose="020B0502020202020204" pitchFamily="34" charset="0"/>
              </a:rPr>
              <a:t>Communication</a:t>
            </a:r>
          </a:p>
          <a:p>
            <a:pPr marL="171450" indent="-171450">
              <a:buFont typeface="Arial" panose="020B0604020202020204" pitchFamily="34" charset="0"/>
              <a:buChar char="•"/>
            </a:pPr>
            <a:r>
              <a:rPr lang="fr-FR" sz="1200">
                <a:solidFill>
                  <a:schemeClr val="tx2"/>
                </a:solidFill>
                <a:latin typeface="Century Gothic" panose="020B0502020202020204" pitchFamily="34" charset="0"/>
              </a:rPr>
              <a:t>Éditions et contenus</a:t>
            </a:r>
          </a:p>
          <a:p>
            <a:pPr marL="171450" indent="-171450">
              <a:buFont typeface="Arial" panose="020B0604020202020204" pitchFamily="34" charset="0"/>
              <a:buChar char="•"/>
            </a:pPr>
            <a:r>
              <a:rPr lang="fr-FR" sz="1200">
                <a:solidFill>
                  <a:schemeClr val="tx2"/>
                </a:solidFill>
                <a:latin typeface="Century Gothic" panose="020B0502020202020204" pitchFamily="34" charset="0"/>
              </a:rPr>
              <a:t>Partenariats</a:t>
            </a:r>
          </a:p>
          <a:p>
            <a:pPr marL="171450" indent="-171450">
              <a:buFont typeface="Arial" panose="020B0604020202020204" pitchFamily="34" charset="0"/>
              <a:buChar char="•"/>
            </a:pPr>
            <a:r>
              <a:rPr lang="fr-FR" sz="1200" err="1">
                <a:solidFill>
                  <a:schemeClr val="tx2"/>
                </a:solidFill>
                <a:latin typeface="Century Gothic" panose="020B0502020202020204" pitchFamily="34" charset="0"/>
              </a:rPr>
              <a:t>What</a:t>
            </a:r>
            <a:r>
              <a:rPr lang="fr-FR" sz="1200">
                <a:solidFill>
                  <a:schemeClr val="tx2"/>
                </a:solidFill>
                <a:latin typeface="Century Gothic" panose="020B0502020202020204" pitchFamily="34" charset="0"/>
              </a:rPr>
              <a:t> the France</a:t>
            </a:r>
          </a:p>
          <a:p>
            <a:pPr marL="171450" indent="-171450">
              <a:buFont typeface="Arial" panose="020B0604020202020204" pitchFamily="34" charset="0"/>
              <a:buChar char="•"/>
            </a:pPr>
            <a:r>
              <a:rPr lang="fr-FR" sz="1200">
                <a:solidFill>
                  <a:schemeClr val="tx2"/>
                </a:solidFill>
                <a:latin typeface="Century Gothic" panose="020B0502020202020204" pitchFamily="34" charset="0"/>
              </a:rPr>
              <a:t>Parcours usagers</a:t>
            </a:r>
          </a:p>
          <a:p>
            <a:pPr marL="171450" indent="-171450">
              <a:buFont typeface="Arial" panose="020B0604020202020204" pitchFamily="34" charset="0"/>
              <a:buChar char="•"/>
            </a:pPr>
            <a:r>
              <a:rPr lang="fr-FR" sz="1200">
                <a:solidFill>
                  <a:schemeClr val="tx2"/>
                </a:solidFill>
                <a:latin typeface="Century Gothic" panose="020B0502020202020204" pitchFamily="34" charset="0"/>
              </a:rPr>
              <a:t>Développement commercial</a:t>
            </a:r>
          </a:p>
        </p:txBody>
      </p:sp>
      <p:sp>
        <p:nvSpPr>
          <p:cNvPr id="18" name="ZoneTexte 17">
            <a:extLst>
              <a:ext uri="{FF2B5EF4-FFF2-40B4-BE49-F238E27FC236}">
                <a16:creationId xmlns:a16="http://schemas.microsoft.com/office/drawing/2014/main" xmlns="" id="{D191E0D6-22AA-2E33-3CE6-D28B7B52E629}"/>
              </a:ext>
            </a:extLst>
          </p:cNvPr>
          <p:cNvSpPr txBox="1"/>
          <p:nvPr/>
        </p:nvSpPr>
        <p:spPr>
          <a:xfrm>
            <a:off x="7931787" y="4090136"/>
            <a:ext cx="1426042" cy="2123658"/>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Agrégation, traitement  et valorisation  des données</a:t>
            </a:r>
          </a:p>
          <a:p>
            <a:pPr marL="171450" indent="-171450">
              <a:buFont typeface="Arial" panose="020B0604020202020204" pitchFamily="34" charset="0"/>
              <a:buChar char="•"/>
            </a:pPr>
            <a:endParaRPr lang="fr-FR" sz="1200">
              <a:solidFill>
                <a:schemeClr val="accent3">
                  <a:lumMod val="90000"/>
                  <a:lumOff val="10000"/>
                </a:schemeClr>
              </a:solidFill>
              <a:latin typeface="Century Gothic" panose="020B0502020202020204" pitchFamily="34" charset="0"/>
            </a:endParaRPr>
          </a:p>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Veille information, et prospective</a:t>
            </a:r>
          </a:p>
          <a:p>
            <a:pPr marL="171450" indent="-171450">
              <a:buFont typeface="Arial" panose="020B0604020202020204" pitchFamily="34" charset="0"/>
              <a:buChar char="•"/>
            </a:pPr>
            <a:endParaRPr lang="fr-FR" sz="1200">
              <a:solidFill>
                <a:schemeClr val="accent3">
                  <a:lumMod val="90000"/>
                  <a:lumOff val="10000"/>
                </a:schemeClr>
              </a:solidFill>
              <a:latin typeface="Century Gothic" panose="020B0502020202020204" pitchFamily="34" charset="0"/>
            </a:endParaRPr>
          </a:p>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Études et évaluations</a:t>
            </a:r>
          </a:p>
        </p:txBody>
      </p:sp>
      <p:sp>
        <p:nvSpPr>
          <p:cNvPr id="19" name="ZoneTexte 18">
            <a:extLst>
              <a:ext uri="{FF2B5EF4-FFF2-40B4-BE49-F238E27FC236}">
                <a16:creationId xmlns:a16="http://schemas.microsoft.com/office/drawing/2014/main" xmlns="" id="{8F0BDFD6-0A71-E5CB-BB4B-6B582E059C23}"/>
              </a:ext>
            </a:extLst>
          </p:cNvPr>
          <p:cNvSpPr txBox="1"/>
          <p:nvPr/>
        </p:nvSpPr>
        <p:spPr>
          <a:xfrm>
            <a:off x="9485141" y="4090136"/>
            <a:ext cx="1762182" cy="1200329"/>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accent2">
                    <a:lumMod val="90000"/>
                    <a:lumOff val="10000"/>
                  </a:schemeClr>
                </a:solidFill>
                <a:latin typeface="Century Gothic" panose="020B0502020202020204" pitchFamily="34" charset="0"/>
              </a:rPr>
              <a:t>Soutien aux projets artistiques</a:t>
            </a:r>
          </a:p>
          <a:p>
            <a:pPr marL="171450" indent="-171450">
              <a:buFont typeface="Arial" panose="020B0604020202020204" pitchFamily="34" charset="0"/>
              <a:buChar char="•"/>
            </a:pPr>
            <a:r>
              <a:rPr lang="fr-FR" sz="1200">
                <a:solidFill>
                  <a:schemeClr val="accent2">
                    <a:lumMod val="90000"/>
                    <a:lumOff val="10000"/>
                  </a:schemeClr>
                </a:solidFill>
                <a:latin typeface="Century Gothic" panose="020B0502020202020204" pitchFamily="34" charset="0"/>
              </a:rPr>
              <a:t>Soutien aux entreprises et projets d’entreprises</a:t>
            </a:r>
          </a:p>
        </p:txBody>
      </p:sp>
      <p:sp>
        <p:nvSpPr>
          <p:cNvPr id="20" name="ZoneTexte 19">
            <a:extLst>
              <a:ext uri="{FF2B5EF4-FFF2-40B4-BE49-F238E27FC236}">
                <a16:creationId xmlns:a16="http://schemas.microsoft.com/office/drawing/2014/main" xmlns="" id="{BD3246C2-BDE4-EC35-9D0A-2F5298AF0BD0}"/>
              </a:ext>
            </a:extLst>
          </p:cNvPr>
          <p:cNvSpPr txBox="1"/>
          <p:nvPr/>
        </p:nvSpPr>
        <p:spPr>
          <a:xfrm>
            <a:off x="4620188" y="4088119"/>
            <a:ext cx="1475812" cy="1384995"/>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Accueil </a:t>
            </a:r>
          </a:p>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Ressources humaines</a:t>
            </a:r>
          </a:p>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Juridique</a:t>
            </a:r>
          </a:p>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Budget</a:t>
            </a:r>
          </a:p>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Comptabilité</a:t>
            </a:r>
          </a:p>
          <a:p>
            <a:pPr marL="171450" indent="-171450">
              <a:buFont typeface="Arial" panose="020B0604020202020204" pitchFamily="34" charset="0"/>
              <a:buChar char="•"/>
            </a:pPr>
            <a:r>
              <a:rPr lang="fr-FR" sz="1200">
                <a:solidFill>
                  <a:schemeClr val="accent3">
                    <a:lumMod val="90000"/>
                    <a:lumOff val="10000"/>
                  </a:schemeClr>
                </a:solidFill>
                <a:latin typeface="Century Gothic" panose="020B0502020202020204" pitchFamily="34" charset="0"/>
              </a:rPr>
              <a:t>Perception</a:t>
            </a:r>
          </a:p>
        </p:txBody>
      </p:sp>
      <p:sp>
        <p:nvSpPr>
          <p:cNvPr id="23" name="ZoneTexte 22">
            <a:extLst>
              <a:ext uri="{FF2B5EF4-FFF2-40B4-BE49-F238E27FC236}">
                <a16:creationId xmlns:a16="http://schemas.microsoft.com/office/drawing/2014/main" xmlns="" id="{6F94A91C-B7F6-0BD8-6739-EAD10E752FF7}"/>
              </a:ext>
            </a:extLst>
          </p:cNvPr>
          <p:cNvSpPr txBox="1"/>
          <p:nvPr/>
        </p:nvSpPr>
        <p:spPr>
          <a:xfrm>
            <a:off x="2947164" y="4088119"/>
            <a:ext cx="1464572" cy="1384995"/>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accent2">
                    <a:lumMod val="90000"/>
                    <a:lumOff val="10000"/>
                  </a:schemeClr>
                </a:solidFill>
                <a:latin typeface="Century Gothic" panose="020B0502020202020204" pitchFamily="34" charset="0"/>
              </a:rPr>
              <a:t>Études et application des systèmes d’information</a:t>
            </a:r>
          </a:p>
          <a:p>
            <a:pPr marL="171450" indent="-171450">
              <a:buFont typeface="Arial" panose="020B0604020202020204" pitchFamily="34" charset="0"/>
              <a:buChar char="•"/>
            </a:pPr>
            <a:endParaRPr lang="fr-FR" sz="1200">
              <a:solidFill>
                <a:schemeClr val="accent2">
                  <a:lumMod val="90000"/>
                  <a:lumOff val="10000"/>
                </a:schemeClr>
              </a:solidFill>
              <a:latin typeface="Century Gothic" panose="020B0502020202020204" pitchFamily="34" charset="0"/>
            </a:endParaRPr>
          </a:p>
          <a:p>
            <a:pPr marL="171450" indent="-171450">
              <a:buFont typeface="Arial" panose="020B0604020202020204" pitchFamily="34" charset="0"/>
              <a:buChar char="•"/>
            </a:pPr>
            <a:r>
              <a:rPr lang="fr-FR" sz="1200">
                <a:solidFill>
                  <a:schemeClr val="accent2">
                    <a:lumMod val="90000"/>
                    <a:lumOff val="10000"/>
                  </a:schemeClr>
                </a:solidFill>
                <a:latin typeface="Century Gothic" panose="020B0502020202020204" pitchFamily="34" charset="0"/>
              </a:rPr>
              <a:t>Support aux informations</a:t>
            </a:r>
          </a:p>
        </p:txBody>
      </p:sp>
      <p:sp>
        <p:nvSpPr>
          <p:cNvPr id="34" name="Espace réservé du texte 33">
            <a:extLst>
              <a:ext uri="{FF2B5EF4-FFF2-40B4-BE49-F238E27FC236}">
                <a16:creationId xmlns:a16="http://schemas.microsoft.com/office/drawing/2014/main" xmlns="" id="{CB0A9876-4AF0-22B6-D6D8-E3937E75CAC2}"/>
              </a:ext>
            </a:extLst>
          </p:cNvPr>
          <p:cNvSpPr>
            <a:spLocks noGrp="1"/>
          </p:cNvSpPr>
          <p:nvPr>
            <p:ph type="body" sz="half" idx="16"/>
          </p:nvPr>
        </p:nvSpPr>
        <p:spPr/>
        <p:txBody>
          <a:bodyPr/>
          <a:lstStyle/>
          <a:p>
            <a:endParaRPr lang="fr-FR"/>
          </a:p>
        </p:txBody>
      </p:sp>
      <p:sp>
        <p:nvSpPr>
          <p:cNvPr id="2" name="Ellipse 1">
            <a:extLst>
              <a:ext uri="{FF2B5EF4-FFF2-40B4-BE49-F238E27FC236}">
                <a16:creationId xmlns:a16="http://schemas.microsoft.com/office/drawing/2014/main" xmlns="" id="{B799076E-A8AE-3C1A-712C-F8555FE0FDF3}"/>
              </a:ext>
            </a:extLst>
          </p:cNvPr>
          <p:cNvSpPr/>
          <p:nvPr/>
        </p:nvSpPr>
        <p:spPr>
          <a:xfrm>
            <a:off x="5131065" y="2616414"/>
            <a:ext cx="363261" cy="369332"/>
          </a:xfrm>
          <a:prstGeom prst="ellipse">
            <a:avLst/>
          </a:prstGeom>
          <a:noFill/>
          <a:ln w="28575">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xmlns="" id="{47AAB16E-F433-9D38-17B2-33126A33AC10}"/>
              </a:ext>
            </a:extLst>
          </p:cNvPr>
          <p:cNvSpPr txBox="1"/>
          <p:nvPr/>
        </p:nvSpPr>
        <p:spPr>
          <a:xfrm>
            <a:off x="5411479" y="2801080"/>
            <a:ext cx="1035698" cy="369332"/>
          </a:xfrm>
          <a:prstGeom prst="rect">
            <a:avLst/>
          </a:prstGeom>
          <a:noFill/>
        </p:spPr>
        <p:txBody>
          <a:bodyPr wrap="square" rtlCol="0">
            <a:spAutoFit/>
          </a:bodyPr>
          <a:lstStyle/>
          <a:p>
            <a:r>
              <a:rPr lang="fr-FR" sz="900">
                <a:latin typeface="Century Gothic" panose="020B0502020202020204" pitchFamily="34" charset="0"/>
              </a:rPr>
              <a:t>Agent comptable</a:t>
            </a:r>
          </a:p>
        </p:txBody>
      </p:sp>
      <p:sp>
        <p:nvSpPr>
          <p:cNvPr id="21" name="ZoneTexte 20">
            <a:hlinkClick r:id="rId7"/>
            <a:extLst>
              <a:ext uri="{FF2B5EF4-FFF2-40B4-BE49-F238E27FC236}">
                <a16:creationId xmlns:a16="http://schemas.microsoft.com/office/drawing/2014/main" xmlns="" id="{0DBF7532-FC73-5509-0540-7E46586E4CFF}"/>
              </a:ext>
            </a:extLst>
          </p:cNvPr>
          <p:cNvSpPr txBox="1"/>
          <p:nvPr/>
        </p:nvSpPr>
        <p:spPr>
          <a:xfrm>
            <a:off x="4126639" y="5860854"/>
            <a:ext cx="1367687" cy="230832"/>
          </a:xfrm>
          <a:prstGeom prst="rect">
            <a:avLst/>
          </a:prstGeom>
          <a:solidFill>
            <a:schemeClr val="accent2">
              <a:lumMod val="90000"/>
              <a:lumOff val="10000"/>
            </a:schemeClr>
          </a:solidFill>
        </p:spPr>
        <p:txBody>
          <a:bodyPr wrap="square" rtlCol="0">
            <a:spAutoFit/>
          </a:bodyPr>
          <a:lstStyle/>
          <a:p>
            <a:pPr algn="ctr"/>
            <a:r>
              <a:rPr lang="fr-FR" sz="900" b="1">
                <a:solidFill>
                  <a:srgbClr val="E8F0FE"/>
                </a:solidFill>
                <a:latin typeface="Century Gothic" panose="020B0502020202020204" pitchFamily="34" charset="0"/>
              </a:rPr>
              <a:t>L’équipe CNM</a:t>
            </a:r>
          </a:p>
        </p:txBody>
      </p:sp>
      <p:pic>
        <p:nvPicPr>
          <p:cNvPr id="24" name="Graphique 23" descr="Index pointant vers la droite vu du côté du dos de la main avec un remplissage uni">
            <a:extLst>
              <a:ext uri="{FF2B5EF4-FFF2-40B4-BE49-F238E27FC236}">
                <a16:creationId xmlns:a16="http://schemas.microsoft.com/office/drawing/2014/main" xmlns="" id="{EAF262D6-BF79-E180-3C45-5B06045F88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9795493">
            <a:off x="4060993" y="5851660"/>
            <a:ext cx="360000" cy="360000"/>
          </a:xfrm>
          <a:prstGeom prst="rect">
            <a:avLst/>
          </a:prstGeom>
        </p:spPr>
      </p:pic>
      <p:sp>
        <p:nvSpPr>
          <p:cNvPr id="26" name="ZoneTexte 25">
            <a:extLst>
              <a:ext uri="{FF2B5EF4-FFF2-40B4-BE49-F238E27FC236}">
                <a16:creationId xmlns:a16="http://schemas.microsoft.com/office/drawing/2014/main" xmlns="" id="{6C31AF28-0438-46CB-5CF7-D7DDA48A17CB}"/>
              </a:ext>
            </a:extLst>
          </p:cNvPr>
          <p:cNvSpPr txBox="1"/>
          <p:nvPr/>
        </p:nvSpPr>
        <p:spPr>
          <a:xfrm>
            <a:off x="9485433" y="3643839"/>
            <a:ext cx="1426042" cy="246221"/>
          </a:xfrm>
          <a:prstGeom prst="rect">
            <a:avLst/>
          </a:prstGeom>
          <a:noFill/>
        </p:spPr>
        <p:txBody>
          <a:bodyPr wrap="square" rtlCol="0">
            <a:spAutoFit/>
          </a:bodyPr>
          <a:lstStyle/>
          <a:p>
            <a:pPr algn="ctr"/>
            <a:r>
              <a:rPr lang="fr-FR" sz="1000" b="1" dirty="0">
                <a:solidFill>
                  <a:schemeClr val="accent2">
                    <a:lumMod val="90000"/>
                    <a:lumOff val="10000"/>
                  </a:schemeClr>
                </a:solidFill>
                <a:latin typeface="Century Gothic" panose="020B0502020202020204" pitchFamily="34" charset="0"/>
              </a:rPr>
              <a:t>DAEDI</a:t>
            </a:r>
          </a:p>
        </p:txBody>
      </p:sp>
      <p:sp>
        <p:nvSpPr>
          <p:cNvPr id="27" name="ZoneTexte 26">
            <a:extLst>
              <a:ext uri="{FF2B5EF4-FFF2-40B4-BE49-F238E27FC236}">
                <a16:creationId xmlns:a16="http://schemas.microsoft.com/office/drawing/2014/main" xmlns="" id="{09FE8068-515C-23B5-7828-EB8A4F0382FF}"/>
              </a:ext>
            </a:extLst>
          </p:cNvPr>
          <p:cNvSpPr txBox="1"/>
          <p:nvPr/>
        </p:nvSpPr>
        <p:spPr>
          <a:xfrm>
            <a:off x="9501986" y="5460323"/>
            <a:ext cx="1765454" cy="938719"/>
          </a:xfrm>
          <a:prstGeom prst="rect">
            <a:avLst/>
          </a:prstGeom>
          <a:noFill/>
        </p:spPr>
        <p:txBody>
          <a:bodyPr wrap="square" rtlCol="0">
            <a:spAutoFit/>
          </a:bodyPr>
          <a:lstStyle/>
          <a:p>
            <a:pPr marL="171450" indent="-171450">
              <a:buFont typeface="Arial" panose="020B0604020202020204" pitchFamily="34" charset="0"/>
              <a:buChar char="•"/>
            </a:pPr>
            <a:r>
              <a:rPr lang="fr-FR" sz="1100">
                <a:solidFill>
                  <a:schemeClr val="accent2">
                    <a:lumMod val="90000"/>
                    <a:lumOff val="10000"/>
                  </a:schemeClr>
                </a:solidFill>
                <a:latin typeface="Century Gothic" panose="020B0502020202020204" pitchFamily="34" charset="0"/>
              </a:rPr>
              <a:t>Affaires européennes </a:t>
            </a:r>
          </a:p>
          <a:p>
            <a:pPr marL="171450" indent="-171450">
              <a:buFont typeface="Arial" panose="020B0604020202020204" pitchFamily="34" charset="0"/>
              <a:buChar char="•"/>
            </a:pPr>
            <a:r>
              <a:rPr lang="fr-FR" sz="1100">
                <a:solidFill>
                  <a:schemeClr val="accent2">
                    <a:lumMod val="90000"/>
                    <a:lumOff val="10000"/>
                  </a:schemeClr>
                </a:solidFill>
                <a:latin typeface="Century Gothic" panose="020B0502020202020204" pitchFamily="34" charset="0"/>
              </a:rPr>
              <a:t>Développement à l’international</a:t>
            </a:r>
          </a:p>
          <a:p>
            <a:endParaRPr lang="fr-FR" sz="1100"/>
          </a:p>
        </p:txBody>
      </p:sp>
    </p:spTree>
    <p:extLst>
      <p:ext uri="{BB962C8B-B14F-4D97-AF65-F5344CB8AC3E}">
        <p14:creationId xmlns:p14="http://schemas.microsoft.com/office/powerpoint/2010/main" val="17404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35997593-628E-12DE-5AE5-B7A6BDB122B2}"/>
              </a:ext>
            </a:extLst>
          </p:cNvPr>
          <p:cNvSpPr>
            <a:spLocks noGrp="1"/>
          </p:cNvSpPr>
          <p:nvPr>
            <p:ph type="ctrTitle"/>
            <p:custDataLst>
              <p:tags r:id="rId1"/>
            </p:custDataLst>
          </p:nvPr>
        </p:nvSpPr>
        <p:spPr>
          <a:xfrm>
            <a:off x="6179629" y="4902030"/>
            <a:ext cx="5904640" cy="667010"/>
          </a:xfrm>
        </p:spPr>
        <p:txBody>
          <a:bodyPr>
            <a:normAutofit/>
          </a:bodyPr>
          <a:lstStyle/>
          <a:p>
            <a:r>
              <a:rPr lang="fr-FR" dirty="0">
                <a:latin typeface="CNM"/>
              </a:rPr>
              <a:t>L’Affiliation</a:t>
            </a:r>
          </a:p>
        </p:txBody>
      </p:sp>
      <p:sp>
        <p:nvSpPr>
          <p:cNvPr id="4" name="Espace réservé du numéro de diapositive 3">
            <a:extLst>
              <a:ext uri="{FF2B5EF4-FFF2-40B4-BE49-F238E27FC236}">
                <a16:creationId xmlns:a16="http://schemas.microsoft.com/office/drawing/2014/main" xmlns="" id="{050C7A77-D0FF-ED05-F00D-ED06A9DC13EB}"/>
              </a:ext>
            </a:extLst>
          </p:cNvPr>
          <p:cNvSpPr>
            <a:spLocks noGrp="1"/>
          </p:cNvSpPr>
          <p:nvPr>
            <p:ph type="sldNum" sz="quarter" idx="12"/>
            <p:custDataLst>
              <p:tags r:id="rId2"/>
            </p:custDataLst>
          </p:nvPr>
        </p:nvSpPr>
        <p:spPr/>
        <p:txBody>
          <a:bodyPr/>
          <a:lstStyle/>
          <a:p>
            <a:fld id="{68DEC01C-B405-403E-9372-C96E84789250}" type="slidenum">
              <a:rPr lang="fr-FR" smtClean="0"/>
              <a:pPr/>
              <a:t>6</a:t>
            </a:fld>
            <a:endParaRPr lang="fr-FR" dirty="0"/>
          </a:p>
        </p:txBody>
      </p:sp>
    </p:spTree>
    <p:extLst>
      <p:ext uri="{BB962C8B-B14F-4D97-AF65-F5344CB8AC3E}">
        <p14:creationId xmlns:p14="http://schemas.microsoft.com/office/powerpoint/2010/main" val="133730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xmlns="" id="{241042B8-955C-9041-6C99-C7AF30D93B09}"/>
              </a:ext>
            </a:extLst>
          </p:cNvPr>
          <p:cNvPicPr>
            <a:picLocks noChangeAspect="1"/>
          </p:cNvPicPr>
          <p:nvPr/>
        </p:nvPicPr>
        <p:blipFill>
          <a:blip r:embed="rId2"/>
          <a:stretch>
            <a:fillRect/>
          </a:stretch>
        </p:blipFill>
        <p:spPr>
          <a:xfrm>
            <a:off x="8431124" y="698992"/>
            <a:ext cx="2059895" cy="2689191"/>
          </a:xfrm>
          <a:prstGeom prst="rect">
            <a:avLst/>
          </a:prstGeom>
        </p:spPr>
      </p:pic>
      <p:sp>
        <p:nvSpPr>
          <p:cNvPr id="15" name="Flèche : virage 14">
            <a:extLst>
              <a:ext uri="{FF2B5EF4-FFF2-40B4-BE49-F238E27FC236}">
                <a16:creationId xmlns:a16="http://schemas.microsoft.com/office/drawing/2014/main" xmlns="" id="{F24BCC4E-E9E3-4BCE-8D05-F7BAE8E4CD27}"/>
              </a:ext>
            </a:extLst>
          </p:cNvPr>
          <p:cNvSpPr/>
          <p:nvPr/>
        </p:nvSpPr>
        <p:spPr>
          <a:xfrm>
            <a:off x="7536312" y="1194715"/>
            <a:ext cx="727008" cy="15065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NM"/>
            </a:endParaRPr>
          </a:p>
        </p:txBody>
      </p:sp>
      <p:sp>
        <p:nvSpPr>
          <p:cNvPr id="2" name="Espace réservé du texte 1">
            <a:extLst>
              <a:ext uri="{FF2B5EF4-FFF2-40B4-BE49-F238E27FC236}">
                <a16:creationId xmlns:a16="http://schemas.microsoft.com/office/drawing/2014/main" xmlns="" id="{E83F570E-C2C6-435C-B357-F909D1E74B38}"/>
              </a:ext>
            </a:extLst>
          </p:cNvPr>
          <p:cNvSpPr>
            <a:spLocks noGrp="1"/>
          </p:cNvSpPr>
          <p:nvPr>
            <p:ph type="body" sz="half" idx="13"/>
          </p:nvPr>
        </p:nvSpPr>
        <p:spPr/>
        <p:txBody>
          <a:bodyPr/>
          <a:lstStyle/>
          <a:p>
            <a:r>
              <a:rPr lang="fr-FR" dirty="0">
                <a:latin typeface="CNM"/>
              </a:rPr>
              <a:t>L’affiliation c’est quoi ?</a:t>
            </a:r>
          </a:p>
        </p:txBody>
      </p:sp>
      <p:sp>
        <p:nvSpPr>
          <p:cNvPr id="3" name="Espace réservé du texte 2">
            <a:extLst>
              <a:ext uri="{FF2B5EF4-FFF2-40B4-BE49-F238E27FC236}">
                <a16:creationId xmlns:a16="http://schemas.microsoft.com/office/drawing/2014/main" xmlns="" id="{ECBBF40F-0652-434A-98C3-546FAA44EAC8}"/>
              </a:ext>
            </a:extLst>
          </p:cNvPr>
          <p:cNvSpPr>
            <a:spLocks noGrp="1"/>
          </p:cNvSpPr>
          <p:nvPr>
            <p:ph type="body" sz="half" idx="17"/>
          </p:nvPr>
        </p:nvSpPr>
        <p:spPr>
          <a:xfrm>
            <a:off x="554525" y="1829770"/>
            <a:ext cx="6357552" cy="719518"/>
          </a:xfrm>
        </p:spPr>
        <p:txBody>
          <a:bodyPr/>
          <a:lstStyle/>
          <a:p>
            <a:pPr>
              <a:spcAft>
                <a:spcPts val="600"/>
              </a:spcAft>
            </a:pPr>
            <a:r>
              <a:rPr lang="fr-FR" dirty="0">
                <a:latin typeface="CNM"/>
              </a:rPr>
              <a:t>Un accès toute l’année aux divers services proposés par l’établissement et notamment aux programmes d’aides</a:t>
            </a:r>
          </a:p>
        </p:txBody>
      </p:sp>
      <p:sp>
        <p:nvSpPr>
          <p:cNvPr id="4" name="Espace réservé du texte 3">
            <a:extLst>
              <a:ext uri="{FF2B5EF4-FFF2-40B4-BE49-F238E27FC236}">
                <a16:creationId xmlns:a16="http://schemas.microsoft.com/office/drawing/2014/main" xmlns="" id="{F358D86D-5A0F-4923-B3C5-210C013DEC60}"/>
              </a:ext>
            </a:extLst>
          </p:cNvPr>
          <p:cNvSpPr>
            <a:spLocks noGrp="1"/>
          </p:cNvSpPr>
          <p:nvPr>
            <p:ph type="body" sz="half" idx="15"/>
          </p:nvPr>
        </p:nvSpPr>
        <p:spPr/>
        <p:txBody>
          <a:bodyPr/>
          <a:lstStyle/>
          <a:p>
            <a:r>
              <a:rPr lang="fr-FR" dirty="0">
                <a:latin typeface="CNM"/>
              </a:rPr>
              <a:t>S’affilier au Centre national de la musique  </a:t>
            </a:r>
          </a:p>
        </p:txBody>
      </p:sp>
      <p:sp>
        <p:nvSpPr>
          <p:cNvPr id="6" name="Espace réservé du texte 5">
            <a:extLst>
              <a:ext uri="{FF2B5EF4-FFF2-40B4-BE49-F238E27FC236}">
                <a16:creationId xmlns:a16="http://schemas.microsoft.com/office/drawing/2014/main" xmlns="" id="{E26DAAD1-CE21-4C88-8BB0-78079D7A948D}"/>
              </a:ext>
            </a:extLst>
          </p:cNvPr>
          <p:cNvSpPr>
            <a:spLocks noGrp="1"/>
          </p:cNvSpPr>
          <p:nvPr>
            <p:ph type="body" sz="half" idx="19"/>
          </p:nvPr>
        </p:nvSpPr>
        <p:spPr>
          <a:xfrm>
            <a:off x="571983" y="2725824"/>
            <a:ext cx="3720203" cy="4122125"/>
          </a:xfrm>
        </p:spPr>
        <p:txBody>
          <a:bodyPr>
            <a:normAutofit/>
          </a:bodyPr>
          <a:lstStyle/>
          <a:p>
            <a:pPr algn="just"/>
            <a:r>
              <a:rPr lang="fr-FR" sz="1400" dirty="0">
                <a:latin typeface="CNM"/>
              </a:rPr>
              <a:t>Depuis le 1</a:t>
            </a:r>
            <a:r>
              <a:rPr lang="fr-FR" sz="1400" baseline="30000" dirty="0">
                <a:latin typeface="CNM"/>
              </a:rPr>
              <a:t>er </a:t>
            </a:r>
            <a:r>
              <a:rPr lang="fr-FR" sz="1400" dirty="0">
                <a:latin typeface="CNM"/>
              </a:rPr>
              <a:t>janvier 2022, les conditions générales d’accès aux programmes d’aides sont unifiées et soumises pour tous les porteurs de projets à une affiliation à l’établissement.</a:t>
            </a:r>
          </a:p>
          <a:p>
            <a:pPr algn="just"/>
            <a:r>
              <a:rPr lang="fr-FR" sz="1400" dirty="0">
                <a:latin typeface="CNM"/>
              </a:rPr>
              <a:t>Cette démarche gratuite est accessible à tout porteur de projets, résidant fiscalement en France, quelle que soit son activité dans le domaine ou en lien avec la musique et des variétés.</a:t>
            </a:r>
          </a:p>
          <a:p>
            <a:pPr algn="just"/>
            <a:r>
              <a:rPr lang="fr-FR" sz="1400" dirty="0">
                <a:latin typeface="CNM"/>
              </a:rPr>
              <a:t>Le formulaire de demande d’affiliation est disponible via votre espace professionnel (monespacepro.cnm.fr) accessible à partir de cnm.fr.</a:t>
            </a:r>
          </a:p>
          <a:p>
            <a:pPr algn="just"/>
            <a:endParaRPr lang="fr-FR" dirty="0">
              <a:latin typeface="CNM"/>
            </a:endParaRPr>
          </a:p>
          <a:p>
            <a:pPr algn="just"/>
            <a:endParaRPr lang="fr-FR" dirty="0">
              <a:latin typeface="CNM"/>
            </a:endParaRPr>
          </a:p>
        </p:txBody>
      </p:sp>
      <p:grpSp>
        <p:nvGrpSpPr>
          <p:cNvPr id="11" name="Groupe 10">
            <a:extLst>
              <a:ext uri="{FF2B5EF4-FFF2-40B4-BE49-F238E27FC236}">
                <a16:creationId xmlns:a16="http://schemas.microsoft.com/office/drawing/2014/main" xmlns="" id="{2A37C95A-5F37-4210-A05E-399A8AC00207}"/>
              </a:ext>
            </a:extLst>
          </p:cNvPr>
          <p:cNvGrpSpPr/>
          <p:nvPr/>
        </p:nvGrpSpPr>
        <p:grpSpPr>
          <a:xfrm>
            <a:off x="4955773" y="3090140"/>
            <a:ext cx="2944043" cy="2118931"/>
            <a:chOff x="2701356" y="2179116"/>
            <a:chExt cx="3305795" cy="2293748"/>
          </a:xfrm>
        </p:grpSpPr>
        <p:pic>
          <p:nvPicPr>
            <p:cNvPr id="9" name="Image 8">
              <a:extLst>
                <a:ext uri="{FF2B5EF4-FFF2-40B4-BE49-F238E27FC236}">
                  <a16:creationId xmlns:a16="http://schemas.microsoft.com/office/drawing/2014/main" xmlns="" id="{E12E7B80-9608-4393-9E16-B7B7E6F6C421}"/>
                </a:ext>
              </a:extLst>
            </p:cNvPr>
            <p:cNvPicPr>
              <a:picLocks noChangeAspect="1"/>
            </p:cNvPicPr>
            <p:nvPr/>
          </p:nvPicPr>
          <p:blipFill rotWithShape="1">
            <a:blip r:embed="rId3"/>
            <a:srcRect l="49561" b="23046"/>
            <a:stretch/>
          </p:blipFill>
          <p:spPr>
            <a:xfrm>
              <a:off x="2701356" y="2187487"/>
              <a:ext cx="3305795" cy="2285377"/>
            </a:xfrm>
            <a:prstGeom prst="rect">
              <a:avLst/>
            </a:prstGeom>
          </p:spPr>
        </p:pic>
        <p:pic>
          <p:nvPicPr>
            <p:cNvPr id="12" name="Image 11">
              <a:extLst>
                <a:ext uri="{FF2B5EF4-FFF2-40B4-BE49-F238E27FC236}">
                  <a16:creationId xmlns:a16="http://schemas.microsoft.com/office/drawing/2014/main" xmlns="" id="{CD542B90-E7AC-420E-9E9E-8CDB0D0042F1}"/>
                </a:ext>
              </a:extLst>
            </p:cNvPr>
            <p:cNvPicPr>
              <a:picLocks noChangeAspect="1"/>
            </p:cNvPicPr>
            <p:nvPr/>
          </p:nvPicPr>
          <p:blipFill>
            <a:blip r:embed="rId4"/>
            <a:stretch>
              <a:fillRect/>
            </a:stretch>
          </p:blipFill>
          <p:spPr>
            <a:xfrm>
              <a:off x="4207151" y="2959549"/>
              <a:ext cx="1800000" cy="576857"/>
            </a:xfrm>
            <a:prstGeom prst="rect">
              <a:avLst/>
            </a:prstGeom>
          </p:spPr>
        </p:pic>
        <p:pic>
          <p:nvPicPr>
            <p:cNvPr id="16" name="Image 15">
              <a:extLst>
                <a:ext uri="{FF2B5EF4-FFF2-40B4-BE49-F238E27FC236}">
                  <a16:creationId xmlns:a16="http://schemas.microsoft.com/office/drawing/2014/main" xmlns="" id="{19498654-CAD9-43EB-A5CC-A7A07E9C7D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036423">
              <a:off x="4248352" y="2092716"/>
              <a:ext cx="288000" cy="460800"/>
            </a:xfrm>
            <a:prstGeom prst="rect">
              <a:avLst/>
            </a:prstGeom>
          </p:spPr>
        </p:pic>
      </p:grpSp>
      <p:pic>
        <p:nvPicPr>
          <p:cNvPr id="5" name="Image 4">
            <a:extLst>
              <a:ext uri="{FF2B5EF4-FFF2-40B4-BE49-F238E27FC236}">
                <a16:creationId xmlns:a16="http://schemas.microsoft.com/office/drawing/2014/main" xmlns="" id="{8A0208B0-F29B-5320-3687-EC8B8A188782}"/>
              </a:ext>
            </a:extLst>
          </p:cNvPr>
          <p:cNvPicPr>
            <a:picLocks noChangeAspect="1"/>
          </p:cNvPicPr>
          <p:nvPr/>
        </p:nvPicPr>
        <p:blipFill>
          <a:blip r:embed="rId6"/>
          <a:stretch>
            <a:fillRect/>
          </a:stretch>
        </p:blipFill>
        <p:spPr>
          <a:xfrm>
            <a:off x="9393937" y="3469818"/>
            <a:ext cx="2615411" cy="3212870"/>
          </a:xfrm>
          <a:prstGeom prst="rect">
            <a:avLst/>
          </a:prstGeom>
        </p:spPr>
      </p:pic>
    </p:spTree>
    <p:extLst>
      <p:ext uri="{BB962C8B-B14F-4D97-AF65-F5344CB8AC3E}">
        <p14:creationId xmlns:p14="http://schemas.microsoft.com/office/powerpoint/2010/main" val="31975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39F665E3-B17C-336D-7553-9AB24B43AC1F}"/>
              </a:ext>
            </a:extLst>
          </p:cNvPr>
          <p:cNvSpPr>
            <a:spLocks noGrp="1"/>
          </p:cNvSpPr>
          <p:nvPr>
            <p:ph type="body" sz="half" idx="15"/>
          </p:nvPr>
        </p:nvSpPr>
        <p:spPr>
          <a:xfrm>
            <a:off x="2688986" y="635319"/>
            <a:ext cx="3585630" cy="363494"/>
          </a:xfrm>
        </p:spPr>
        <p:txBody>
          <a:bodyPr>
            <a:normAutofit/>
          </a:bodyPr>
          <a:lstStyle/>
          <a:p>
            <a:r>
              <a:rPr lang="fr-FR" dirty="0">
                <a:latin typeface="CNM"/>
              </a:rPr>
              <a:t>S’affilier au Centre national de la musique  </a:t>
            </a:r>
          </a:p>
          <a:p>
            <a:endParaRPr lang="fr-FR" dirty="0"/>
          </a:p>
        </p:txBody>
      </p:sp>
      <p:sp>
        <p:nvSpPr>
          <p:cNvPr id="3" name="ZoneTexte 2">
            <a:extLst>
              <a:ext uri="{FF2B5EF4-FFF2-40B4-BE49-F238E27FC236}">
                <a16:creationId xmlns:a16="http://schemas.microsoft.com/office/drawing/2014/main" xmlns="" id="{9F5A3242-EA22-A009-0996-571A314F4638}"/>
              </a:ext>
            </a:extLst>
          </p:cNvPr>
          <p:cNvSpPr txBox="1"/>
          <p:nvPr/>
        </p:nvSpPr>
        <p:spPr>
          <a:xfrm>
            <a:off x="829181" y="2446902"/>
            <a:ext cx="10487748" cy="954107"/>
          </a:xfrm>
          <a:prstGeom prst="rect">
            <a:avLst/>
          </a:prstGeom>
          <a:noFill/>
        </p:spPr>
        <p:txBody>
          <a:bodyPr wrap="square" rtlCol="0">
            <a:spAutoFit/>
          </a:bodyPr>
          <a:lstStyle/>
          <a:p>
            <a:r>
              <a:rPr lang="fr-FR" sz="1400" b="1" dirty="0">
                <a:solidFill>
                  <a:schemeClr val="accent1"/>
                </a:solidFill>
                <a:latin typeface="Century Gothic" panose="020B0502020202020204" pitchFamily="34" charset="0"/>
              </a:rPr>
              <a:t>Anticipez votre demande d’affiliation d’au moins </a:t>
            </a:r>
            <a:r>
              <a:rPr lang="fr-FR" sz="1400" b="1" dirty="0">
                <a:solidFill>
                  <a:schemeClr val="accent2">
                    <a:lumMod val="90000"/>
                    <a:lumOff val="10000"/>
                  </a:schemeClr>
                </a:solidFill>
                <a:latin typeface="Century Gothic" panose="020B0502020202020204" pitchFamily="34" charset="0"/>
              </a:rPr>
              <a:t>20 jours </a:t>
            </a:r>
            <a:r>
              <a:rPr lang="fr-FR" sz="1400" b="1" dirty="0">
                <a:solidFill>
                  <a:schemeClr val="accent1"/>
                </a:solidFill>
                <a:latin typeface="Century Gothic" panose="020B0502020202020204" pitchFamily="34" charset="0"/>
              </a:rPr>
              <a:t>ouvrés avant la date limite de dépôt de votre demande d’aide.</a:t>
            </a:r>
          </a:p>
          <a:p>
            <a:endParaRPr lang="fr-FR" sz="1400" dirty="0">
              <a:solidFill>
                <a:schemeClr val="accent1"/>
              </a:solidFill>
              <a:latin typeface="Century Gothic" panose="020B0502020202020204" pitchFamily="34" charset="0"/>
            </a:endParaRPr>
          </a:p>
          <a:p>
            <a:r>
              <a:rPr lang="fr-FR" sz="1400" b="1" dirty="0">
                <a:solidFill>
                  <a:schemeClr val="accent1"/>
                </a:solidFill>
                <a:latin typeface="Century Gothic" panose="020B0502020202020204" pitchFamily="34" charset="0"/>
              </a:rPr>
              <a:t>L’affiliation est à mettre jour chaque année.</a:t>
            </a:r>
          </a:p>
        </p:txBody>
      </p:sp>
      <p:sp>
        <p:nvSpPr>
          <p:cNvPr id="4" name="ZoneTexte 3">
            <a:extLst>
              <a:ext uri="{FF2B5EF4-FFF2-40B4-BE49-F238E27FC236}">
                <a16:creationId xmlns:a16="http://schemas.microsoft.com/office/drawing/2014/main" xmlns="" id="{0A22EFCF-4860-BEA8-DB57-8EE122D24330}"/>
              </a:ext>
            </a:extLst>
          </p:cNvPr>
          <p:cNvSpPr txBox="1"/>
          <p:nvPr/>
        </p:nvSpPr>
        <p:spPr>
          <a:xfrm>
            <a:off x="829181" y="3473017"/>
            <a:ext cx="10890871" cy="2677656"/>
          </a:xfrm>
          <a:prstGeom prst="rect">
            <a:avLst/>
          </a:prstGeom>
          <a:noFill/>
        </p:spPr>
        <p:txBody>
          <a:bodyPr wrap="square" numCol="2" rtlCol="0">
            <a:spAutoFit/>
          </a:bodyPr>
          <a:lstStyle/>
          <a:p>
            <a:r>
              <a:rPr lang="fr-FR" sz="1200" b="1" dirty="0">
                <a:latin typeface="Century Gothic" panose="020B0502020202020204" pitchFamily="34" charset="0"/>
              </a:rPr>
              <a:t>Complétez les informations sur vos activités et votre structure</a:t>
            </a:r>
            <a:r>
              <a:rPr lang="fr-FR" sz="1200" dirty="0">
                <a:latin typeface="Century Gothic" panose="020B0502020202020204" pitchFamily="34" charset="0"/>
              </a:rPr>
              <a:t> </a:t>
            </a:r>
          </a:p>
          <a:p>
            <a:r>
              <a:rPr lang="fr-FR" sz="1200" dirty="0">
                <a:latin typeface="Century Gothic" panose="020B0502020202020204" pitchFamily="34" charset="0"/>
              </a:rPr>
              <a:t>(domaines, esthétiques, contacts).</a:t>
            </a:r>
          </a:p>
          <a:p>
            <a:endParaRPr lang="fr-FR" sz="1200" dirty="0">
              <a:latin typeface="Century Gothic" panose="020B0502020202020204" pitchFamily="34" charset="0"/>
            </a:endParaRPr>
          </a:p>
          <a:p>
            <a:r>
              <a:rPr lang="fr-FR" sz="1200" dirty="0">
                <a:latin typeface="Century Gothic" panose="020B0502020202020204" pitchFamily="34" charset="0"/>
              </a:rPr>
              <a:t>2 tableaux d’information sur : </a:t>
            </a:r>
          </a:p>
          <a:p>
            <a:pPr marL="171450" indent="-171450">
              <a:buFont typeface="Arial" panose="020B0604020202020204" pitchFamily="34" charset="0"/>
              <a:buChar char="•"/>
            </a:pPr>
            <a:r>
              <a:rPr lang="fr-FR" sz="1200" dirty="0">
                <a:latin typeface="Century Gothic" panose="020B0502020202020204" pitchFamily="34" charset="0"/>
              </a:rPr>
              <a:t>vos comptes de résultats et bilan simplifié, </a:t>
            </a:r>
          </a:p>
          <a:p>
            <a:pPr marL="171450" indent="-171450">
              <a:buFont typeface="Arial" panose="020B0604020202020204" pitchFamily="34" charset="0"/>
              <a:buChar char="•"/>
            </a:pPr>
            <a:r>
              <a:rPr lang="fr-FR" sz="1200" dirty="0">
                <a:latin typeface="Century Gothic" panose="020B0502020202020204" pitchFamily="34" charset="0"/>
              </a:rPr>
              <a:t>votre volume et répartition d’emploi permanent et intermittent</a:t>
            </a: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r>
              <a:rPr lang="fr-FR" sz="1200" b="1" dirty="0">
                <a:latin typeface="Century Gothic" panose="020B0502020202020204" pitchFamily="34" charset="0"/>
              </a:rPr>
              <a:t>Éléments à fournir </a:t>
            </a:r>
          </a:p>
          <a:p>
            <a:pPr marL="171450" indent="-171450">
              <a:buFont typeface="Arial" panose="020B0604020202020204" pitchFamily="34" charset="0"/>
              <a:buChar char="•"/>
            </a:pPr>
            <a:r>
              <a:rPr lang="fr-FR" sz="1200" dirty="0" err="1">
                <a:latin typeface="Century Gothic" panose="020B0502020202020204" pitchFamily="34" charset="0"/>
              </a:rPr>
              <a:t>Kbis</a:t>
            </a:r>
            <a:r>
              <a:rPr lang="fr-FR" sz="1200" dirty="0">
                <a:latin typeface="Century Gothic" panose="020B0502020202020204" pitchFamily="34" charset="0"/>
              </a:rPr>
              <a:t>/JO – Déclaration en préfecture </a:t>
            </a:r>
          </a:p>
          <a:p>
            <a:pPr marL="171450" indent="-171450">
              <a:buFont typeface="Arial" panose="020B0604020202020204" pitchFamily="34" charset="0"/>
              <a:buChar char="•"/>
            </a:pPr>
            <a:r>
              <a:rPr lang="fr-FR" sz="1200" dirty="0">
                <a:latin typeface="Century Gothic" panose="020B0502020202020204" pitchFamily="34" charset="0"/>
              </a:rPr>
              <a:t>Eléments comptables n-1 &amp;-2, </a:t>
            </a:r>
          </a:p>
          <a:p>
            <a:pPr marL="171450" indent="-171450">
              <a:buFont typeface="Arial" panose="020B0604020202020204" pitchFamily="34" charset="0"/>
              <a:buChar char="•"/>
            </a:pPr>
            <a:r>
              <a:rPr lang="fr-FR" sz="1200" dirty="0">
                <a:latin typeface="Century Gothic" panose="020B0502020202020204" pitchFamily="34" charset="0"/>
              </a:rPr>
              <a:t>Attestation de comptes à jour aux caisses audiens, </a:t>
            </a:r>
            <a:r>
              <a:rPr lang="fr-FR" sz="1200" dirty="0" err="1">
                <a:latin typeface="Century Gothic" panose="020B0502020202020204" pitchFamily="34" charset="0"/>
              </a:rPr>
              <a:t>Urssaff</a:t>
            </a:r>
            <a:r>
              <a:rPr lang="fr-FR" sz="1200" dirty="0">
                <a:latin typeface="Century Gothic" panose="020B0502020202020204" pitchFamily="34" charset="0"/>
              </a:rPr>
              <a:t> et Pôle emploi pour les activités impliquant l’emploi d’intermittents et de permanents) ou attestation sur l’honneur avec les raisons</a:t>
            </a:r>
          </a:p>
          <a:p>
            <a:pPr marL="171450" indent="-171450">
              <a:buFont typeface="Arial" panose="020B0604020202020204" pitchFamily="34" charset="0"/>
              <a:buChar char="•"/>
            </a:pPr>
            <a:r>
              <a:rPr lang="fr-FR" sz="1200" dirty="0">
                <a:latin typeface="Century Gothic" panose="020B0502020202020204" pitchFamily="34" charset="0"/>
              </a:rPr>
              <a:t>Documents liés à l’application du protocole en faveur de la lutte contre les VHSS </a:t>
            </a:r>
          </a:p>
          <a:p>
            <a:endParaRPr lang="fr-FR" sz="1200" dirty="0">
              <a:latin typeface="Century Gothic" panose="020B0502020202020204" pitchFamily="34" charset="0"/>
            </a:endParaRPr>
          </a:p>
          <a:p>
            <a:r>
              <a:rPr lang="fr-FR" sz="1200" dirty="0">
                <a:latin typeface="Century Gothic" panose="020B0502020202020204" pitchFamily="34" charset="0"/>
              </a:rPr>
              <a:t>Le cas échéant </a:t>
            </a:r>
          </a:p>
          <a:p>
            <a:pPr marL="171450" indent="-171450">
              <a:buFont typeface="Arial" panose="020B0604020202020204" pitchFamily="34" charset="0"/>
              <a:buChar char="•"/>
            </a:pPr>
            <a:r>
              <a:rPr lang="fr-FR" sz="1200" dirty="0">
                <a:latin typeface="Century Gothic" panose="020B0502020202020204" pitchFamily="34" charset="0"/>
              </a:rPr>
              <a:t>Licences d‘entrepreneurs de spectacles valides correspondante à l’activité exercée?</a:t>
            </a:r>
          </a:p>
        </p:txBody>
      </p:sp>
      <p:sp>
        <p:nvSpPr>
          <p:cNvPr id="9" name="ZoneTexte 8">
            <a:extLst>
              <a:ext uri="{FF2B5EF4-FFF2-40B4-BE49-F238E27FC236}">
                <a16:creationId xmlns:a16="http://schemas.microsoft.com/office/drawing/2014/main" xmlns="" id="{5D1AEF3B-30D7-B29B-4E5F-DFDAD509E9FE}"/>
              </a:ext>
            </a:extLst>
          </p:cNvPr>
          <p:cNvSpPr txBox="1"/>
          <p:nvPr/>
        </p:nvSpPr>
        <p:spPr>
          <a:xfrm>
            <a:off x="829181" y="1142829"/>
            <a:ext cx="8063726" cy="923330"/>
          </a:xfrm>
          <a:prstGeom prst="rect">
            <a:avLst/>
          </a:prstGeom>
          <a:noFill/>
        </p:spPr>
        <p:txBody>
          <a:bodyPr wrap="square">
            <a:spAutoFit/>
          </a:bodyPr>
          <a:lstStyle/>
          <a:p>
            <a:pPr algn="just"/>
            <a:r>
              <a:rPr lang="fr-FR" b="1" dirty="0">
                <a:solidFill>
                  <a:srgbClr val="441435"/>
                </a:solidFill>
                <a:latin typeface="Century Gothic" panose="020B0502020202020204" pitchFamily="34" charset="0"/>
              </a:rPr>
              <a:t>L’affiliation au CNM vérifie la régularité fiscale et sociale de l’entreprise en vue d’un dépôt d’une ou plusieurs  demandes d’aide et récolte des données à visée d’observation du secteur.</a:t>
            </a:r>
            <a:endParaRPr lang="fr-FR" sz="1800" b="1" dirty="0">
              <a:solidFill>
                <a:srgbClr val="441435"/>
              </a:solidFill>
              <a:latin typeface="Century Gothic" panose="020B0502020202020204" pitchFamily="34" charset="0"/>
            </a:endParaRPr>
          </a:p>
        </p:txBody>
      </p:sp>
      <p:sp>
        <p:nvSpPr>
          <p:cNvPr id="11" name="Espace réservé du texte 10">
            <a:extLst>
              <a:ext uri="{FF2B5EF4-FFF2-40B4-BE49-F238E27FC236}">
                <a16:creationId xmlns:a16="http://schemas.microsoft.com/office/drawing/2014/main" xmlns="" id="{3CEE966E-DB04-E567-D898-CA02C13F2CC4}"/>
              </a:ext>
            </a:extLst>
          </p:cNvPr>
          <p:cNvSpPr>
            <a:spLocks noGrp="1"/>
          </p:cNvSpPr>
          <p:nvPr>
            <p:ph type="body" sz="half" idx="16"/>
          </p:nvPr>
        </p:nvSpPr>
        <p:spPr/>
        <p:txBody>
          <a:bodyPr/>
          <a:lstStyle/>
          <a:p>
            <a:endParaRPr lang="fr-FR"/>
          </a:p>
        </p:txBody>
      </p:sp>
    </p:spTree>
    <p:extLst>
      <p:ext uri="{BB962C8B-B14F-4D97-AF65-F5344CB8AC3E}">
        <p14:creationId xmlns:p14="http://schemas.microsoft.com/office/powerpoint/2010/main" val="60671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xmlns="" id="{491C99ED-A08E-46FD-83E7-164A0D52063F}"/>
              </a:ext>
            </a:extLst>
          </p:cNvPr>
          <p:cNvSpPr>
            <a:spLocks noGrp="1"/>
          </p:cNvSpPr>
          <p:nvPr>
            <p:ph type="pic" idx="1"/>
          </p:nvPr>
        </p:nvSpPr>
        <p:spPr/>
        <p:txBody>
          <a:bodyPr/>
          <a:lstStyle/>
          <a:p>
            <a:endParaRPr lang="fr-FR"/>
          </a:p>
        </p:txBody>
      </p:sp>
      <p:sp>
        <p:nvSpPr>
          <p:cNvPr id="3" name="Titre 2">
            <a:extLst>
              <a:ext uri="{FF2B5EF4-FFF2-40B4-BE49-F238E27FC236}">
                <a16:creationId xmlns:a16="http://schemas.microsoft.com/office/drawing/2014/main" xmlns="" id="{CB6245C6-4F29-45DE-A9D4-5C3E4BA79D33}"/>
              </a:ext>
            </a:extLst>
          </p:cNvPr>
          <p:cNvSpPr>
            <a:spLocks noGrp="1"/>
          </p:cNvSpPr>
          <p:nvPr>
            <p:ph type="ctrTitle"/>
          </p:nvPr>
        </p:nvSpPr>
        <p:spPr>
          <a:xfrm>
            <a:off x="6518018" y="5324061"/>
            <a:ext cx="3175385" cy="667010"/>
          </a:xfrm>
        </p:spPr>
        <p:txBody>
          <a:bodyPr>
            <a:normAutofit fontScale="90000"/>
          </a:bodyPr>
          <a:lstStyle/>
          <a:p>
            <a:r>
              <a:rPr lang="fr-FR" dirty="0"/>
              <a:t>Le fonctionnement de la taxe sur les spectacles</a:t>
            </a:r>
          </a:p>
        </p:txBody>
      </p:sp>
      <p:pic>
        <p:nvPicPr>
          <p:cNvPr id="6" name="Image 5">
            <a:extLst>
              <a:ext uri="{FF2B5EF4-FFF2-40B4-BE49-F238E27FC236}">
                <a16:creationId xmlns:a16="http://schemas.microsoft.com/office/drawing/2014/main" xmlns="" id="{3A2A0E2E-43BE-4399-BC38-B7E7FAFBA44D}"/>
              </a:ext>
            </a:extLst>
          </p:cNvPr>
          <p:cNvPicPr>
            <a:picLocks noChangeAspect="1"/>
          </p:cNvPicPr>
          <p:nvPr/>
        </p:nvPicPr>
        <p:blipFill rotWithShape="1">
          <a:blip r:embed="rId2"/>
          <a:srcRect l="7074"/>
          <a:stretch/>
        </p:blipFill>
        <p:spPr>
          <a:xfrm>
            <a:off x="657225" y="2308439"/>
            <a:ext cx="5380107" cy="3920573"/>
          </a:xfrm>
          <a:prstGeom prst="rect">
            <a:avLst/>
          </a:prstGeom>
        </p:spPr>
      </p:pic>
      <p:sp>
        <p:nvSpPr>
          <p:cNvPr id="7" name="Rectangle 6">
            <a:extLst>
              <a:ext uri="{FF2B5EF4-FFF2-40B4-BE49-F238E27FC236}">
                <a16:creationId xmlns:a16="http://schemas.microsoft.com/office/drawing/2014/main" xmlns="" id="{D6EF8B99-3C4E-47CA-A477-60F38CF0F9AA}"/>
              </a:ext>
            </a:extLst>
          </p:cNvPr>
          <p:cNvSpPr/>
          <p:nvPr/>
        </p:nvSpPr>
        <p:spPr>
          <a:xfrm>
            <a:off x="666234" y="2286007"/>
            <a:ext cx="5380108" cy="3943005"/>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xmlns="" id="{E1789F1E-F7F7-B1F4-AC56-0F0008924B15}"/>
              </a:ext>
            </a:extLst>
          </p:cNvPr>
          <p:cNvSpPr>
            <a:spLocks noGrp="1"/>
          </p:cNvSpPr>
          <p:nvPr>
            <p:ph type="body" sz="half" idx="15"/>
          </p:nvPr>
        </p:nvSpPr>
        <p:spPr/>
        <p:txBody>
          <a:bodyPr/>
          <a:lstStyle/>
          <a:p>
            <a:endParaRPr lang="fr-FR"/>
          </a:p>
        </p:txBody>
      </p:sp>
    </p:spTree>
    <p:extLst>
      <p:ext uri="{BB962C8B-B14F-4D97-AF65-F5344CB8AC3E}">
        <p14:creationId xmlns:p14="http://schemas.microsoft.com/office/powerpoint/2010/main" val="1760612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CNM">
  <a:themeElements>
    <a:clrScheme name="Centre national de la musique">
      <a:dk1>
        <a:srgbClr val="000000"/>
      </a:dk1>
      <a:lt1>
        <a:srgbClr val="FFFFFF"/>
      </a:lt1>
      <a:dk2>
        <a:srgbClr val="DC8C00"/>
      </a:dk2>
      <a:lt2>
        <a:srgbClr val="FFFFFF"/>
      </a:lt2>
      <a:accent1>
        <a:srgbClr val="DC8C00"/>
      </a:accent1>
      <a:accent2>
        <a:srgbClr val="441435"/>
      </a:accent2>
      <a:accent3>
        <a:srgbClr val="00364B"/>
      </a:accent3>
      <a:accent4>
        <a:srgbClr val="FFFFFF"/>
      </a:accent4>
      <a:accent5>
        <a:srgbClr val="FFFFFF"/>
      </a:accent5>
      <a:accent6>
        <a:srgbClr val="FFFFFF"/>
      </a:accent6>
      <a:hlink>
        <a:srgbClr val="00364B"/>
      </a:hlink>
      <a:folHlink>
        <a:srgbClr val="4414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_Présentation_Powerpoint" id="{5CED7A23-6A3E-469A-BB00-240851E4B079}" vid="{4D0F1FC4-FAF0-4D24-BED1-ABFF3391C462}"/>
    </a:ext>
  </a:extLst>
</a:theme>
</file>

<file path=ppt/theme/theme2.xml><?xml version="1.0" encoding="utf-8"?>
<a:theme xmlns:a="http://schemas.openxmlformats.org/drawingml/2006/main" name="1_ThèmeCNM">
  <a:themeElements>
    <a:clrScheme name="Centre national de la musique">
      <a:dk1>
        <a:srgbClr val="000000"/>
      </a:dk1>
      <a:lt1>
        <a:srgbClr val="FFFFFF"/>
      </a:lt1>
      <a:dk2>
        <a:srgbClr val="DC8C00"/>
      </a:dk2>
      <a:lt2>
        <a:srgbClr val="FFFFFF"/>
      </a:lt2>
      <a:accent1>
        <a:srgbClr val="DC8C00"/>
      </a:accent1>
      <a:accent2>
        <a:srgbClr val="441435"/>
      </a:accent2>
      <a:accent3>
        <a:srgbClr val="00364B"/>
      </a:accent3>
      <a:accent4>
        <a:srgbClr val="FFFFFF"/>
      </a:accent4>
      <a:accent5>
        <a:srgbClr val="FFFFFF"/>
      </a:accent5>
      <a:accent6>
        <a:srgbClr val="FFFFFF"/>
      </a:accent6>
      <a:hlink>
        <a:srgbClr val="00364B"/>
      </a:hlink>
      <a:folHlink>
        <a:srgbClr val="4414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CNM" id="{0D4A2E6E-1AA2-4D34-9FCD-57E6CC57E4EA}" vid="{215FCB71-D0D4-4F27-824C-B89300474F3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ntre national de la musique">
    <a:dk1>
      <a:srgbClr val="000000"/>
    </a:dk1>
    <a:lt1>
      <a:srgbClr val="FFFFFF"/>
    </a:lt1>
    <a:dk2>
      <a:srgbClr val="DC8C00"/>
    </a:dk2>
    <a:lt2>
      <a:srgbClr val="FFFFFF"/>
    </a:lt2>
    <a:accent1>
      <a:srgbClr val="DC8C00"/>
    </a:accent1>
    <a:accent2>
      <a:srgbClr val="441435"/>
    </a:accent2>
    <a:accent3>
      <a:srgbClr val="00364B"/>
    </a:accent3>
    <a:accent4>
      <a:srgbClr val="FFFFFF"/>
    </a:accent4>
    <a:accent5>
      <a:srgbClr val="FFFFFF"/>
    </a:accent5>
    <a:accent6>
      <a:srgbClr val="FFFFFF"/>
    </a:accent6>
    <a:hlink>
      <a:srgbClr val="00364B"/>
    </a:hlink>
    <a:folHlink>
      <a:srgbClr val="4414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entre national de la musique">
    <a:dk1>
      <a:srgbClr val="000000"/>
    </a:dk1>
    <a:lt1>
      <a:srgbClr val="FFFFFF"/>
    </a:lt1>
    <a:dk2>
      <a:srgbClr val="DC8C00"/>
    </a:dk2>
    <a:lt2>
      <a:srgbClr val="FFFFFF"/>
    </a:lt2>
    <a:accent1>
      <a:srgbClr val="DC8C00"/>
    </a:accent1>
    <a:accent2>
      <a:srgbClr val="441435"/>
    </a:accent2>
    <a:accent3>
      <a:srgbClr val="00364B"/>
    </a:accent3>
    <a:accent4>
      <a:srgbClr val="FFFFFF"/>
    </a:accent4>
    <a:accent5>
      <a:srgbClr val="FFFFFF"/>
    </a:accent5>
    <a:accent6>
      <a:srgbClr val="FFFFFF"/>
    </a:accent6>
    <a:hlink>
      <a:srgbClr val="00364B"/>
    </a:hlink>
    <a:folHlink>
      <a:srgbClr val="4414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4662</TotalTime>
  <Words>3909</Words>
  <Application>Microsoft Office PowerPoint</Application>
  <PresentationFormat>Grand écran</PresentationFormat>
  <Paragraphs>495</Paragraphs>
  <Slides>45</Slides>
  <Notes>5</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45</vt:i4>
      </vt:variant>
    </vt:vector>
  </HeadingPairs>
  <TitlesOfParts>
    <vt:vector size="59" baseType="lpstr">
      <vt:lpstr>Aptos</vt:lpstr>
      <vt:lpstr>Arial</vt:lpstr>
      <vt:lpstr>Calibri</vt:lpstr>
      <vt:lpstr>Century Gothic</vt:lpstr>
      <vt:lpstr>CNM</vt:lpstr>
      <vt:lpstr>CNM</vt:lpstr>
      <vt:lpstr>CNM Light</vt:lpstr>
      <vt:lpstr>CNM Medium</vt:lpstr>
      <vt:lpstr>Poppins</vt:lpstr>
      <vt:lpstr>Segoe UI</vt:lpstr>
      <vt:lpstr>Trebuchet MS</vt:lpstr>
      <vt:lpstr>Wingdings</vt:lpstr>
      <vt:lpstr>ThèmeCNM</vt:lpstr>
      <vt:lpstr>1_ThèmeCNM</vt:lpstr>
      <vt:lpstr>Rencontre avec les acteurs corses de la filière musicale</vt:lpstr>
      <vt:lpstr>Présentation du CNM</vt:lpstr>
      <vt:lpstr>Présentation PowerPoint</vt:lpstr>
      <vt:lpstr>Présentation PowerPoint</vt:lpstr>
      <vt:lpstr>Présentation PowerPoint</vt:lpstr>
      <vt:lpstr>L’Affiliation</vt:lpstr>
      <vt:lpstr>Présentation PowerPoint</vt:lpstr>
      <vt:lpstr>Présentation PowerPoint</vt:lpstr>
      <vt:lpstr>Le fonctionnement de la taxe sur les spectacles</vt:lpstr>
      <vt:lpstr>Présentation PowerPoint</vt:lpstr>
      <vt:lpstr>Présentation PowerPoint</vt:lpstr>
      <vt:lpstr>Focus Diffusion </vt:lpstr>
      <vt:lpstr>Production phonographique</vt:lpstr>
      <vt:lpstr>La production locale représente 20 % des nouveaux titres déclarés</vt:lpstr>
      <vt:lpstr>Une diversité de genres représentée en production française</vt:lpstr>
      <vt:lpstr>Spectacles de musiques actuelles et de variétés</vt:lpstr>
      <vt:lpstr>Présentation PowerPoint</vt:lpstr>
      <vt:lpstr>Le secteur du live est porté par la croissance de la demande </vt:lpstr>
      <vt:lpstr>FESTIVALS : la fréquentation et la billetterie en hausse</vt:lpstr>
      <vt:lpstr>Une grande diversité de lieux de diffusion complémentaires</vt:lpstr>
      <vt:lpstr>Le streaming</vt:lpstr>
      <vt:lpstr>la pratique du streaming musical se généralise</vt:lpstr>
      <vt:lpstr>Le top 10 000 s'est renouvelé d'un quart en 2023 </vt:lpstr>
      <vt:lpstr>Les aides financières</vt:lpstr>
      <vt:lpstr>Présentation PowerPoint</vt:lpstr>
      <vt:lpstr>Présentation PowerPoint</vt:lpstr>
      <vt:lpstr>Présentation PowerPoint</vt:lpstr>
      <vt:lpstr>Présentation PowerPoint</vt:lpstr>
      <vt:lpstr>Etapes d’un dossier de demande d’aide</vt:lpstr>
      <vt:lpstr>Présentation PowerPoint</vt:lpstr>
      <vt:lpstr>Les services d’accompagnement non financier</vt:lpstr>
      <vt:lpstr>Présentation PowerPoint</vt:lpstr>
      <vt:lpstr>Présentation PowerPoint</vt:lpstr>
      <vt:lpstr>Présentation PowerPoint</vt:lpstr>
      <vt:lpstr>Présentation PowerPoint</vt:lpstr>
      <vt:lpstr>Présentation PowerPoint</vt:lpstr>
      <vt:lpstr>L’accompagnement pour toutes et tous</vt:lpstr>
      <vt:lpstr>Présentation PowerPoint</vt:lpstr>
      <vt:lpstr>Présentation PowerPoint</vt:lpstr>
      <vt:lpstr>Présentation PowerPoint</vt:lpstr>
      <vt:lpstr>Présentation PowerPoint</vt:lpstr>
      <vt:lpstr>Le CNM en région</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 fiscale</dc:title>
  <dc:creator>Mary Vercauteren</dc:creator>
  <cp:lastModifiedBy>GIACOMINI Josepha</cp:lastModifiedBy>
  <cp:revision>28</cp:revision>
  <dcterms:created xsi:type="dcterms:W3CDTF">2022-01-25T13:56:58Z</dcterms:created>
  <dcterms:modified xsi:type="dcterms:W3CDTF">2024-10-10T11:40:32Z</dcterms:modified>
</cp:coreProperties>
</file>